
<file path=[Content_Types].xml><?xml version="1.0" encoding="utf-8"?>
<Types xmlns="http://schemas.openxmlformats.org/package/2006/content-types">
  <Default Extension="png" ContentType="image/png"/>
  <Default Extension="tmp"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 id="2147483684" r:id="rId2"/>
    <p:sldMasterId id="2147483672" r:id="rId3"/>
    <p:sldMasterId id="2147483732" r:id="rId4"/>
    <p:sldMasterId id="2147483708" r:id="rId5"/>
    <p:sldMasterId id="2147483720" r:id="rId6"/>
  </p:sldMasterIdLst>
  <p:notesMasterIdLst>
    <p:notesMasterId r:id="rId181"/>
  </p:notesMasterIdLst>
  <p:sldIdLst>
    <p:sldId id="263" r:id="rId7"/>
    <p:sldId id="266" r:id="rId8"/>
    <p:sldId id="262" r:id="rId9"/>
    <p:sldId id="564" r:id="rId10"/>
    <p:sldId id="812" r:id="rId11"/>
    <p:sldId id="265" r:id="rId12"/>
    <p:sldId id="264" r:id="rId13"/>
    <p:sldId id="984" r:id="rId14"/>
    <p:sldId id="267" r:id="rId15"/>
    <p:sldId id="566" r:id="rId16"/>
    <p:sldId id="257" r:id="rId17"/>
    <p:sldId id="259" r:id="rId18"/>
    <p:sldId id="494" r:id="rId19"/>
    <p:sldId id="813" r:id="rId20"/>
    <p:sldId id="814" r:id="rId21"/>
    <p:sldId id="818" r:id="rId22"/>
    <p:sldId id="820" r:id="rId23"/>
    <p:sldId id="815" r:id="rId24"/>
    <p:sldId id="821" r:id="rId25"/>
    <p:sldId id="822" r:id="rId26"/>
    <p:sldId id="819" r:id="rId27"/>
    <p:sldId id="826" r:id="rId28"/>
    <p:sldId id="823" r:id="rId29"/>
    <p:sldId id="829" r:id="rId30"/>
    <p:sldId id="830" r:id="rId31"/>
    <p:sldId id="827" r:id="rId32"/>
    <p:sldId id="831" r:id="rId33"/>
    <p:sldId id="828" r:id="rId34"/>
    <p:sldId id="824" r:id="rId35"/>
    <p:sldId id="825" r:id="rId36"/>
    <p:sldId id="816" r:id="rId37"/>
    <p:sldId id="817" r:id="rId38"/>
    <p:sldId id="836" r:id="rId39"/>
    <p:sldId id="832" r:id="rId40"/>
    <p:sldId id="833" r:id="rId41"/>
    <p:sldId id="837" r:id="rId42"/>
    <p:sldId id="838" r:id="rId43"/>
    <p:sldId id="834" r:id="rId44"/>
    <p:sldId id="839" r:id="rId45"/>
    <p:sldId id="842" r:id="rId46"/>
    <p:sldId id="840" r:id="rId47"/>
    <p:sldId id="845" r:id="rId48"/>
    <p:sldId id="846" r:id="rId49"/>
    <p:sldId id="843" r:id="rId50"/>
    <p:sldId id="850" r:id="rId51"/>
    <p:sldId id="847" r:id="rId52"/>
    <p:sldId id="864" r:id="rId53"/>
    <p:sldId id="854" r:id="rId54"/>
    <p:sldId id="855" r:id="rId55"/>
    <p:sldId id="856" r:id="rId56"/>
    <p:sldId id="853" r:id="rId57"/>
    <p:sldId id="857" r:id="rId58"/>
    <p:sldId id="858" r:id="rId59"/>
    <p:sldId id="860" r:id="rId60"/>
    <p:sldId id="859" r:id="rId61"/>
    <p:sldId id="861" r:id="rId62"/>
    <p:sldId id="862" r:id="rId63"/>
    <p:sldId id="863" r:id="rId64"/>
    <p:sldId id="866" r:id="rId65"/>
    <p:sldId id="844" r:id="rId66"/>
    <p:sldId id="865" r:id="rId67"/>
    <p:sldId id="867" r:id="rId68"/>
    <p:sldId id="841" r:id="rId69"/>
    <p:sldId id="868" r:id="rId70"/>
    <p:sldId id="869" r:id="rId71"/>
    <p:sldId id="835" r:id="rId72"/>
    <p:sldId id="870" r:id="rId73"/>
    <p:sldId id="874" r:id="rId74"/>
    <p:sldId id="871" r:id="rId75"/>
    <p:sldId id="872" r:id="rId76"/>
    <p:sldId id="875" r:id="rId77"/>
    <p:sldId id="876" r:id="rId78"/>
    <p:sldId id="878" r:id="rId79"/>
    <p:sldId id="877" r:id="rId80"/>
    <p:sldId id="879" r:id="rId81"/>
    <p:sldId id="880" r:id="rId82"/>
    <p:sldId id="881" r:id="rId83"/>
    <p:sldId id="873" r:id="rId84"/>
    <p:sldId id="882" r:id="rId85"/>
    <p:sldId id="883" r:id="rId86"/>
    <p:sldId id="884" r:id="rId87"/>
    <p:sldId id="885" r:id="rId88"/>
    <p:sldId id="886" r:id="rId89"/>
    <p:sldId id="887" r:id="rId90"/>
    <p:sldId id="888" r:id="rId91"/>
    <p:sldId id="889" r:id="rId92"/>
    <p:sldId id="890" r:id="rId93"/>
    <p:sldId id="894" r:id="rId94"/>
    <p:sldId id="895" r:id="rId95"/>
    <p:sldId id="896" r:id="rId96"/>
    <p:sldId id="897" r:id="rId97"/>
    <p:sldId id="891" r:id="rId98"/>
    <p:sldId id="898" r:id="rId99"/>
    <p:sldId id="901" r:id="rId100"/>
    <p:sldId id="892" r:id="rId101"/>
    <p:sldId id="893" r:id="rId102"/>
    <p:sldId id="902" r:id="rId103"/>
    <p:sldId id="903" r:id="rId104"/>
    <p:sldId id="905" r:id="rId105"/>
    <p:sldId id="904" r:id="rId106"/>
    <p:sldId id="909" r:id="rId107"/>
    <p:sldId id="906" r:id="rId108"/>
    <p:sldId id="911" r:id="rId109"/>
    <p:sldId id="907" r:id="rId110"/>
    <p:sldId id="912" r:id="rId111"/>
    <p:sldId id="908" r:id="rId112"/>
    <p:sldId id="916" r:id="rId113"/>
    <p:sldId id="913" r:id="rId114"/>
    <p:sldId id="914" r:id="rId115"/>
    <p:sldId id="917" r:id="rId116"/>
    <p:sldId id="918" r:id="rId117"/>
    <p:sldId id="919" r:id="rId118"/>
    <p:sldId id="915" r:id="rId119"/>
    <p:sldId id="921" r:id="rId120"/>
    <p:sldId id="925" r:id="rId121"/>
    <p:sldId id="926" r:id="rId122"/>
    <p:sldId id="927" r:id="rId123"/>
    <p:sldId id="922" r:id="rId124"/>
    <p:sldId id="923" r:id="rId125"/>
    <p:sldId id="928" r:id="rId126"/>
    <p:sldId id="924" r:id="rId127"/>
    <p:sldId id="933" r:id="rId128"/>
    <p:sldId id="929" r:id="rId129"/>
    <p:sldId id="930" r:id="rId130"/>
    <p:sldId id="934" r:id="rId131"/>
    <p:sldId id="931" r:id="rId132"/>
    <p:sldId id="938" r:id="rId133"/>
    <p:sldId id="935" r:id="rId134"/>
    <p:sldId id="939" r:id="rId135"/>
    <p:sldId id="942" r:id="rId136"/>
    <p:sldId id="943" r:id="rId137"/>
    <p:sldId id="940" r:id="rId138"/>
    <p:sldId id="944" r:id="rId139"/>
    <p:sldId id="945" r:id="rId140"/>
    <p:sldId id="946" r:id="rId141"/>
    <p:sldId id="947" r:id="rId142"/>
    <p:sldId id="948" r:id="rId143"/>
    <p:sldId id="949" r:id="rId144"/>
    <p:sldId id="950" r:id="rId145"/>
    <p:sldId id="941" r:id="rId146"/>
    <p:sldId id="936" r:id="rId147"/>
    <p:sldId id="937" r:id="rId148"/>
    <p:sldId id="932" r:id="rId149"/>
    <p:sldId id="951" r:id="rId150"/>
    <p:sldId id="952" r:id="rId151"/>
    <p:sldId id="953" r:id="rId152"/>
    <p:sldId id="954" r:id="rId153"/>
    <p:sldId id="955" r:id="rId154"/>
    <p:sldId id="959" r:id="rId155"/>
    <p:sldId id="956" r:id="rId156"/>
    <p:sldId id="957" r:id="rId157"/>
    <p:sldId id="958" r:id="rId158"/>
    <p:sldId id="960" r:id="rId159"/>
    <p:sldId id="961" r:id="rId160"/>
    <p:sldId id="962" r:id="rId161"/>
    <p:sldId id="963" r:id="rId162"/>
    <p:sldId id="964" r:id="rId163"/>
    <p:sldId id="965" r:id="rId164"/>
    <p:sldId id="967" r:id="rId165"/>
    <p:sldId id="968" r:id="rId166"/>
    <p:sldId id="966" r:id="rId167"/>
    <p:sldId id="969" r:id="rId168"/>
    <p:sldId id="970" r:id="rId169"/>
    <p:sldId id="971" r:id="rId170"/>
    <p:sldId id="972" r:id="rId171"/>
    <p:sldId id="973" r:id="rId172"/>
    <p:sldId id="974" r:id="rId173"/>
    <p:sldId id="975" r:id="rId174"/>
    <p:sldId id="976" r:id="rId175"/>
    <p:sldId id="981" r:id="rId176"/>
    <p:sldId id="982" r:id="rId177"/>
    <p:sldId id="983" r:id="rId178"/>
    <p:sldId id="977" r:id="rId179"/>
    <p:sldId id="985" r:id="rId180"/>
  </p:sldIdLst>
  <p:sldSz cx="12192000" cy="6858000"/>
  <p:notesSz cx="6858000" cy="9144000"/>
  <p:defaultText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A9877"/>
    <a:srgbClr val="28B056"/>
    <a:srgbClr val="E9FDFC"/>
    <a:srgbClr val="91B3FA"/>
    <a:srgbClr val="4DD77B"/>
    <a:srgbClr val="FCFCFC"/>
    <a:srgbClr val="FEF2F0"/>
    <a:srgbClr val="ACB7B1"/>
    <a:srgbClr val="7F7F7F"/>
    <a:srgbClr val="25AE5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737" autoAdjust="0"/>
    <p:restoredTop sz="80866" autoAdjust="0"/>
  </p:normalViewPr>
  <p:slideViewPr>
    <p:cSldViewPr snapToGrid="0">
      <p:cViewPr>
        <p:scale>
          <a:sx n="70" d="100"/>
          <a:sy n="70" d="100"/>
        </p:scale>
        <p:origin x="-630" y="-6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1.xml"/><Relationship Id="rId21" Type="http://schemas.openxmlformats.org/officeDocument/2006/relationships/slide" Target="slides/slide15.xml"/><Relationship Id="rId42" Type="http://schemas.openxmlformats.org/officeDocument/2006/relationships/slide" Target="slides/slide36.xml"/><Relationship Id="rId63" Type="http://schemas.openxmlformats.org/officeDocument/2006/relationships/slide" Target="slides/slide57.xml"/><Relationship Id="rId84" Type="http://schemas.openxmlformats.org/officeDocument/2006/relationships/slide" Target="slides/slide78.xml"/><Relationship Id="rId138" Type="http://schemas.openxmlformats.org/officeDocument/2006/relationships/slide" Target="slides/slide132.xml"/><Relationship Id="rId159" Type="http://schemas.openxmlformats.org/officeDocument/2006/relationships/slide" Target="slides/slide153.xml"/><Relationship Id="rId170" Type="http://schemas.openxmlformats.org/officeDocument/2006/relationships/slide" Target="slides/slide164.xml"/><Relationship Id="rId107" Type="http://schemas.openxmlformats.org/officeDocument/2006/relationships/slide" Target="slides/slide101.xml"/><Relationship Id="rId11" Type="http://schemas.openxmlformats.org/officeDocument/2006/relationships/slide" Target="slides/slide5.xml"/><Relationship Id="rId32" Type="http://schemas.openxmlformats.org/officeDocument/2006/relationships/slide" Target="slides/slide26.xml"/><Relationship Id="rId53" Type="http://schemas.openxmlformats.org/officeDocument/2006/relationships/slide" Target="slides/slide47.xml"/><Relationship Id="rId74" Type="http://schemas.openxmlformats.org/officeDocument/2006/relationships/slide" Target="slides/slide68.xml"/><Relationship Id="rId128" Type="http://schemas.openxmlformats.org/officeDocument/2006/relationships/slide" Target="slides/slide122.xml"/><Relationship Id="rId149" Type="http://schemas.openxmlformats.org/officeDocument/2006/relationships/slide" Target="slides/slide143.xml"/><Relationship Id="rId5" Type="http://schemas.openxmlformats.org/officeDocument/2006/relationships/slideMaster" Target="slideMasters/slideMaster5.xml"/><Relationship Id="rId95" Type="http://schemas.openxmlformats.org/officeDocument/2006/relationships/slide" Target="slides/slide89.xml"/><Relationship Id="rId160" Type="http://schemas.openxmlformats.org/officeDocument/2006/relationships/slide" Target="slides/slide154.xml"/><Relationship Id="rId181" Type="http://schemas.openxmlformats.org/officeDocument/2006/relationships/notesMaster" Target="notesMasters/notesMaster1.xml"/><Relationship Id="rId22" Type="http://schemas.openxmlformats.org/officeDocument/2006/relationships/slide" Target="slides/slide16.xml"/><Relationship Id="rId43" Type="http://schemas.openxmlformats.org/officeDocument/2006/relationships/slide" Target="slides/slide37.xml"/><Relationship Id="rId64" Type="http://schemas.openxmlformats.org/officeDocument/2006/relationships/slide" Target="slides/slide58.xml"/><Relationship Id="rId118" Type="http://schemas.openxmlformats.org/officeDocument/2006/relationships/slide" Target="slides/slide112.xml"/><Relationship Id="rId139" Type="http://schemas.openxmlformats.org/officeDocument/2006/relationships/slide" Target="slides/slide133.xml"/><Relationship Id="rId85" Type="http://schemas.openxmlformats.org/officeDocument/2006/relationships/slide" Target="slides/slide79.xml"/><Relationship Id="rId150" Type="http://schemas.openxmlformats.org/officeDocument/2006/relationships/slide" Target="slides/slide144.xml"/><Relationship Id="rId171" Type="http://schemas.openxmlformats.org/officeDocument/2006/relationships/slide" Target="slides/slide165.xml"/><Relationship Id="rId12" Type="http://schemas.openxmlformats.org/officeDocument/2006/relationships/slide" Target="slides/slide6.xml"/><Relationship Id="rId33" Type="http://schemas.openxmlformats.org/officeDocument/2006/relationships/slide" Target="slides/slide27.xml"/><Relationship Id="rId108" Type="http://schemas.openxmlformats.org/officeDocument/2006/relationships/slide" Target="slides/slide102.xml"/><Relationship Id="rId129" Type="http://schemas.openxmlformats.org/officeDocument/2006/relationships/slide" Target="slides/slide123.xml"/><Relationship Id="rId54" Type="http://schemas.openxmlformats.org/officeDocument/2006/relationships/slide" Target="slides/slide48.xml"/><Relationship Id="rId75" Type="http://schemas.openxmlformats.org/officeDocument/2006/relationships/slide" Target="slides/slide69.xml"/><Relationship Id="rId96" Type="http://schemas.openxmlformats.org/officeDocument/2006/relationships/slide" Target="slides/slide90.xml"/><Relationship Id="rId140" Type="http://schemas.openxmlformats.org/officeDocument/2006/relationships/slide" Target="slides/slide134.xml"/><Relationship Id="rId161" Type="http://schemas.openxmlformats.org/officeDocument/2006/relationships/slide" Target="slides/slide155.xml"/><Relationship Id="rId182" Type="http://schemas.openxmlformats.org/officeDocument/2006/relationships/presProps" Target="presProps.xml"/><Relationship Id="rId6" Type="http://schemas.openxmlformats.org/officeDocument/2006/relationships/slideMaster" Target="slideMasters/slideMaster6.xml"/><Relationship Id="rId23" Type="http://schemas.openxmlformats.org/officeDocument/2006/relationships/slide" Target="slides/slide17.xml"/><Relationship Id="rId119" Type="http://schemas.openxmlformats.org/officeDocument/2006/relationships/slide" Target="slides/slide113.xml"/><Relationship Id="rId44" Type="http://schemas.openxmlformats.org/officeDocument/2006/relationships/slide" Target="slides/slide38.xml"/><Relationship Id="rId65" Type="http://schemas.openxmlformats.org/officeDocument/2006/relationships/slide" Target="slides/slide59.xml"/><Relationship Id="rId86" Type="http://schemas.openxmlformats.org/officeDocument/2006/relationships/slide" Target="slides/slide80.xml"/><Relationship Id="rId130" Type="http://schemas.openxmlformats.org/officeDocument/2006/relationships/slide" Target="slides/slide124.xml"/><Relationship Id="rId151" Type="http://schemas.openxmlformats.org/officeDocument/2006/relationships/slide" Target="slides/slide145.xml"/><Relationship Id="rId172" Type="http://schemas.openxmlformats.org/officeDocument/2006/relationships/slide" Target="slides/slide166.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109" Type="http://schemas.openxmlformats.org/officeDocument/2006/relationships/slide" Target="slides/slide10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97" Type="http://schemas.openxmlformats.org/officeDocument/2006/relationships/slide" Target="slides/slide91.xml"/><Relationship Id="rId104" Type="http://schemas.openxmlformats.org/officeDocument/2006/relationships/slide" Target="slides/slide98.xml"/><Relationship Id="rId120" Type="http://schemas.openxmlformats.org/officeDocument/2006/relationships/slide" Target="slides/slide114.xml"/><Relationship Id="rId125" Type="http://schemas.openxmlformats.org/officeDocument/2006/relationships/slide" Target="slides/slide119.xml"/><Relationship Id="rId141" Type="http://schemas.openxmlformats.org/officeDocument/2006/relationships/slide" Target="slides/slide135.xml"/><Relationship Id="rId146" Type="http://schemas.openxmlformats.org/officeDocument/2006/relationships/slide" Target="slides/slide140.xml"/><Relationship Id="rId167" Type="http://schemas.openxmlformats.org/officeDocument/2006/relationships/slide" Target="slides/slide161.xml"/><Relationship Id="rId7" Type="http://schemas.openxmlformats.org/officeDocument/2006/relationships/slide" Target="slides/slide1.xml"/><Relationship Id="rId71" Type="http://schemas.openxmlformats.org/officeDocument/2006/relationships/slide" Target="slides/slide65.xml"/><Relationship Id="rId92" Type="http://schemas.openxmlformats.org/officeDocument/2006/relationships/slide" Target="slides/slide86.xml"/><Relationship Id="rId162" Type="http://schemas.openxmlformats.org/officeDocument/2006/relationships/slide" Target="slides/slide156.xml"/><Relationship Id="rId183" Type="http://schemas.openxmlformats.org/officeDocument/2006/relationships/viewProps" Target="viewProps.xml"/><Relationship Id="rId2" Type="http://schemas.openxmlformats.org/officeDocument/2006/relationships/slideMaster" Target="slideMasters/slideMaster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 Id="rId87" Type="http://schemas.openxmlformats.org/officeDocument/2006/relationships/slide" Target="slides/slide81.xml"/><Relationship Id="rId110" Type="http://schemas.openxmlformats.org/officeDocument/2006/relationships/slide" Target="slides/slide104.xml"/><Relationship Id="rId115" Type="http://schemas.openxmlformats.org/officeDocument/2006/relationships/slide" Target="slides/slide109.xml"/><Relationship Id="rId131" Type="http://schemas.openxmlformats.org/officeDocument/2006/relationships/slide" Target="slides/slide125.xml"/><Relationship Id="rId136" Type="http://schemas.openxmlformats.org/officeDocument/2006/relationships/slide" Target="slides/slide130.xml"/><Relationship Id="rId157" Type="http://schemas.openxmlformats.org/officeDocument/2006/relationships/slide" Target="slides/slide151.xml"/><Relationship Id="rId178" Type="http://schemas.openxmlformats.org/officeDocument/2006/relationships/slide" Target="slides/slide172.xml"/><Relationship Id="rId61" Type="http://schemas.openxmlformats.org/officeDocument/2006/relationships/slide" Target="slides/slide55.xml"/><Relationship Id="rId82" Type="http://schemas.openxmlformats.org/officeDocument/2006/relationships/slide" Target="slides/slide76.xml"/><Relationship Id="rId152" Type="http://schemas.openxmlformats.org/officeDocument/2006/relationships/slide" Target="slides/slide146.xml"/><Relationship Id="rId173" Type="http://schemas.openxmlformats.org/officeDocument/2006/relationships/slide" Target="slides/slide167.xml"/><Relationship Id="rId19" Type="http://schemas.openxmlformats.org/officeDocument/2006/relationships/slide" Target="slides/slide13.xml"/><Relationship Id="rId14" Type="http://schemas.openxmlformats.org/officeDocument/2006/relationships/slide" Target="slides/slide8.xml"/><Relationship Id="rId30" Type="http://schemas.openxmlformats.org/officeDocument/2006/relationships/slide" Target="slides/slide24.xml"/><Relationship Id="rId35" Type="http://schemas.openxmlformats.org/officeDocument/2006/relationships/slide" Target="slides/slide29.xml"/><Relationship Id="rId56" Type="http://schemas.openxmlformats.org/officeDocument/2006/relationships/slide" Target="slides/slide50.xml"/><Relationship Id="rId77" Type="http://schemas.openxmlformats.org/officeDocument/2006/relationships/slide" Target="slides/slide71.xml"/><Relationship Id="rId100" Type="http://schemas.openxmlformats.org/officeDocument/2006/relationships/slide" Target="slides/slide94.xml"/><Relationship Id="rId105" Type="http://schemas.openxmlformats.org/officeDocument/2006/relationships/slide" Target="slides/slide99.xml"/><Relationship Id="rId126" Type="http://schemas.openxmlformats.org/officeDocument/2006/relationships/slide" Target="slides/slide120.xml"/><Relationship Id="rId147" Type="http://schemas.openxmlformats.org/officeDocument/2006/relationships/slide" Target="slides/slide141.xml"/><Relationship Id="rId168" Type="http://schemas.openxmlformats.org/officeDocument/2006/relationships/slide" Target="slides/slide162.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93" Type="http://schemas.openxmlformats.org/officeDocument/2006/relationships/slide" Target="slides/slide87.xml"/><Relationship Id="rId98" Type="http://schemas.openxmlformats.org/officeDocument/2006/relationships/slide" Target="slides/slide92.xml"/><Relationship Id="rId121" Type="http://schemas.openxmlformats.org/officeDocument/2006/relationships/slide" Target="slides/slide115.xml"/><Relationship Id="rId142" Type="http://schemas.openxmlformats.org/officeDocument/2006/relationships/slide" Target="slides/slide136.xml"/><Relationship Id="rId163" Type="http://schemas.openxmlformats.org/officeDocument/2006/relationships/slide" Target="slides/slide157.xml"/><Relationship Id="rId184" Type="http://schemas.openxmlformats.org/officeDocument/2006/relationships/theme" Target="theme/theme1.xml"/><Relationship Id="rId3" Type="http://schemas.openxmlformats.org/officeDocument/2006/relationships/slideMaster" Target="slideMasters/slideMaster3.xml"/><Relationship Id="rId25" Type="http://schemas.openxmlformats.org/officeDocument/2006/relationships/slide" Target="slides/slide19.xml"/><Relationship Id="rId46" Type="http://schemas.openxmlformats.org/officeDocument/2006/relationships/slide" Target="slides/slide40.xml"/><Relationship Id="rId67" Type="http://schemas.openxmlformats.org/officeDocument/2006/relationships/slide" Target="slides/slide61.xml"/><Relationship Id="rId116" Type="http://schemas.openxmlformats.org/officeDocument/2006/relationships/slide" Target="slides/slide110.xml"/><Relationship Id="rId137" Type="http://schemas.openxmlformats.org/officeDocument/2006/relationships/slide" Target="slides/slide131.xml"/><Relationship Id="rId158" Type="http://schemas.openxmlformats.org/officeDocument/2006/relationships/slide" Target="slides/slide152.xml"/><Relationship Id="rId20" Type="http://schemas.openxmlformats.org/officeDocument/2006/relationships/slide" Target="slides/slide14.xml"/><Relationship Id="rId41" Type="http://schemas.openxmlformats.org/officeDocument/2006/relationships/slide" Target="slides/slide35.xml"/><Relationship Id="rId62" Type="http://schemas.openxmlformats.org/officeDocument/2006/relationships/slide" Target="slides/slide56.xml"/><Relationship Id="rId83" Type="http://schemas.openxmlformats.org/officeDocument/2006/relationships/slide" Target="slides/slide77.xml"/><Relationship Id="rId88" Type="http://schemas.openxmlformats.org/officeDocument/2006/relationships/slide" Target="slides/slide82.xml"/><Relationship Id="rId111" Type="http://schemas.openxmlformats.org/officeDocument/2006/relationships/slide" Target="slides/slide105.xml"/><Relationship Id="rId132" Type="http://schemas.openxmlformats.org/officeDocument/2006/relationships/slide" Target="slides/slide126.xml"/><Relationship Id="rId153" Type="http://schemas.openxmlformats.org/officeDocument/2006/relationships/slide" Target="slides/slide147.xml"/><Relationship Id="rId174" Type="http://schemas.openxmlformats.org/officeDocument/2006/relationships/slide" Target="slides/slide168.xml"/><Relationship Id="rId179" Type="http://schemas.openxmlformats.org/officeDocument/2006/relationships/slide" Target="slides/slide173.xml"/><Relationship Id="rId15" Type="http://schemas.openxmlformats.org/officeDocument/2006/relationships/slide" Target="slides/slide9.xml"/><Relationship Id="rId36" Type="http://schemas.openxmlformats.org/officeDocument/2006/relationships/slide" Target="slides/slide30.xml"/><Relationship Id="rId57" Type="http://schemas.openxmlformats.org/officeDocument/2006/relationships/slide" Target="slides/slide51.xml"/><Relationship Id="rId106" Type="http://schemas.openxmlformats.org/officeDocument/2006/relationships/slide" Target="slides/slide100.xml"/><Relationship Id="rId127" Type="http://schemas.openxmlformats.org/officeDocument/2006/relationships/slide" Target="slides/slide121.xml"/><Relationship Id="rId10" Type="http://schemas.openxmlformats.org/officeDocument/2006/relationships/slide" Target="slides/slide4.xml"/><Relationship Id="rId31" Type="http://schemas.openxmlformats.org/officeDocument/2006/relationships/slide" Target="slides/slide25.xml"/><Relationship Id="rId52" Type="http://schemas.openxmlformats.org/officeDocument/2006/relationships/slide" Target="slides/slide46.xml"/><Relationship Id="rId73" Type="http://schemas.openxmlformats.org/officeDocument/2006/relationships/slide" Target="slides/slide67.xml"/><Relationship Id="rId78" Type="http://schemas.openxmlformats.org/officeDocument/2006/relationships/slide" Target="slides/slide72.xml"/><Relationship Id="rId94" Type="http://schemas.openxmlformats.org/officeDocument/2006/relationships/slide" Target="slides/slide88.xml"/><Relationship Id="rId99" Type="http://schemas.openxmlformats.org/officeDocument/2006/relationships/slide" Target="slides/slide93.xml"/><Relationship Id="rId101" Type="http://schemas.openxmlformats.org/officeDocument/2006/relationships/slide" Target="slides/slide95.xml"/><Relationship Id="rId122" Type="http://schemas.openxmlformats.org/officeDocument/2006/relationships/slide" Target="slides/slide116.xml"/><Relationship Id="rId143" Type="http://schemas.openxmlformats.org/officeDocument/2006/relationships/slide" Target="slides/slide137.xml"/><Relationship Id="rId148" Type="http://schemas.openxmlformats.org/officeDocument/2006/relationships/slide" Target="slides/slide142.xml"/><Relationship Id="rId164" Type="http://schemas.openxmlformats.org/officeDocument/2006/relationships/slide" Target="slides/slide158.xml"/><Relationship Id="rId169" Type="http://schemas.openxmlformats.org/officeDocument/2006/relationships/slide" Target="slides/slide163.xml"/><Relationship Id="rId185"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3.xml"/><Relationship Id="rId180" Type="http://schemas.openxmlformats.org/officeDocument/2006/relationships/slide" Target="slides/slide174.xml"/><Relationship Id="rId26" Type="http://schemas.openxmlformats.org/officeDocument/2006/relationships/slide" Target="slides/slide20.xml"/><Relationship Id="rId47" Type="http://schemas.openxmlformats.org/officeDocument/2006/relationships/slide" Target="slides/slide41.xml"/><Relationship Id="rId68" Type="http://schemas.openxmlformats.org/officeDocument/2006/relationships/slide" Target="slides/slide62.xml"/><Relationship Id="rId89" Type="http://schemas.openxmlformats.org/officeDocument/2006/relationships/slide" Target="slides/slide83.xml"/><Relationship Id="rId112" Type="http://schemas.openxmlformats.org/officeDocument/2006/relationships/slide" Target="slides/slide106.xml"/><Relationship Id="rId133" Type="http://schemas.openxmlformats.org/officeDocument/2006/relationships/slide" Target="slides/slide127.xml"/><Relationship Id="rId154" Type="http://schemas.openxmlformats.org/officeDocument/2006/relationships/slide" Target="slides/slide148.xml"/><Relationship Id="rId175" Type="http://schemas.openxmlformats.org/officeDocument/2006/relationships/slide" Target="slides/slide169.xml"/><Relationship Id="rId16" Type="http://schemas.openxmlformats.org/officeDocument/2006/relationships/slide" Target="slides/slide10.xml"/><Relationship Id="rId37" Type="http://schemas.openxmlformats.org/officeDocument/2006/relationships/slide" Target="slides/slide31.xml"/><Relationship Id="rId58" Type="http://schemas.openxmlformats.org/officeDocument/2006/relationships/slide" Target="slides/slide52.xml"/><Relationship Id="rId79" Type="http://schemas.openxmlformats.org/officeDocument/2006/relationships/slide" Target="slides/slide73.xml"/><Relationship Id="rId102" Type="http://schemas.openxmlformats.org/officeDocument/2006/relationships/slide" Target="slides/slide96.xml"/><Relationship Id="rId123" Type="http://schemas.openxmlformats.org/officeDocument/2006/relationships/slide" Target="slides/slide117.xml"/><Relationship Id="rId144" Type="http://schemas.openxmlformats.org/officeDocument/2006/relationships/slide" Target="slides/slide138.xml"/><Relationship Id="rId90" Type="http://schemas.openxmlformats.org/officeDocument/2006/relationships/slide" Target="slides/slide84.xml"/><Relationship Id="rId165" Type="http://schemas.openxmlformats.org/officeDocument/2006/relationships/slide" Target="slides/slide159.xml"/><Relationship Id="rId27" Type="http://schemas.openxmlformats.org/officeDocument/2006/relationships/slide" Target="slides/slide21.xml"/><Relationship Id="rId48" Type="http://schemas.openxmlformats.org/officeDocument/2006/relationships/slide" Target="slides/slide42.xml"/><Relationship Id="rId69" Type="http://schemas.openxmlformats.org/officeDocument/2006/relationships/slide" Target="slides/slide63.xml"/><Relationship Id="rId113" Type="http://schemas.openxmlformats.org/officeDocument/2006/relationships/slide" Target="slides/slide107.xml"/><Relationship Id="rId134" Type="http://schemas.openxmlformats.org/officeDocument/2006/relationships/slide" Target="slides/slide128.xml"/><Relationship Id="rId80" Type="http://schemas.openxmlformats.org/officeDocument/2006/relationships/slide" Target="slides/slide74.xml"/><Relationship Id="rId155" Type="http://schemas.openxmlformats.org/officeDocument/2006/relationships/slide" Target="slides/slide149.xml"/><Relationship Id="rId176" Type="http://schemas.openxmlformats.org/officeDocument/2006/relationships/slide" Target="slides/slide170.xml"/><Relationship Id="rId17" Type="http://schemas.openxmlformats.org/officeDocument/2006/relationships/slide" Target="slides/slide11.xml"/><Relationship Id="rId38" Type="http://schemas.openxmlformats.org/officeDocument/2006/relationships/slide" Target="slides/slide32.xml"/><Relationship Id="rId59" Type="http://schemas.openxmlformats.org/officeDocument/2006/relationships/slide" Target="slides/slide53.xml"/><Relationship Id="rId103" Type="http://schemas.openxmlformats.org/officeDocument/2006/relationships/slide" Target="slides/slide97.xml"/><Relationship Id="rId124" Type="http://schemas.openxmlformats.org/officeDocument/2006/relationships/slide" Target="slides/slide118.xml"/><Relationship Id="rId70" Type="http://schemas.openxmlformats.org/officeDocument/2006/relationships/slide" Target="slides/slide64.xml"/><Relationship Id="rId91" Type="http://schemas.openxmlformats.org/officeDocument/2006/relationships/slide" Target="slides/slide85.xml"/><Relationship Id="rId145" Type="http://schemas.openxmlformats.org/officeDocument/2006/relationships/slide" Target="slides/slide139.xml"/><Relationship Id="rId166" Type="http://schemas.openxmlformats.org/officeDocument/2006/relationships/slide" Target="slides/slide160.xml"/><Relationship Id="rId1" Type="http://schemas.openxmlformats.org/officeDocument/2006/relationships/slideMaster" Target="slideMasters/slideMaster1.xml"/><Relationship Id="rId28" Type="http://schemas.openxmlformats.org/officeDocument/2006/relationships/slide" Target="slides/slide22.xml"/><Relationship Id="rId49" Type="http://schemas.openxmlformats.org/officeDocument/2006/relationships/slide" Target="slides/slide43.xml"/><Relationship Id="rId114" Type="http://schemas.openxmlformats.org/officeDocument/2006/relationships/slide" Target="slides/slide108.xml"/><Relationship Id="rId60" Type="http://schemas.openxmlformats.org/officeDocument/2006/relationships/slide" Target="slides/slide54.xml"/><Relationship Id="rId81" Type="http://schemas.openxmlformats.org/officeDocument/2006/relationships/slide" Target="slides/slide75.xml"/><Relationship Id="rId135" Type="http://schemas.openxmlformats.org/officeDocument/2006/relationships/slide" Target="slides/slide129.xml"/><Relationship Id="rId156" Type="http://schemas.openxmlformats.org/officeDocument/2006/relationships/slide" Target="slides/slide150.xml"/><Relationship Id="rId177" Type="http://schemas.openxmlformats.org/officeDocument/2006/relationships/slide" Target="slides/slide17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ar-EG"/>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BCEBD309-892A-4A21-BCD1-44BB1FDD4983}" type="datetimeFigureOut">
              <a:rPr lang="ar-EG" smtClean="0"/>
              <a:t>19/03/1446</a:t>
            </a:fld>
            <a:endParaRPr lang="ar-EG"/>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1" anchor="ctr"/>
          <a:lstStyle/>
          <a:p>
            <a:endParaRPr lang="ar-EG"/>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ar-EG"/>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725FB465-AFEA-409B-9C2D-1B8402051634}" type="slidenum">
              <a:rPr lang="ar-EG" smtClean="0"/>
              <a:t>‹#›</a:t>
            </a:fld>
            <a:endParaRPr lang="ar-EG"/>
          </a:p>
        </p:txBody>
      </p:sp>
    </p:spTree>
    <p:extLst>
      <p:ext uri="{BB962C8B-B14F-4D97-AF65-F5344CB8AC3E}">
        <p14:creationId xmlns:p14="http://schemas.microsoft.com/office/powerpoint/2010/main" val="1370428312"/>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1</a:t>
            </a:fld>
            <a:endParaRPr lang="ar-EG"/>
          </a:p>
        </p:txBody>
      </p:sp>
    </p:spTree>
    <p:extLst>
      <p:ext uri="{BB962C8B-B14F-4D97-AF65-F5344CB8AC3E}">
        <p14:creationId xmlns:p14="http://schemas.microsoft.com/office/powerpoint/2010/main" val="21984269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15</a:t>
            </a:fld>
            <a:endParaRPr lang="ar-EG"/>
          </a:p>
        </p:txBody>
      </p:sp>
    </p:spTree>
    <p:extLst>
      <p:ext uri="{BB962C8B-B14F-4D97-AF65-F5344CB8AC3E}">
        <p14:creationId xmlns:p14="http://schemas.microsoft.com/office/powerpoint/2010/main" val="3058870953"/>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107</a:t>
            </a:fld>
            <a:endParaRPr lang="ar-EG"/>
          </a:p>
        </p:txBody>
      </p:sp>
    </p:spTree>
    <p:extLst>
      <p:ext uri="{BB962C8B-B14F-4D97-AF65-F5344CB8AC3E}">
        <p14:creationId xmlns:p14="http://schemas.microsoft.com/office/powerpoint/2010/main" val="957546147"/>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108</a:t>
            </a:fld>
            <a:endParaRPr lang="ar-EG"/>
          </a:p>
        </p:txBody>
      </p:sp>
    </p:spTree>
    <p:extLst>
      <p:ext uri="{BB962C8B-B14F-4D97-AF65-F5344CB8AC3E}">
        <p14:creationId xmlns:p14="http://schemas.microsoft.com/office/powerpoint/2010/main" val="4264713999"/>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109</a:t>
            </a:fld>
            <a:endParaRPr lang="ar-EG"/>
          </a:p>
        </p:txBody>
      </p:sp>
    </p:spTree>
    <p:extLst>
      <p:ext uri="{BB962C8B-B14F-4D97-AF65-F5344CB8AC3E}">
        <p14:creationId xmlns:p14="http://schemas.microsoft.com/office/powerpoint/2010/main" val="2753462438"/>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110</a:t>
            </a:fld>
            <a:endParaRPr lang="ar-EG"/>
          </a:p>
        </p:txBody>
      </p:sp>
    </p:spTree>
    <p:extLst>
      <p:ext uri="{BB962C8B-B14F-4D97-AF65-F5344CB8AC3E}">
        <p14:creationId xmlns:p14="http://schemas.microsoft.com/office/powerpoint/2010/main" val="3108522078"/>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111</a:t>
            </a:fld>
            <a:endParaRPr lang="ar-EG"/>
          </a:p>
        </p:txBody>
      </p:sp>
    </p:spTree>
    <p:extLst>
      <p:ext uri="{BB962C8B-B14F-4D97-AF65-F5344CB8AC3E}">
        <p14:creationId xmlns:p14="http://schemas.microsoft.com/office/powerpoint/2010/main" val="2317534887"/>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112</a:t>
            </a:fld>
            <a:endParaRPr lang="ar-EG"/>
          </a:p>
        </p:txBody>
      </p:sp>
    </p:spTree>
    <p:extLst>
      <p:ext uri="{BB962C8B-B14F-4D97-AF65-F5344CB8AC3E}">
        <p14:creationId xmlns:p14="http://schemas.microsoft.com/office/powerpoint/2010/main" val="2258691445"/>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113</a:t>
            </a:fld>
            <a:endParaRPr lang="ar-EG"/>
          </a:p>
        </p:txBody>
      </p:sp>
    </p:spTree>
    <p:extLst>
      <p:ext uri="{BB962C8B-B14F-4D97-AF65-F5344CB8AC3E}">
        <p14:creationId xmlns:p14="http://schemas.microsoft.com/office/powerpoint/2010/main" val="2296446943"/>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114</a:t>
            </a:fld>
            <a:endParaRPr lang="ar-EG"/>
          </a:p>
        </p:txBody>
      </p:sp>
    </p:spTree>
    <p:extLst>
      <p:ext uri="{BB962C8B-B14F-4D97-AF65-F5344CB8AC3E}">
        <p14:creationId xmlns:p14="http://schemas.microsoft.com/office/powerpoint/2010/main" val="2191665959"/>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115</a:t>
            </a:fld>
            <a:endParaRPr lang="ar-EG"/>
          </a:p>
        </p:txBody>
      </p:sp>
    </p:spTree>
    <p:extLst>
      <p:ext uri="{BB962C8B-B14F-4D97-AF65-F5344CB8AC3E}">
        <p14:creationId xmlns:p14="http://schemas.microsoft.com/office/powerpoint/2010/main" val="3490101128"/>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116</a:t>
            </a:fld>
            <a:endParaRPr lang="ar-EG"/>
          </a:p>
        </p:txBody>
      </p:sp>
    </p:spTree>
    <p:extLst>
      <p:ext uri="{BB962C8B-B14F-4D97-AF65-F5344CB8AC3E}">
        <p14:creationId xmlns:p14="http://schemas.microsoft.com/office/powerpoint/2010/main" val="40973401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16</a:t>
            </a:fld>
            <a:endParaRPr lang="ar-EG"/>
          </a:p>
        </p:txBody>
      </p:sp>
    </p:spTree>
    <p:extLst>
      <p:ext uri="{BB962C8B-B14F-4D97-AF65-F5344CB8AC3E}">
        <p14:creationId xmlns:p14="http://schemas.microsoft.com/office/powerpoint/2010/main" val="4287099530"/>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117</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147757416"/>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118</a:t>
            </a:fld>
            <a:endParaRPr lang="ar-EG"/>
          </a:p>
        </p:txBody>
      </p:sp>
    </p:spTree>
    <p:extLst>
      <p:ext uri="{BB962C8B-B14F-4D97-AF65-F5344CB8AC3E}">
        <p14:creationId xmlns:p14="http://schemas.microsoft.com/office/powerpoint/2010/main" val="914029958"/>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119</a:t>
            </a:fld>
            <a:endParaRPr lang="ar-EG"/>
          </a:p>
        </p:txBody>
      </p:sp>
    </p:spTree>
    <p:extLst>
      <p:ext uri="{BB962C8B-B14F-4D97-AF65-F5344CB8AC3E}">
        <p14:creationId xmlns:p14="http://schemas.microsoft.com/office/powerpoint/2010/main" val="561883773"/>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120</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145638313"/>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121</a:t>
            </a:fld>
            <a:endParaRPr lang="ar-EG"/>
          </a:p>
        </p:txBody>
      </p:sp>
    </p:spTree>
    <p:extLst>
      <p:ext uri="{BB962C8B-B14F-4D97-AF65-F5344CB8AC3E}">
        <p14:creationId xmlns:p14="http://schemas.microsoft.com/office/powerpoint/2010/main" val="3566987868"/>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122</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298575234"/>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123</a:t>
            </a:fld>
            <a:endParaRPr lang="ar-EG"/>
          </a:p>
        </p:txBody>
      </p:sp>
    </p:spTree>
    <p:extLst>
      <p:ext uri="{BB962C8B-B14F-4D97-AF65-F5344CB8AC3E}">
        <p14:creationId xmlns:p14="http://schemas.microsoft.com/office/powerpoint/2010/main" val="2982414282"/>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124</a:t>
            </a:fld>
            <a:endParaRPr lang="ar-EG"/>
          </a:p>
        </p:txBody>
      </p:sp>
    </p:spTree>
    <p:extLst>
      <p:ext uri="{BB962C8B-B14F-4D97-AF65-F5344CB8AC3E}">
        <p14:creationId xmlns:p14="http://schemas.microsoft.com/office/powerpoint/2010/main" val="1630237427"/>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125</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262667572"/>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126</a:t>
            </a:fld>
            <a:endParaRPr lang="ar-EG"/>
          </a:p>
        </p:txBody>
      </p:sp>
    </p:spTree>
    <p:extLst>
      <p:ext uri="{BB962C8B-B14F-4D97-AF65-F5344CB8AC3E}">
        <p14:creationId xmlns:p14="http://schemas.microsoft.com/office/powerpoint/2010/main" val="42484101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17</a:t>
            </a:fld>
            <a:endParaRPr lang="ar-EG"/>
          </a:p>
        </p:txBody>
      </p:sp>
    </p:spTree>
    <p:extLst>
      <p:ext uri="{BB962C8B-B14F-4D97-AF65-F5344CB8AC3E}">
        <p14:creationId xmlns:p14="http://schemas.microsoft.com/office/powerpoint/2010/main" val="1132277903"/>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127</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456391943"/>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128</a:t>
            </a:fld>
            <a:endParaRPr lang="ar-EG"/>
          </a:p>
        </p:txBody>
      </p:sp>
    </p:spTree>
    <p:extLst>
      <p:ext uri="{BB962C8B-B14F-4D97-AF65-F5344CB8AC3E}">
        <p14:creationId xmlns:p14="http://schemas.microsoft.com/office/powerpoint/2010/main" val="2612623527"/>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129</a:t>
            </a:fld>
            <a:endParaRPr lang="ar-EG"/>
          </a:p>
        </p:txBody>
      </p:sp>
    </p:spTree>
    <p:extLst>
      <p:ext uri="{BB962C8B-B14F-4D97-AF65-F5344CB8AC3E}">
        <p14:creationId xmlns:p14="http://schemas.microsoft.com/office/powerpoint/2010/main" val="4210713217"/>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130</a:t>
            </a:fld>
            <a:endParaRPr lang="ar-EG"/>
          </a:p>
        </p:txBody>
      </p:sp>
    </p:spTree>
    <p:extLst>
      <p:ext uri="{BB962C8B-B14F-4D97-AF65-F5344CB8AC3E}">
        <p14:creationId xmlns:p14="http://schemas.microsoft.com/office/powerpoint/2010/main" val="3413548668"/>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131</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81464745"/>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132</a:t>
            </a:fld>
            <a:endParaRPr lang="ar-EG"/>
          </a:p>
        </p:txBody>
      </p:sp>
    </p:spTree>
    <p:extLst>
      <p:ext uri="{BB962C8B-B14F-4D97-AF65-F5344CB8AC3E}">
        <p14:creationId xmlns:p14="http://schemas.microsoft.com/office/powerpoint/2010/main" val="855306005"/>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133</a:t>
            </a:fld>
            <a:endParaRPr lang="ar-EG"/>
          </a:p>
        </p:txBody>
      </p:sp>
    </p:spTree>
    <p:extLst>
      <p:ext uri="{BB962C8B-B14F-4D97-AF65-F5344CB8AC3E}">
        <p14:creationId xmlns:p14="http://schemas.microsoft.com/office/powerpoint/2010/main" val="3024986616"/>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134</a:t>
            </a:fld>
            <a:endParaRPr lang="ar-EG"/>
          </a:p>
        </p:txBody>
      </p:sp>
    </p:spTree>
    <p:extLst>
      <p:ext uri="{BB962C8B-B14F-4D97-AF65-F5344CB8AC3E}">
        <p14:creationId xmlns:p14="http://schemas.microsoft.com/office/powerpoint/2010/main" val="3396294319"/>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135</a:t>
            </a:fld>
            <a:endParaRPr lang="ar-EG"/>
          </a:p>
        </p:txBody>
      </p:sp>
    </p:spTree>
    <p:extLst>
      <p:ext uri="{BB962C8B-B14F-4D97-AF65-F5344CB8AC3E}">
        <p14:creationId xmlns:p14="http://schemas.microsoft.com/office/powerpoint/2010/main" val="1058016564"/>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136</a:t>
            </a:fld>
            <a:endParaRPr lang="ar-EG"/>
          </a:p>
        </p:txBody>
      </p:sp>
    </p:spTree>
    <p:extLst>
      <p:ext uri="{BB962C8B-B14F-4D97-AF65-F5344CB8AC3E}">
        <p14:creationId xmlns:p14="http://schemas.microsoft.com/office/powerpoint/2010/main" val="27281121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18</a:t>
            </a:fld>
            <a:endParaRPr lang="ar-EG"/>
          </a:p>
        </p:txBody>
      </p:sp>
    </p:spTree>
    <p:extLst>
      <p:ext uri="{BB962C8B-B14F-4D97-AF65-F5344CB8AC3E}">
        <p14:creationId xmlns:p14="http://schemas.microsoft.com/office/powerpoint/2010/main" val="1738722797"/>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137</a:t>
            </a:fld>
            <a:endParaRPr lang="ar-EG"/>
          </a:p>
        </p:txBody>
      </p:sp>
    </p:spTree>
    <p:extLst>
      <p:ext uri="{BB962C8B-B14F-4D97-AF65-F5344CB8AC3E}">
        <p14:creationId xmlns:p14="http://schemas.microsoft.com/office/powerpoint/2010/main" val="2520677541"/>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138</a:t>
            </a:fld>
            <a:endParaRPr lang="ar-EG"/>
          </a:p>
        </p:txBody>
      </p:sp>
    </p:spTree>
    <p:extLst>
      <p:ext uri="{BB962C8B-B14F-4D97-AF65-F5344CB8AC3E}">
        <p14:creationId xmlns:p14="http://schemas.microsoft.com/office/powerpoint/2010/main" val="138424682"/>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139</a:t>
            </a:fld>
            <a:endParaRPr lang="ar-EG"/>
          </a:p>
        </p:txBody>
      </p:sp>
    </p:spTree>
    <p:extLst>
      <p:ext uri="{BB962C8B-B14F-4D97-AF65-F5344CB8AC3E}">
        <p14:creationId xmlns:p14="http://schemas.microsoft.com/office/powerpoint/2010/main" val="768406169"/>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140</a:t>
            </a:fld>
            <a:endParaRPr lang="ar-EG"/>
          </a:p>
        </p:txBody>
      </p:sp>
    </p:spTree>
    <p:extLst>
      <p:ext uri="{BB962C8B-B14F-4D97-AF65-F5344CB8AC3E}">
        <p14:creationId xmlns:p14="http://schemas.microsoft.com/office/powerpoint/2010/main" val="2905092862"/>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141</a:t>
            </a:fld>
            <a:endParaRPr lang="ar-EG"/>
          </a:p>
        </p:txBody>
      </p:sp>
    </p:spTree>
    <p:extLst>
      <p:ext uri="{BB962C8B-B14F-4D97-AF65-F5344CB8AC3E}">
        <p14:creationId xmlns:p14="http://schemas.microsoft.com/office/powerpoint/2010/main" val="2230210708"/>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142</a:t>
            </a:fld>
            <a:endParaRPr lang="ar-EG"/>
          </a:p>
        </p:txBody>
      </p:sp>
    </p:spTree>
    <p:extLst>
      <p:ext uri="{BB962C8B-B14F-4D97-AF65-F5344CB8AC3E}">
        <p14:creationId xmlns:p14="http://schemas.microsoft.com/office/powerpoint/2010/main" val="2748362652"/>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143</a:t>
            </a:fld>
            <a:endParaRPr lang="ar-EG"/>
          </a:p>
        </p:txBody>
      </p:sp>
    </p:spTree>
    <p:extLst>
      <p:ext uri="{BB962C8B-B14F-4D97-AF65-F5344CB8AC3E}">
        <p14:creationId xmlns:p14="http://schemas.microsoft.com/office/powerpoint/2010/main" val="847865295"/>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144</a:t>
            </a:fld>
            <a:endParaRPr lang="ar-EG"/>
          </a:p>
        </p:txBody>
      </p:sp>
    </p:spTree>
    <p:extLst>
      <p:ext uri="{BB962C8B-B14F-4D97-AF65-F5344CB8AC3E}">
        <p14:creationId xmlns:p14="http://schemas.microsoft.com/office/powerpoint/2010/main" val="145658286"/>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145</a:t>
            </a:fld>
            <a:endParaRPr lang="ar-EG"/>
          </a:p>
        </p:txBody>
      </p:sp>
    </p:spTree>
    <p:extLst>
      <p:ext uri="{BB962C8B-B14F-4D97-AF65-F5344CB8AC3E}">
        <p14:creationId xmlns:p14="http://schemas.microsoft.com/office/powerpoint/2010/main" val="956696267"/>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146</a:t>
            </a:fld>
            <a:endParaRPr lang="ar-EG"/>
          </a:p>
        </p:txBody>
      </p:sp>
    </p:spTree>
    <p:extLst>
      <p:ext uri="{BB962C8B-B14F-4D97-AF65-F5344CB8AC3E}">
        <p14:creationId xmlns:p14="http://schemas.microsoft.com/office/powerpoint/2010/main" val="34717170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19</a:t>
            </a:fld>
            <a:endParaRPr lang="ar-EG"/>
          </a:p>
        </p:txBody>
      </p:sp>
    </p:spTree>
    <p:extLst>
      <p:ext uri="{BB962C8B-B14F-4D97-AF65-F5344CB8AC3E}">
        <p14:creationId xmlns:p14="http://schemas.microsoft.com/office/powerpoint/2010/main" val="3387099358"/>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147</a:t>
            </a:fld>
            <a:endParaRPr lang="ar-EG"/>
          </a:p>
        </p:txBody>
      </p:sp>
    </p:spTree>
    <p:extLst>
      <p:ext uri="{BB962C8B-B14F-4D97-AF65-F5344CB8AC3E}">
        <p14:creationId xmlns:p14="http://schemas.microsoft.com/office/powerpoint/2010/main" val="680732121"/>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148</a:t>
            </a:fld>
            <a:endParaRPr lang="ar-EG"/>
          </a:p>
        </p:txBody>
      </p:sp>
    </p:spTree>
    <p:extLst>
      <p:ext uri="{BB962C8B-B14F-4D97-AF65-F5344CB8AC3E}">
        <p14:creationId xmlns:p14="http://schemas.microsoft.com/office/powerpoint/2010/main" val="797868558"/>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149</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763747897"/>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150</a:t>
            </a:fld>
            <a:endParaRPr lang="ar-EG"/>
          </a:p>
        </p:txBody>
      </p:sp>
    </p:spTree>
    <p:extLst>
      <p:ext uri="{BB962C8B-B14F-4D97-AF65-F5344CB8AC3E}">
        <p14:creationId xmlns:p14="http://schemas.microsoft.com/office/powerpoint/2010/main" val="2339703272"/>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151</a:t>
            </a:fld>
            <a:endParaRPr lang="ar-EG"/>
          </a:p>
        </p:txBody>
      </p:sp>
    </p:spTree>
    <p:extLst>
      <p:ext uri="{BB962C8B-B14F-4D97-AF65-F5344CB8AC3E}">
        <p14:creationId xmlns:p14="http://schemas.microsoft.com/office/powerpoint/2010/main" val="2738980832"/>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152</a:t>
            </a:fld>
            <a:endParaRPr lang="ar-EG"/>
          </a:p>
        </p:txBody>
      </p:sp>
    </p:spTree>
    <p:extLst>
      <p:ext uri="{BB962C8B-B14F-4D97-AF65-F5344CB8AC3E}">
        <p14:creationId xmlns:p14="http://schemas.microsoft.com/office/powerpoint/2010/main" val="3740788909"/>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153</a:t>
            </a:fld>
            <a:endParaRPr lang="ar-EG"/>
          </a:p>
        </p:txBody>
      </p:sp>
    </p:spTree>
    <p:extLst>
      <p:ext uri="{BB962C8B-B14F-4D97-AF65-F5344CB8AC3E}">
        <p14:creationId xmlns:p14="http://schemas.microsoft.com/office/powerpoint/2010/main" val="1319928828"/>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154</a:t>
            </a:fld>
            <a:endParaRPr lang="ar-EG"/>
          </a:p>
        </p:txBody>
      </p:sp>
    </p:spTree>
    <p:extLst>
      <p:ext uri="{BB962C8B-B14F-4D97-AF65-F5344CB8AC3E}">
        <p14:creationId xmlns:p14="http://schemas.microsoft.com/office/powerpoint/2010/main" val="1149461895"/>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155</a:t>
            </a:fld>
            <a:endParaRPr lang="ar-EG"/>
          </a:p>
        </p:txBody>
      </p:sp>
    </p:spTree>
    <p:extLst>
      <p:ext uri="{BB962C8B-B14F-4D97-AF65-F5344CB8AC3E}">
        <p14:creationId xmlns:p14="http://schemas.microsoft.com/office/powerpoint/2010/main" val="194196102"/>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156</a:t>
            </a:fld>
            <a:endParaRPr lang="ar-EG"/>
          </a:p>
        </p:txBody>
      </p:sp>
    </p:spTree>
    <p:extLst>
      <p:ext uri="{BB962C8B-B14F-4D97-AF65-F5344CB8AC3E}">
        <p14:creationId xmlns:p14="http://schemas.microsoft.com/office/powerpoint/2010/main" val="17871586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20</a:t>
            </a:fld>
            <a:endParaRPr lang="ar-EG"/>
          </a:p>
        </p:txBody>
      </p:sp>
    </p:spTree>
    <p:extLst>
      <p:ext uri="{BB962C8B-B14F-4D97-AF65-F5344CB8AC3E}">
        <p14:creationId xmlns:p14="http://schemas.microsoft.com/office/powerpoint/2010/main" val="2971548503"/>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157</a:t>
            </a:fld>
            <a:endParaRPr lang="ar-EG"/>
          </a:p>
        </p:txBody>
      </p:sp>
    </p:spTree>
    <p:extLst>
      <p:ext uri="{BB962C8B-B14F-4D97-AF65-F5344CB8AC3E}">
        <p14:creationId xmlns:p14="http://schemas.microsoft.com/office/powerpoint/2010/main" val="3485965361"/>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158</a:t>
            </a:fld>
            <a:endParaRPr lang="ar-EG"/>
          </a:p>
        </p:txBody>
      </p:sp>
    </p:spTree>
    <p:extLst>
      <p:ext uri="{BB962C8B-B14F-4D97-AF65-F5344CB8AC3E}">
        <p14:creationId xmlns:p14="http://schemas.microsoft.com/office/powerpoint/2010/main" val="3013465007"/>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159</a:t>
            </a:fld>
            <a:endParaRPr lang="ar-EG"/>
          </a:p>
        </p:txBody>
      </p:sp>
    </p:spTree>
    <p:extLst>
      <p:ext uri="{BB962C8B-B14F-4D97-AF65-F5344CB8AC3E}">
        <p14:creationId xmlns:p14="http://schemas.microsoft.com/office/powerpoint/2010/main" val="2962598008"/>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160</a:t>
            </a:fld>
            <a:endParaRPr lang="ar-EG"/>
          </a:p>
        </p:txBody>
      </p:sp>
    </p:spTree>
    <p:extLst>
      <p:ext uri="{BB962C8B-B14F-4D97-AF65-F5344CB8AC3E}">
        <p14:creationId xmlns:p14="http://schemas.microsoft.com/office/powerpoint/2010/main" val="3662059712"/>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161</a:t>
            </a:fld>
            <a:endParaRPr lang="ar-EG"/>
          </a:p>
        </p:txBody>
      </p:sp>
    </p:spTree>
    <p:extLst>
      <p:ext uri="{BB962C8B-B14F-4D97-AF65-F5344CB8AC3E}">
        <p14:creationId xmlns:p14="http://schemas.microsoft.com/office/powerpoint/2010/main" val="2470405212"/>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162</a:t>
            </a:fld>
            <a:endParaRPr lang="ar-EG"/>
          </a:p>
        </p:txBody>
      </p:sp>
    </p:spTree>
    <p:extLst>
      <p:ext uri="{BB962C8B-B14F-4D97-AF65-F5344CB8AC3E}">
        <p14:creationId xmlns:p14="http://schemas.microsoft.com/office/powerpoint/2010/main" val="1977729452"/>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163</a:t>
            </a:fld>
            <a:endParaRPr lang="ar-EG"/>
          </a:p>
        </p:txBody>
      </p:sp>
    </p:spTree>
    <p:extLst>
      <p:ext uri="{BB962C8B-B14F-4D97-AF65-F5344CB8AC3E}">
        <p14:creationId xmlns:p14="http://schemas.microsoft.com/office/powerpoint/2010/main" val="1831677791"/>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164</a:t>
            </a:fld>
            <a:endParaRPr lang="ar-EG"/>
          </a:p>
        </p:txBody>
      </p:sp>
    </p:spTree>
    <p:extLst>
      <p:ext uri="{BB962C8B-B14F-4D97-AF65-F5344CB8AC3E}">
        <p14:creationId xmlns:p14="http://schemas.microsoft.com/office/powerpoint/2010/main" val="613247340"/>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165</a:t>
            </a:fld>
            <a:endParaRPr lang="ar-EG"/>
          </a:p>
        </p:txBody>
      </p:sp>
    </p:spTree>
    <p:extLst>
      <p:ext uri="{BB962C8B-B14F-4D97-AF65-F5344CB8AC3E}">
        <p14:creationId xmlns:p14="http://schemas.microsoft.com/office/powerpoint/2010/main" val="4175486948"/>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166</a:t>
            </a:fld>
            <a:endParaRPr lang="ar-EG"/>
          </a:p>
        </p:txBody>
      </p:sp>
    </p:spTree>
    <p:extLst>
      <p:ext uri="{BB962C8B-B14F-4D97-AF65-F5344CB8AC3E}">
        <p14:creationId xmlns:p14="http://schemas.microsoft.com/office/powerpoint/2010/main" val="35542146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21</a:t>
            </a:fld>
            <a:endParaRPr lang="ar-EG"/>
          </a:p>
        </p:txBody>
      </p:sp>
    </p:spTree>
    <p:extLst>
      <p:ext uri="{BB962C8B-B14F-4D97-AF65-F5344CB8AC3E}">
        <p14:creationId xmlns:p14="http://schemas.microsoft.com/office/powerpoint/2010/main" val="1795649096"/>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167</a:t>
            </a:fld>
            <a:endParaRPr lang="ar-EG"/>
          </a:p>
        </p:txBody>
      </p:sp>
    </p:spTree>
    <p:extLst>
      <p:ext uri="{BB962C8B-B14F-4D97-AF65-F5344CB8AC3E}">
        <p14:creationId xmlns:p14="http://schemas.microsoft.com/office/powerpoint/2010/main" val="3773988645"/>
      </p:ext>
    </p:extLst>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168</a:t>
            </a:fld>
            <a:endParaRPr lang="ar-EG"/>
          </a:p>
        </p:txBody>
      </p:sp>
    </p:spTree>
    <p:extLst>
      <p:ext uri="{BB962C8B-B14F-4D97-AF65-F5344CB8AC3E}">
        <p14:creationId xmlns:p14="http://schemas.microsoft.com/office/powerpoint/2010/main" val="2007194477"/>
      </p:ext>
    </p:extLst>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169</a:t>
            </a:fld>
            <a:endParaRPr lang="ar-EG"/>
          </a:p>
        </p:txBody>
      </p:sp>
    </p:spTree>
    <p:extLst>
      <p:ext uri="{BB962C8B-B14F-4D97-AF65-F5344CB8AC3E}">
        <p14:creationId xmlns:p14="http://schemas.microsoft.com/office/powerpoint/2010/main" val="747304519"/>
      </p:ext>
    </p:extLst>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170</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20013732"/>
      </p:ext>
    </p:extLst>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171</a:t>
            </a:fld>
            <a:endParaRPr lang="ar-EG"/>
          </a:p>
        </p:txBody>
      </p:sp>
    </p:spTree>
    <p:extLst>
      <p:ext uri="{BB962C8B-B14F-4D97-AF65-F5344CB8AC3E}">
        <p14:creationId xmlns:p14="http://schemas.microsoft.com/office/powerpoint/2010/main" val="1593919514"/>
      </p:ext>
    </p:extLst>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172</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267184602"/>
      </p:ext>
    </p:extLst>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173</a:t>
            </a:fld>
            <a:endParaRPr lang="ar-EG"/>
          </a:p>
        </p:txBody>
      </p:sp>
    </p:spTree>
    <p:extLst>
      <p:ext uri="{BB962C8B-B14F-4D97-AF65-F5344CB8AC3E}">
        <p14:creationId xmlns:p14="http://schemas.microsoft.com/office/powerpoint/2010/main" val="2330543290"/>
      </p:ext>
    </p:extLst>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174</a:t>
            </a:fld>
            <a:endParaRPr lang="ar-EG"/>
          </a:p>
        </p:txBody>
      </p:sp>
    </p:spTree>
    <p:extLst>
      <p:ext uri="{BB962C8B-B14F-4D97-AF65-F5344CB8AC3E}">
        <p14:creationId xmlns:p14="http://schemas.microsoft.com/office/powerpoint/2010/main" val="13886137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22</a:t>
            </a:fld>
            <a:endParaRPr lang="ar-EG"/>
          </a:p>
        </p:txBody>
      </p:sp>
    </p:spTree>
    <p:extLst>
      <p:ext uri="{BB962C8B-B14F-4D97-AF65-F5344CB8AC3E}">
        <p14:creationId xmlns:p14="http://schemas.microsoft.com/office/powerpoint/2010/main" val="24256366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23</a:t>
            </a:fld>
            <a:endParaRPr lang="ar-EG"/>
          </a:p>
        </p:txBody>
      </p:sp>
    </p:spTree>
    <p:extLst>
      <p:ext uri="{BB962C8B-B14F-4D97-AF65-F5344CB8AC3E}">
        <p14:creationId xmlns:p14="http://schemas.microsoft.com/office/powerpoint/2010/main" val="310220732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24</a:t>
            </a:fld>
            <a:endParaRPr lang="ar-EG"/>
          </a:p>
        </p:txBody>
      </p:sp>
    </p:spTree>
    <p:extLst>
      <p:ext uri="{BB962C8B-B14F-4D97-AF65-F5344CB8AC3E}">
        <p14:creationId xmlns:p14="http://schemas.microsoft.com/office/powerpoint/2010/main" val="17871136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5</a:t>
            </a:fld>
            <a:endParaRPr lang="ar-EG"/>
          </a:p>
        </p:txBody>
      </p:sp>
    </p:spTree>
    <p:extLst>
      <p:ext uri="{BB962C8B-B14F-4D97-AF65-F5344CB8AC3E}">
        <p14:creationId xmlns:p14="http://schemas.microsoft.com/office/powerpoint/2010/main" val="267460012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25</a:t>
            </a:fld>
            <a:endParaRPr lang="ar-EG"/>
          </a:p>
        </p:txBody>
      </p:sp>
    </p:spTree>
    <p:extLst>
      <p:ext uri="{BB962C8B-B14F-4D97-AF65-F5344CB8AC3E}">
        <p14:creationId xmlns:p14="http://schemas.microsoft.com/office/powerpoint/2010/main" val="265017193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26</a:t>
            </a:fld>
            <a:endParaRPr lang="ar-EG"/>
          </a:p>
        </p:txBody>
      </p:sp>
    </p:spTree>
    <p:extLst>
      <p:ext uri="{BB962C8B-B14F-4D97-AF65-F5344CB8AC3E}">
        <p14:creationId xmlns:p14="http://schemas.microsoft.com/office/powerpoint/2010/main" val="250689289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27</a:t>
            </a:fld>
            <a:endParaRPr lang="ar-EG"/>
          </a:p>
        </p:txBody>
      </p:sp>
    </p:spTree>
    <p:extLst>
      <p:ext uri="{BB962C8B-B14F-4D97-AF65-F5344CB8AC3E}">
        <p14:creationId xmlns:p14="http://schemas.microsoft.com/office/powerpoint/2010/main" val="269597539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28</a:t>
            </a:fld>
            <a:endParaRPr lang="ar-EG"/>
          </a:p>
        </p:txBody>
      </p:sp>
    </p:spTree>
    <p:extLst>
      <p:ext uri="{BB962C8B-B14F-4D97-AF65-F5344CB8AC3E}">
        <p14:creationId xmlns:p14="http://schemas.microsoft.com/office/powerpoint/2010/main" val="143029565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29</a:t>
            </a:fld>
            <a:endParaRPr lang="ar-EG"/>
          </a:p>
        </p:txBody>
      </p:sp>
    </p:spTree>
    <p:extLst>
      <p:ext uri="{BB962C8B-B14F-4D97-AF65-F5344CB8AC3E}">
        <p14:creationId xmlns:p14="http://schemas.microsoft.com/office/powerpoint/2010/main" val="24337386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30</a:t>
            </a:fld>
            <a:endParaRPr lang="ar-EG"/>
          </a:p>
        </p:txBody>
      </p:sp>
    </p:spTree>
    <p:extLst>
      <p:ext uri="{BB962C8B-B14F-4D97-AF65-F5344CB8AC3E}">
        <p14:creationId xmlns:p14="http://schemas.microsoft.com/office/powerpoint/2010/main" val="280925775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31</a:t>
            </a:fld>
            <a:endParaRPr lang="ar-EG"/>
          </a:p>
        </p:txBody>
      </p:sp>
    </p:spTree>
    <p:extLst>
      <p:ext uri="{BB962C8B-B14F-4D97-AF65-F5344CB8AC3E}">
        <p14:creationId xmlns:p14="http://schemas.microsoft.com/office/powerpoint/2010/main" val="196659633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32</a:t>
            </a:fld>
            <a:endParaRPr lang="ar-EG"/>
          </a:p>
        </p:txBody>
      </p:sp>
    </p:spTree>
    <p:extLst>
      <p:ext uri="{BB962C8B-B14F-4D97-AF65-F5344CB8AC3E}">
        <p14:creationId xmlns:p14="http://schemas.microsoft.com/office/powerpoint/2010/main" val="395688835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33</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03244695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34</a:t>
            </a:fld>
            <a:endParaRPr lang="ar-EG"/>
          </a:p>
        </p:txBody>
      </p:sp>
    </p:spTree>
    <p:extLst>
      <p:ext uri="{BB962C8B-B14F-4D97-AF65-F5344CB8AC3E}">
        <p14:creationId xmlns:p14="http://schemas.microsoft.com/office/powerpoint/2010/main" val="1866143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6</a:t>
            </a:fld>
            <a:endParaRPr lang="ar-EG"/>
          </a:p>
        </p:txBody>
      </p:sp>
    </p:spTree>
    <p:extLst>
      <p:ext uri="{BB962C8B-B14F-4D97-AF65-F5344CB8AC3E}">
        <p14:creationId xmlns:p14="http://schemas.microsoft.com/office/powerpoint/2010/main" val="123203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35</a:t>
            </a:fld>
            <a:endParaRPr lang="ar-EG"/>
          </a:p>
        </p:txBody>
      </p:sp>
    </p:spTree>
    <p:extLst>
      <p:ext uri="{BB962C8B-B14F-4D97-AF65-F5344CB8AC3E}">
        <p14:creationId xmlns:p14="http://schemas.microsoft.com/office/powerpoint/2010/main" val="326482378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36</a:t>
            </a:fld>
            <a:endParaRPr lang="ar-EG"/>
          </a:p>
        </p:txBody>
      </p:sp>
    </p:spTree>
    <p:extLst>
      <p:ext uri="{BB962C8B-B14F-4D97-AF65-F5344CB8AC3E}">
        <p14:creationId xmlns:p14="http://schemas.microsoft.com/office/powerpoint/2010/main" val="404303844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37</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59646029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38</a:t>
            </a:fld>
            <a:endParaRPr lang="ar-EG"/>
          </a:p>
        </p:txBody>
      </p:sp>
    </p:spTree>
    <p:extLst>
      <p:ext uri="{BB962C8B-B14F-4D97-AF65-F5344CB8AC3E}">
        <p14:creationId xmlns:p14="http://schemas.microsoft.com/office/powerpoint/2010/main" val="110102183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39</a:t>
            </a:fld>
            <a:endParaRPr lang="ar-EG"/>
          </a:p>
        </p:txBody>
      </p:sp>
    </p:spTree>
    <p:extLst>
      <p:ext uri="{BB962C8B-B14F-4D97-AF65-F5344CB8AC3E}">
        <p14:creationId xmlns:p14="http://schemas.microsoft.com/office/powerpoint/2010/main" val="192845234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40</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65680649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41</a:t>
            </a:fld>
            <a:endParaRPr lang="ar-EG"/>
          </a:p>
        </p:txBody>
      </p:sp>
    </p:spTree>
    <p:extLst>
      <p:ext uri="{BB962C8B-B14F-4D97-AF65-F5344CB8AC3E}">
        <p14:creationId xmlns:p14="http://schemas.microsoft.com/office/powerpoint/2010/main" val="415780804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42</a:t>
            </a:fld>
            <a:endParaRPr lang="ar-EG"/>
          </a:p>
        </p:txBody>
      </p:sp>
    </p:spTree>
    <p:extLst>
      <p:ext uri="{BB962C8B-B14F-4D97-AF65-F5344CB8AC3E}">
        <p14:creationId xmlns:p14="http://schemas.microsoft.com/office/powerpoint/2010/main" val="255841342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43</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21982396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44</a:t>
            </a:fld>
            <a:endParaRPr lang="ar-EG"/>
          </a:p>
        </p:txBody>
      </p:sp>
    </p:spTree>
    <p:extLst>
      <p:ext uri="{BB962C8B-B14F-4D97-AF65-F5344CB8AC3E}">
        <p14:creationId xmlns:p14="http://schemas.microsoft.com/office/powerpoint/2010/main" val="25182338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9</a:t>
            </a:fld>
            <a:endParaRPr lang="ar-EG"/>
          </a:p>
        </p:txBody>
      </p:sp>
    </p:spTree>
    <p:extLst>
      <p:ext uri="{BB962C8B-B14F-4D97-AF65-F5344CB8AC3E}">
        <p14:creationId xmlns:p14="http://schemas.microsoft.com/office/powerpoint/2010/main" val="426150461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45</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92502395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46</a:t>
            </a:fld>
            <a:endParaRPr lang="ar-EG"/>
          </a:p>
        </p:txBody>
      </p:sp>
    </p:spTree>
    <p:extLst>
      <p:ext uri="{BB962C8B-B14F-4D97-AF65-F5344CB8AC3E}">
        <p14:creationId xmlns:p14="http://schemas.microsoft.com/office/powerpoint/2010/main" val="429023619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47</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59723134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50</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74789796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51</a:t>
            </a:fld>
            <a:endParaRPr lang="ar-EG"/>
          </a:p>
        </p:txBody>
      </p:sp>
    </p:spTree>
    <p:extLst>
      <p:ext uri="{BB962C8B-B14F-4D97-AF65-F5344CB8AC3E}">
        <p14:creationId xmlns:p14="http://schemas.microsoft.com/office/powerpoint/2010/main" val="53335675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52</a:t>
            </a:fld>
            <a:endParaRPr lang="ar-EG"/>
          </a:p>
        </p:txBody>
      </p:sp>
    </p:spTree>
    <p:extLst>
      <p:ext uri="{BB962C8B-B14F-4D97-AF65-F5344CB8AC3E}">
        <p14:creationId xmlns:p14="http://schemas.microsoft.com/office/powerpoint/2010/main" val="167986121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53</a:t>
            </a:fld>
            <a:endParaRPr lang="ar-EG"/>
          </a:p>
        </p:txBody>
      </p:sp>
    </p:spTree>
    <p:extLst>
      <p:ext uri="{BB962C8B-B14F-4D97-AF65-F5344CB8AC3E}">
        <p14:creationId xmlns:p14="http://schemas.microsoft.com/office/powerpoint/2010/main" val="41915620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54</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407747198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55</a:t>
            </a:fld>
            <a:endParaRPr lang="ar-EG"/>
          </a:p>
        </p:txBody>
      </p:sp>
    </p:spTree>
    <p:extLst>
      <p:ext uri="{BB962C8B-B14F-4D97-AF65-F5344CB8AC3E}">
        <p14:creationId xmlns:p14="http://schemas.microsoft.com/office/powerpoint/2010/main" val="346665257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56</a:t>
            </a:fld>
            <a:endParaRPr lang="ar-EG"/>
          </a:p>
        </p:txBody>
      </p:sp>
    </p:spTree>
    <p:extLst>
      <p:ext uri="{BB962C8B-B14F-4D97-AF65-F5344CB8AC3E}">
        <p14:creationId xmlns:p14="http://schemas.microsoft.com/office/powerpoint/2010/main" val="28098363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10</a:t>
            </a:fld>
            <a:endParaRPr lang="ar-EG"/>
          </a:p>
        </p:txBody>
      </p:sp>
    </p:spTree>
    <p:extLst>
      <p:ext uri="{BB962C8B-B14F-4D97-AF65-F5344CB8AC3E}">
        <p14:creationId xmlns:p14="http://schemas.microsoft.com/office/powerpoint/2010/main" val="375011049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57</a:t>
            </a:fld>
            <a:endParaRPr lang="ar-EG"/>
          </a:p>
        </p:txBody>
      </p:sp>
    </p:spTree>
    <p:extLst>
      <p:ext uri="{BB962C8B-B14F-4D97-AF65-F5344CB8AC3E}">
        <p14:creationId xmlns:p14="http://schemas.microsoft.com/office/powerpoint/2010/main" val="416961072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58</a:t>
            </a:fld>
            <a:endParaRPr lang="ar-EG"/>
          </a:p>
        </p:txBody>
      </p:sp>
    </p:spTree>
    <p:extLst>
      <p:ext uri="{BB962C8B-B14F-4D97-AF65-F5344CB8AC3E}">
        <p14:creationId xmlns:p14="http://schemas.microsoft.com/office/powerpoint/2010/main" val="128878616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59</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24940025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60</a:t>
            </a:fld>
            <a:endParaRPr lang="ar-EG"/>
          </a:p>
        </p:txBody>
      </p:sp>
    </p:spTree>
    <p:extLst>
      <p:ext uri="{BB962C8B-B14F-4D97-AF65-F5344CB8AC3E}">
        <p14:creationId xmlns:p14="http://schemas.microsoft.com/office/powerpoint/2010/main" val="362930064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61</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29753351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62</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77744175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63</a:t>
            </a:fld>
            <a:endParaRPr lang="ar-EG"/>
          </a:p>
        </p:txBody>
      </p:sp>
    </p:spTree>
    <p:extLst>
      <p:ext uri="{BB962C8B-B14F-4D97-AF65-F5344CB8AC3E}">
        <p14:creationId xmlns:p14="http://schemas.microsoft.com/office/powerpoint/2010/main" val="133322215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64</a:t>
            </a:fld>
            <a:endParaRPr lang="ar-EG"/>
          </a:p>
        </p:txBody>
      </p:sp>
    </p:spTree>
    <p:extLst>
      <p:ext uri="{BB962C8B-B14F-4D97-AF65-F5344CB8AC3E}">
        <p14:creationId xmlns:p14="http://schemas.microsoft.com/office/powerpoint/2010/main" val="145744394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65</a:t>
            </a:fld>
            <a:endParaRPr lang="ar-EG"/>
          </a:p>
        </p:txBody>
      </p:sp>
    </p:spTree>
    <p:extLst>
      <p:ext uri="{BB962C8B-B14F-4D97-AF65-F5344CB8AC3E}">
        <p14:creationId xmlns:p14="http://schemas.microsoft.com/office/powerpoint/2010/main" val="364999916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66</a:t>
            </a:fld>
            <a:endParaRPr lang="ar-EG"/>
          </a:p>
        </p:txBody>
      </p:sp>
    </p:spTree>
    <p:extLst>
      <p:ext uri="{BB962C8B-B14F-4D97-AF65-F5344CB8AC3E}">
        <p14:creationId xmlns:p14="http://schemas.microsoft.com/office/powerpoint/2010/main" val="28191228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11</a:t>
            </a:fld>
            <a:endParaRPr lang="ar-EG"/>
          </a:p>
        </p:txBody>
      </p:sp>
    </p:spTree>
    <p:extLst>
      <p:ext uri="{BB962C8B-B14F-4D97-AF65-F5344CB8AC3E}">
        <p14:creationId xmlns:p14="http://schemas.microsoft.com/office/powerpoint/2010/main" val="412238529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67</a:t>
            </a:fld>
            <a:endParaRPr lang="ar-EG"/>
          </a:p>
        </p:txBody>
      </p:sp>
    </p:spTree>
    <p:extLst>
      <p:ext uri="{BB962C8B-B14F-4D97-AF65-F5344CB8AC3E}">
        <p14:creationId xmlns:p14="http://schemas.microsoft.com/office/powerpoint/2010/main" val="300377322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68</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47939460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69</a:t>
            </a:fld>
            <a:endParaRPr lang="ar-EG"/>
          </a:p>
        </p:txBody>
      </p:sp>
    </p:spTree>
    <p:extLst>
      <p:ext uri="{BB962C8B-B14F-4D97-AF65-F5344CB8AC3E}">
        <p14:creationId xmlns:p14="http://schemas.microsoft.com/office/powerpoint/2010/main" val="347575534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70</a:t>
            </a:fld>
            <a:endParaRPr lang="ar-EG"/>
          </a:p>
        </p:txBody>
      </p:sp>
    </p:spTree>
    <p:extLst>
      <p:ext uri="{BB962C8B-B14F-4D97-AF65-F5344CB8AC3E}">
        <p14:creationId xmlns:p14="http://schemas.microsoft.com/office/powerpoint/2010/main" val="158589604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71</a:t>
            </a:fld>
            <a:endParaRPr lang="ar-EG"/>
          </a:p>
        </p:txBody>
      </p:sp>
    </p:spTree>
    <p:extLst>
      <p:ext uri="{BB962C8B-B14F-4D97-AF65-F5344CB8AC3E}">
        <p14:creationId xmlns:p14="http://schemas.microsoft.com/office/powerpoint/2010/main" val="213099452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72</a:t>
            </a:fld>
            <a:endParaRPr lang="ar-EG"/>
          </a:p>
        </p:txBody>
      </p:sp>
    </p:spTree>
    <p:extLst>
      <p:ext uri="{BB962C8B-B14F-4D97-AF65-F5344CB8AC3E}">
        <p14:creationId xmlns:p14="http://schemas.microsoft.com/office/powerpoint/2010/main" val="348597981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73</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99818745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74</a:t>
            </a:fld>
            <a:endParaRPr lang="ar-EG"/>
          </a:p>
        </p:txBody>
      </p:sp>
    </p:spTree>
    <p:extLst>
      <p:ext uri="{BB962C8B-B14F-4D97-AF65-F5344CB8AC3E}">
        <p14:creationId xmlns:p14="http://schemas.microsoft.com/office/powerpoint/2010/main" val="248938510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75</a:t>
            </a:fld>
            <a:endParaRPr lang="ar-EG"/>
          </a:p>
        </p:txBody>
      </p:sp>
    </p:spTree>
    <p:extLst>
      <p:ext uri="{BB962C8B-B14F-4D97-AF65-F5344CB8AC3E}">
        <p14:creationId xmlns:p14="http://schemas.microsoft.com/office/powerpoint/2010/main" val="288839432"/>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76</a:t>
            </a:fld>
            <a:endParaRPr lang="ar-EG"/>
          </a:p>
        </p:txBody>
      </p:sp>
    </p:spTree>
    <p:extLst>
      <p:ext uri="{BB962C8B-B14F-4D97-AF65-F5344CB8AC3E}">
        <p14:creationId xmlns:p14="http://schemas.microsoft.com/office/powerpoint/2010/main" val="12577541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12</a:t>
            </a:fld>
            <a:endParaRPr lang="ar-EG"/>
          </a:p>
        </p:txBody>
      </p:sp>
    </p:spTree>
    <p:extLst>
      <p:ext uri="{BB962C8B-B14F-4D97-AF65-F5344CB8AC3E}">
        <p14:creationId xmlns:p14="http://schemas.microsoft.com/office/powerpoint/2010/main" val="240831354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77</a:t>
            </a:fld>
            <a:endParaRPr lang="ar-EG"/>
          </a:p>
        </p:txBody>
      </p:sp>
    </p:spTree>
    <p:extLst>
      <p:ext uri="{BB962C8B-B14F-4D97-AF65-F5344CB8AC3E}">
        <p14:creationId xmlns:p14="http://schemas.microsoft.com/office/powerpoint/2010/main" val="40040837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78</a:t>
            </a:fld>
            <a:endParaRPr lang="ar-EG"/>
          </a:p>
        </p:txBody>
      </p:sp>
    </p:spTree>
    <p:extLst>
      <p:ext uri="{BB962C8B-B14F-4D97-AF65-F5344CB8AC3E}">
        <p14:creationId xmlns:p14="http://schemas.microsoft.com/office/powerpoint/2010/main" val="438500874"/>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79</a:t>
            </a:fld>
            <a:endParaRPr lang="ar-EG"/>
          </a:p>
        </p:txBody>
      </p:sp>
    </p:spTree>
    <p:extLst>
      <p:ext uri="{BB962C8B-B14F-4D97-AF65-F5344CB8AC3E}">
        <p14:creationId xmlns:p14="http://schemas.microsoft.com/office/powerpoint/2010/main" val="2509160216"/>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80</a:t>
            </a:fld>
            <a:endParaRPr lang="ar-EG"/>
          </a:p>
        </p:txBody>
      </p:sp>
    </p:spTree>
    <p:extLst>
      <p:ext uri="{BB962C8B-B14F-4D97-AF65-F5344CB8AC3E}">
        <p14:creationId xmlns:p14="http://schemas.microsoft.com/office/powerpoint/2010/main" val="213198517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81</a:t>
            </a:fld>
            <a:endParaRPr lang="ar-EG"/>
          </a:p>
        </p:txBody>
      </p:sp>
    </p:spTree>
    <p:extLst>
      <p:ext uri="{BB962C8B-B14F-4D97-AF65-F5344CB8AC3E}">
        <p14:creationId xmlns:p14="http://schemas.microsoft.com/office/powerpoint/2010/main" val="296511408"/>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82</a:t>
            </a:fld>
            <a:endParaRPr lang="ar-EG"/>
          </a:p>
        </p:txBody>
      </p:sp>
    </p:spTree>
    <p:extLst>
      <p:ext uri="{BB962C8B-B14F-4D97-AF65-F5344CB8AC3E}">
        <p14:creationId xmlns:p14="http://schemas.microsoft.com/office/powerpoint/2010/main" val="2388202468"/>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83</a:t>
            </a:fld>
            <a:endParaRPr lang="ar-EG"/>
          </a:p>
        </p:txBody>
      </p:sp>
    </p:spTree>
    <p:extLst>
      <p:ext uri="{BB962C8B-B14F-4D97-AF65-F5344CB8AC3E}">
        <p14:creationId xmlns:p14="http://schemas.microsoft.com/office/powerpoint/2010/main" val="276419408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84</a:t>
            </a:fld>
            <a:endParaRPr lang="ar-EG"/>
          </a:p>
        </p:txBody>
      </p:sp>
    </p:spTree>
    <p:extLst>
      <p:ext uri="{BB962C8B-B14F-4D97-AF65-F5344CB8AC3E}">
        <p14:creationId xmlns:p14="http://schemas.microsoft.com/office/powerpoint/2010/main" val="1520275073"/>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85</a:t>
            </a:fld>
            <a:endParaRPr lang="ar-EG"/>
          </a:p>
        </p:txBody>
      </p:sp>
    </p:spTree>
    <p:extLst>
      <p:ext uri="{BB962C8B-B14F-4D97-AF65-F5344CB8AC3E}">
        <p14:creationId xmlns:p14="http://schemas.microsoft.com/office/powerpoint/2010/main" val="440307709"/>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86</a:t>
            </a:fld>
            <a:endParaRPr lang="ar-EG"/>
          </a:p>
        </p:txBody>
      </p:sp>
    </p:spTree>
    <p:extLst>
      <p:ext uri="{BB962C8B-B14F-4D97-AF65-F5344CB8AC3E}">
        <p14:creationId xmlns:p14="http://schemas.microsoft.com/office/powerpoint/2010/main" val="31582420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13</a:t>
            </a:fld>
            <a:endParaRPr lang="ar-EG"/>
          </a:p>
        </p:txBody>
      </p:sp>
    </p:spTree>
    <p:extLst>
      <p:ext uri="{BB962C8B-B14F-4D97-AF65-F5344CB8AC3E}">
        <p14:creationId xmlns:p14="http://schemas.microsoft.com/office/powerpoint/2010/main" val="3515686203"/>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87</a:t>
            </a:fld>
            <a:endParaRPr lang="ar-EG"/>
          </a:p>
        </p:txBody>
      </p:sp>
    </p:spTree>
    <p:extLst>
      <p:ext uri="{BB962C8B-B14F-4D97-AF65-F5344CB8AC3E}">
        <p14:creationId xmlns:p14="http://schemas.microsoft.com/office/powerpoint/2010/main" val="1458968700"/>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88</a:t>
            </a:fld>
            <a:endParaRPr lang="ar-EG"/>
          </a:p>
        </p:txBody>
      </p:sp>
    </p:spTree>
    <p:extLst>
      <p:ext uri="{BB962C8B-B14F-4D97-AF65-F5344CB8AC3E}">
        <p14:creationId xmlns:p14="http://schemas.microsoft.com/office/powerpoint/2010/main" val="2892513950"/>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89</a:t>
            </a:fld>
            <a:endParaRPr lang="ar-EG"/>
          </a:p>
        </p:txBody>
      </p:sp>
    </p:spTree>
    <p:extLst>
      <p:ext uri="{BB962C8B-B14F-4D97-AF65-F5344CB8AC3E}">
        <p14:creationId xmlns:p14="http://schemas.microsoft.com/office/powerpoint/2010/main" val="1959558932"/>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90</a:t>
            </a:fld>
            <a:endParaRPr lang="ar-EG"/>
          </a:p>
        </p:txBody>
      </p:sp>
    </p:spTree>
    <p:extLst>
      <p:ext uri="{BB962C8B-B14F-4D97-AF65-F5344CB8AC3E}">
        <p14:creationId xmlns:p14="http://schemas.microsoft.com/office/powerpoint/2010/main" val="1462014915"/>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91</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488800057"/>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92</a:t>
            </a:fld>
            <a:endParaRPr lang="ar-EG"/>
          </a:p>
        </p:txBody>
      </p:sp>
    </p:spTree>
    <p:extLst>
      <p:ext uri="{BB962C8B-B14F-4D97-AF65-F5344CB8AC3E}">
        <p14:creationId xmlns:p14="http://schemas.microsoft.com/office/powerpoint/2010/main" val="831202585"/>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93</a:t>
            </a:fld>
            <a:endParaRPr lang="ar-EG"/>
          </a:p>
        </p:txBody>
      </p:sp>
    </p:spTree>
    <p:extLst>
      <p:ext uri="{BB962C8B-B14F-4D97-AF65-F5344CB8AC3E}">
        <p14:creationId xmlns:p14="http://schemas.microsoft.com/office/powerpoint/2010/main" val="3935211531"/>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94</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4079340225"/>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95</a:t>
            </a:fld>
            <a:endParaRPr lang="ar-EG"/>
          </a:p>
        </p:txBody>
      </p:sp>
    </p:spTree>
    <p:extLst>
      <p:ext uri="{BB962C8B-B14F-4D97-AF65-F5344CB8AC3E}">
        <p14:creationId xmlns:p14="http://schemas.microsoft.com/office/powerpoint/2010/main" val="3231840821"/>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96</a:t>
            </a:fld>
            <a:endParaRPr lang="ar-EG"/>
          </a:p>
        </p:txBody>
      </p:sp>
    </p:spTree>
    <p:extLst>
      <p:ext uri="{BB962C8B-B14F-4D97-AF65-F5344CB8AC3E}">
        <p14:creationId xmlns:p14="http://schemas.microsoft.com/office/powerpoint/2010/main" val="12284064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14</a:t>
            </a:fld>
            <a:endParaRPr lang="ar-EG"/>
          </a:p>
        </p:txBody>
      </p:sp>
    </p:spTree>
    <p:extLst>
      <p:ext uri="{BB962C8B-B14F-4D97-AF65-F5344CB8AC3E}">
        <p14:creationId xmlns:p14="http://schemas.microsoft.com/office/powerpoint/2010/main" val="942646868"/>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97</a:t>
            </a:fld>
            <a:endParaRPr lang="ar-EG"/>
          </a:p>
        </p:txBody>
      </p:sp>
    </p:spTree>
    <p:extLst>
      <p:ext uri="{BB962C8B-B14F-4D97-AF65-F5344CB8AC3E}">
        <p14:creationId xmlns:p14="http://schemas.microsoft.com/office/powerpoint/2010/main" val="3484607534"/>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98</a:t>
            </a:fld>
            <a:endParaRPr lang="ar-EG"/>
          </a:p>
        </p:txBody>
      </p:sp>
    </p:spTree>
    <p:extLst>
      <p:ext uri="{BB962C8B-B14F-4D97-AF65-F5344CB8AC3E}">
        <p14:creationId xmlns:p14="http://schemas.microsoft.com/office/powerpoint/2010/main" val="4031092532"/>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99</a:t>
            </a:fld>
            <a:endParaRPr lang="ar-EG"/>
          </a:p>
        </p:txBody>
      </p:sp>
    </p:spTree>
    <p:extLst>
      <p:ext uri="{BB962C8B-B14F-4D97-AF65-F5344CB8AC3E}">
        <p14:creationId xmlns:p14="http://schemas.microsoft.com/office/powerpoint/2010/main" val="1011675572"/>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100</a:t>
            </a:fld>
            <a:endParaRPr lang="ar-EG"/>
          </a:p>
        </p:txBody>
      </p:sp>
    </p:spTree>
    <p:extLst>
      <p:ext uri="{BB962C8B-B14F-4D97-AF65-F5344CB8AC3E}">
        <p14:creationId xmlns:p14="http://schemas.microsoft.com/office/powerpoint/2010/main" val="1461990362"/>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101</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832887211"/>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102</a:t>
            </a:fld>
            <a:endParaRPr lang="ar-EG"/>
          </a:p>
        </p:txBody>
      </p:sp>
    </p:spTree>
    <p:extLst>
      <p:ext uri="{BB962C8B-B14F-4D97-AF65-F5344CB8AC3E}">
        <p14:creationId xmlns:p14="http://schemas.microsoft.com/office/powerpoint/2010/main" val="1796571912"/>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103</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660055133"/>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104</a:t>
            </a:fld>
            <a:endParaRPr lang="ar-EG"/>
          </a:p>
        </p:txBody>
      </p:sp>
    </p:spTree>
    <p:extLst>
      <p:ext uri="{BB962C8B-B14F-4D97-AF65-F5344CB8AC3E}">
        <p14:creationId xmlns:p14="http://schemas.microsoft.com/office/powerpoint/2010/main" val="1053762467"/>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105</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94672620"/>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106</a:t>
            </a:fld>
            <a:endParaRPr lang="ar-EG"/>
          </a:p>
        </p:txBody>
      </p:sp>
    </p:spTree>
    <p:extLst>
      <p:ext uri="{BB962C8B-B14F-4D97-AF65-F5344CB8AC3E}">
        <p14:creationId xmlns:p14="http://schemas.microsoft.com/office/powerpoint/2010/main" val="20584433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ar-EG"/>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ar-EG"/>
          </a:p>
        </p:txBody>
      </p:sp>
      <p:sp>
        <p:nvSpPr>
          <p:cNvPr id="4" name="Date Placeholder 3"/>
          <p:cNvSpPr>
            <a:spLocks noGrp="1"/>
          </p:cNvSpPr>
          <p:nvPr>
            <p:ph type="dt" sz="half" idx="10"/>
          </p:nvPr>
        </p:nvSpPr>
        <p:spPr/>
        <p:txBody>
          <a:bodyPr/>
          <a:lstStyle/>
          <a:p>
            <a:fld id="{24F60C8D-48A0-4BCF-A5AC-2D626E5081E3}" type="datetime8">
              <a:rPr lang="ar-EG" smtClean="0"/>
              <a:t>22 أيلول، 24</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2265592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EG"/>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Date Placeholder 3"/>
          <p:cNvSpPr>
            <a:spLocks noGrp="1"/>
          </p:cNvSpPr>
          <p:nvPr>
            <p:ph type="dt" sz="half" idx="10"/>
          </p:nvPr>
        </p:nvSpPr>
        <p:spPr/>
        <p:txBody>
          <a:bodyPr/>
          <a:lstStyle/>
          <a:p>
            <a:fld id="{B64E581B-2BD7-4DF6-9DF1-FE614075A681}" type="datetime8">
              <a:rPr lang="ar-EG" smtClean="0"/>
              <a:t>22 أيلول، 24</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5983758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ar-EG"/>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Date Placeholder 3"/>
          <p:cNvSpPr>
            <a:spLocks noGrp="1"/>
          </p:cNvSpPr>
          <p:nvPr>
            <p:ph type="dt" sz="half" idx="10"/>
          </p:nvPr>
        </p:nvSpPr>
        <p:spPr/>
        <p:txBody>
          <a:bodyPr/>
          <a:lstStyle/>
          <a:p>
            <a:fld id="{37E1A5FB-A761-4CDB-9421-084841F39C94}" type="datetime8">
              <a:rPr lang="ar-EG" smtClean="0"/>
              <a:t>22 أيلول، 24</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0399225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ar-EG"/>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ar-EG"/>
          </a:p>
        </p:txBody>
      </p:sp>
      <p:sp>
        <p:nvSpPr>
          <p:cNvPr id="4" name="Date Placeholder 3"/>
          <p:cNvSpPr>
            <a:spLocks noGrp="1"/>
          </p:cNvSpPr>
          <p:nvPr>
            <p:ph type="dt" sz="half" idx="10"/>
          </p:nvPr>
        </p:nvSpPr>
        <p:spPr/>
        <p:txBody>
          <a:bodyPr/>
          <a:lstStyle/>
          <a:p>
            <a:fld id="{41961AEC-65E2-4721-ADA6-A3B70671F9AA}" type="datetime8">
              <a:rPr lang="ar-EG" smtClean="0"/>
              <a:t>22 أيلول، 24</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2297689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EG"/>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Date Placeholder 3"/>
          <p:cNvSpPr>
            <a:spLocks noGrp="1"/>
          </p:cNvSpPr>
          <p:nvPr>
            <p:ph type="dt" sz="half" idx="10"/>
          </p:nvPr>
        </p:nvSpPr>
        <p:spPr/>
        <p:txBody>
          <a:bodyPr/>
          <a:lstStyle/>
          <a:p>
            <a:fld id="{1A81A10C-3115-426F-B22C-32549EF3FC3D}" type="datetime8">
              <a:rPr lang="ar-EG" smtClean="0"/>
              <a:t>22 أيلول، 24</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30691276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ar-EG"/>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3B5987C-BDAA-48D7-B666-B4A83A544AF1}" type="datetime8">
              <a:rPr lang="ar-EG" smtClean="0"/>
              <a:t>22 أيلول، 24</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300315368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EG"/>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5" name="Date Placeholder 4"/>
          <p:cNvSpPr>
            <a:spLocks noGrp="1"/>
          </p:cNvSpPr>
          <p:nvPr>
            <p:ph type="dt" sz="half" idx="10"/>
          </p:nvPr>
        </p:nvSpPr>
        <p:spPr/>
        <p:txBody>
          <a:bodyPr/>
          <a:lstStyle/>
          <a:p>
            <a:fld id="{A3008922-763D-425B-8B20-73E421999F41}" type="datetime8">
              <a:rPr lang="ar-EG" smtClean="0"/>
              <a:t>22 أيلول، 24</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8142566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ar-EG"/>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7" name="Date Placeholder 6"/>
          <p:cNvSpPr>
            <a:spLocks noGrp="1"/>
          </p:cNvSpPr>
          <p:nvPr>
            <p:ph type="dt" sz="half" idx="10"/>
          </p:nvPr>
        </p:nvSpPr>
        <p:spPr/>
        <p:txBody>
          <a:bodyPr/>
          <a:lstStyle/>
          <a:p>
            <a:fld id="{8E3739F9-0C09-496F-8446-D23F7BF0EC30}" type="datetime8">
              <a:rPr lang="ar-EG" smtClean="0"/>
              <a:t>22 أيلول، 24</a:t>
            </a:fld>
            <a:endParaRPr lang="ar-EG"/>
          </a:p>
        </p:txBody>
      </p:sp>
      <p:sp>
        <p:nvSpPr>
          <p:cNvPr id="8" name="Footer Placeholder 7"/>
          <p:cNvSpPr>
            <a:spLocks noGrp="1"/>
          </p:cNvSpPr>
          <p:nvPr>
            <p:ph type="ftr" sz="quarter" idx="11"/>
          </p:nvPr>
        </p:nvSpPr>
        <p:spPr/>
        <p:txBody>
          <a:bodyPr/>
          <a:lstStyle/>
          <a:p>
            <a:endParaRPr lang="ar-EG"/>
          </a:p>
        </p:txBody>
      </p:sp>
      <p:sp>
        <p:nvSpPr>
          <p:cNvPr id="9" name="Slide Number Placeholder 8"/>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36403125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EG"/>
          </a:p>
        </p:txBody>
      </p:sp>
      <p:sp>
        <p:nvSpPr>
          <p:cNvPr id="3" name="Date Placeholder 2"/>
          <p:cNvSpPr>
            <a:spLocks noGrp="1"/>
          </p:cNvSpPr>
          <p:nvPr>
            <p:ph type="dt" sz="half" idx="10"/>
          </p:nvPr>
        </p:nvSpPr>
        <p:spPr/>
        <p:txBody>
          <a:bodyPr/>
          <a:lstStyle/>
          <a:p>
            <a:fld id="{188A486C-2D80-4018-9AE1-011EA9C01F7B}" type="datetime8">
              <a:rPr lang="ar-EG" smtClean="0"/>
              <a:t>22 أيلول، 24</a:t>
            </a:fld>
            <a:endParaRPr lang="ar-EG"/>
          </a:p>
        </p:txBody>
      </p:sp>
      <p:sp>
        <p:nvSpPr>
          <p:cNvPr id="4" name="Footer Placeholder 3"/>
          <p:cNvSpPr>
            <a:spLocks noGrp="1"/>
          </p:cNvSpPr>
          <p:nvPr>
            <p:ph type="ftr" sz="quarter" idx="11"/>
          </p:nvPr>
        </p:nvSpPr>
        <p:spPr/>
        <p:txBody>
          <a:bodyPr/>
          <a:lstStyle/>
          <a:p>
            <a:endParaRPr lang="ar-EG"/>
          </a:p>
        </p:txBody>
      </p:sp>
      <p:sp>
        <p:nvSpPr>
          <p:cNvPr id="5" name="Slide Number Placeholder 4"/>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332996974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52E9BD1-F938-4C16-85C5-8100FE28C166}" type="datetime8">
              <a:rPr lang="ar-EG" smtClean="0"/>
              <a:t>22 أيلول، 24</a:t>
            </a:fld>
            <a:endParaRPr lang="ar-EG"/>
          </a:p>
        </p:txBody>
      </p:sp>
      <p:sp>
        <p:nvSpPr>
          <p:cNvPr id="3" name="Footer Placeholder 2"/>
          <p:cNvSpPr>
            <a:spLocks noGrp="1"/>
          </p:cNvSpPr>
          <p:nvPr>
            <p:ph type="ftr" sz="quarter" idx="11"/>
          </p:nvPr>
        </p:nvSpPr>
        <p:spPr/>
        <p:txBody>
          <a:bodyPr/>
          <a:lstStyle/>
          <a:p>
            <a:endParaRPr lang="ar-EG"/>
          </a:p>
        </p:txBody>
      </p:sp>
      <p:sp>
        <p:nvSpPr>
          <p:cNvPr id="4" name="Slide Number Placeholder 3"/>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43294495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ar-EG"/>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33C335B-2365-4AFA-8248-5C22C04D69D4}" type="datetime8">
              <a:rPr lang="ar-EG" smtClean="0"/>
              <a:t>22 أيلول، 24</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3715503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EG"/>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Date Placeholder 3"/>
          <p:cNvSpPr>
            <a:spLocks noGrp="1"/>
          </p:cNvSpPr>
          <p:nvPr>
            <p:ph type="dt" sz="half" idx="10"/>
          </p:nvPr>
        </p:nvSpPr>
        <p:spPr/>
        <p:txBody>
          <a:bodyPr/>
          <a:lstStyle/>
          <a:p>
            <a:fld id="{3C64B205-C66E-48B0-9B12-985F96F73405}" type="datetime8">
              <a:rPr lang="ar-EG" smtClean="0"/>
              <a:t>22 أيلول، 24</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357910905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ar-EG"/>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7BD0D6D-EAAF-478A-B1FA-1387448C1C55}" type="datetime8">
              <a:rPr lang="ar-EG" smtClean="0"/>
              <a:t>22 أيلول، 24</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55023047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EG"/>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Date Placeholder 3"/>
          <p:cNvSpPr>
            <a:spLocks noGrp="1"/>
          </p:cNvSpPr>
          <p:nvPr>
            <p:ph type="dt" sz="half" idx="10"/>
          </p:nvPr>
        </p:nvSpPr>
        <p:spPr/>
        <p:txBody>
          <a:bodyPr/>
          <a:lstStyle/>
          <a:p>
            <a:fld id="{904EE162-ADC4-4605-9DE5-7D9B0987C53B}" type="datetime8">
              <a:rPr lang="ar-EG" smtClean="0"/>
              <a:t>22 أيلول، 24</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61502341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ar-EG"/>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Date Placeholder 3"/>
          <p:cNvSpPr>
            <a:spLocks noGrp="1"/>
          </p:cNvSpPr>
          <p:nvPr>
            <p:ph type="dt" sz="half" idx="10"/>
          </p:nvPr>
        </p:nvSpPr>
        <p:spPr/>
        <p:txBody>
          <a:bodyPr/>
          <a:lstStyle/>
          <a:p>
            <a:fld id="{A6B5FD70-D4D2-4171-8FA9-DCD3717A33D2}" type="datetime8">
              <a:rPr lang="ar-EG" smtClean="0"/>
              <a:t>22 أيلول، 24</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368580268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ar-EG"/>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ar-EG"/>
          </a:p>
        </p:txBody>
      </p:sp>
      <p:sp>
        <p:nvSpPr>
          <p:cNvPr id="4" name="Date Placeholder 3"/>
          <p:cNvSpPr>
            <a:spLocks noGrp="1"/>
          </p:cNvSpPr>
          <p:nvPr>
            <p:ph type="dt" sz="half" idx="10"/>
          </p:nvPr>
        </p:nvSpPr>
        <p:spPr/>
        <p:txBody>
          <a:bodyPr/>
          <a:lstStyle/>
          <a:p>
            <a:fld id="{C33C8165-659A-4798-A6F4-463D845FDB51}" type="datetime8">
              <a:rPr lang="ar-EG" smtClean="0"/>
              <a:t>22 أيلول، 24</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311277753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EG"/>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Date Placeholder 3"/>
          <p:cNvSpPr>
            <a:spLocks noGrp="1"/>
          </p:cNvSpPr>
          <p:nvPr>
            <p:ph type="dt" sz="half" idx="10"/>
          </p:nvPr>
        </p:nvSpPr>
        <p:spPr/>
        <p:txBody>
          <a:bodyPr/>
          <a:lstStyle/>
          <a:p>
            <a:fld id="{177DB5C7-DFF6-44C7-8A9D-FCA8672332DD}" type="datetime8">
              <a:rPr lang="ar-EG" smtClean="0"/>
              <a:t>22 أيلول، 24</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10071546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ar-EG"/>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E3D4DD2-7FD4-402B-B88A-C26A5D50ACF7}" type="datetime8">
              <a:rPr lang="ar-EG" smtClean="0"/>
              <a:t>22 أيلول، 24</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29535125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EG"/>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5" name="Date Placeholder 4"/>
          <p:cNvSpPr>
            <a:spLocks noGrp="1"/>
          </p:cNvSpPr>
          <p:nvPr>
            <p:ph type="dt" sz="half" idx="10"/>
          </p:nvPr>
        </p:nvSpPr>
        <p:spPr/>
        <p:txBody>
          <a:bodyPr/>
          <a:lstStyle/>
          <a:p>
            <a:fld id="{80B4DB79-0A22-4D22-817D-B51B5BD48676}" type="datetime8">
              <a:rPr lang="ar-EG" smtClean="0"/>
              <a:t>22 أيلول، 24</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42892068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ar-EG"/>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7" name="Date Placeholder 6"/>
          <p:cNvSpPr>
            <a:spLocks noGrp="1"/>
          </p:cNvSpPr>
          <p:nvPr>
            <p:ph type="dt" sz="half" idx="10"/>
          </p:nvPr>
        </p:nvSpPr>
        <p:spPr/>
        <p:txBody>
          <a:bodyPr/>
          <a:lstStyle/>
          <a:p>
            <a:fld id="{024297E3-EB38-4761-85C5-5200024CCC45}" type="datetime8">
              <a:rPr lang="ar-EG" smtClean="0"/>
              <a:t>22 أيلول، 24</a:t>
            </a:fld>
            <a:endParaRPr lang="ar-EG"/>
          </a:p>
        </p:txBody>
      </p:sp>
      <p:sp>
        <p:nvSpPr>
          <p:cNvPr id="8" name="Footer Placeholder 7"/>
          <p:cNvSpPr>
            <a:spLocks noGrp="1"/>
          </p:cNvSpPr>
          <p:nvPr>
            <p:ph type="ftr" sz="quarter" idx="11"/>
          </p:nvPr>
        </p:nvSpPr>
        <p:spPr/>
        <p:txBody>
          <a:bodyPr/>
          <a:lstStyle/>
          <a:p>
            <a:endParaRPr lang="ar-EG"/>
          </a:p>
        </p:txBody>
      </p:sp>
      <p:sp>
        <p:nvSpPr>
          <p:cNvPr id="9" name="Slide Number Placeholder 8"/>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57786333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EG"/>
          </a:p>
        </p:txBody>
      </p:sp>
      <p:sp>
        <p:nvSpPr>
          <p:cNvPr id="3" name="Date Placeholder 2"/>
          <p:cNvSpPr>
            <a:spLocks noGrp="1"/>
          </p:cNvSpPr>
          <p:nvPr>
            <p:ph type="dt" sz="half" idx="10"/>
          </p:nvPr>
        </p:nvSpPr>
        <p:spPr/>
        <p:txBody>
          <a:bodyPr/>
          <a:lstStyle/>
          <a:p>
            <a:fld id="{8C01B4F3-983F-4564-8236-01EAE34DC795}" type="datetime8">
              <a:rPr lang="ar-EG" smtClean="0"/>
              <a:t>22 أيلول، 24</a:t>
            </a:fld>
            <a:endParaRPr lang="ar-EG"/>
          </a:p>
        </p:txBody>
      </p:sp>
      <p:sp>
        <p:nvSpPr>
          <p:cNvPr id="4" name="Footer Placeholder 3"/>
          <p:cNvSpPr>
            <a:spLocks noGrp="1"/>
          </p:cNvSpPr>
          <p:nvPr>
            <p:ph type="ftr" sz="quarter" idx="11"/>
          </p:nvPr>
        </p:nvSpPr>
        <p:spPr/>
        <p:txBody>
          <a:bodyPr/>
          <a:lstStyle/>
          <a:p>
            <a:endParaRPr lang="ar-EG"/>
          </a:p>
        </p:txBody>
      </p:sp>
      <p:sp>
        <p:nvSpPr>
          <p:cNvPr id="5" name="Slide Number Placeholder 4"/>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45865215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3A3E096-10BB-4DFE-876C-1DDB00DB3F76}" type="datetime8">
              <a:rPr lang="ar-EG" smtClean="0"/>
              <a:t>22 أيلول، 24</a:t>
            </a:fld>
            <a:endParaRPr lang="ar-EG"/>
          </a:p>
        </p:txBody>
      </p:sp>
      <p:sp>
        <p:nvSpPr>
          <p:cNvPr id="3" name="Footer Placeholder 2"/>
          <p:cNvSpPr>
            <a:spLocks noGrp="1"/>
          </p:cNvSpPr>
          <p:nvPr>
            <p:ph type="ftr" sz="quarter" idx="11"/>
          </p:nvPr>
        </p:nvSpPr>
        <p:spPr/>
        <p:txBody>
          <a:bodyPr/>
          <a:lstStyle/>
          <a:p>
            <a:endParaRPr lang="ar-EG"/>
          </a:p>
        </p:txBody>
      </p:sp>
      <p:sp>
        <p:nvSpPr>
          <p:cNvPr id="4" name="Slide Number Placeholder 3"/>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32199339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ar-EG"/>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8A5C188-7556-488B-B9CF-67B14C273C7E}" type="datetime8">
              <a:rPr lang="ar-EG" smtClean="0"/>
              <a:t>22 أيلول، 24</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77814329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ar-EG"/>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8425EE5-B903-4C85-A635-5F1B030966EC}" type="datetime8">
              <a:rPr lang="ar-EG" smtClean="0"/>
              <a:t>22 أيلول، 24</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1854507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ar-EG"/>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DAF50D6-135B-4DBC-A9FA-230A095B9596}" type="datetime8">
              <a:rPr lang="ar-EG" smtClean="0"/>
              <a:t>22 أيلول، 24</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84791954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EG"/>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Date Placeholder 3"/>
          <p:cNvSpPr>
            <a:spLocks noGrp="1"/>
          </p:cNvSpPr>
          <p:nvPr>
            <p:ph type="dt" sz="half" idx="10"/>
          </p:nvPr>
        </p:nvSpPr>
        <p:spPr/>
        <p:txBody>
          <a:bodyPr/>
          <a:lstStyle/>
          <a:p>
            <a:fld id="{E2417A1F-4393-45EE-BDD7-58E7A571586B}" type="datetime8">
              <a:rPr lang="ar-EG" smtClean="0"/>
              <a:t>22 أيلول، 24</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49271376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ar-EG"/>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Date Placeholder 3"/>
          <p:cNvSpPr>
            <a:spLocks noGrp="1"/>
          </p:cNvSpPr>
          <p:nvPr>
            <p:ph type="dt" sz="half" idx="10"/>
          </p:nvPr>
        </p:nvSpPr>
        <p:spPr/>
        <p:txBody>
          <a:bodyPr/>
          <a:lstStyle/>
          <a:p>
            <a:fld id="{88720936-ECF7-4AA9-8530-1977427578B1}" type="datetime8">
              <a:rPr lang="ar-EG" smtClean="0"/>
              <a:t>22 أيلول، 24</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21869384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ar-EG"/>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ar-EG"/>
          </a:p>
        </p:txBody>
      </p:sp>
      <p:sp>
        <p:nvSpPr>
          <p:cNvPr id="4" name="Date Placeholder 3"/>
          <p:cNvSpPr>
            <a:spLocks noGrp="1"/>
          </p:cNvSpPr>
          <p:nvPr>
            <p:ph type="dt" sz="half" idx="10"/>
          </p:nvPr>
        </p:nvSpPr>
        <p:spPr/>
        <p:txBody>
          <a:bodyPr/>
          <a:lstStyle/>
          <a:p>
            <a:fld id="{C33C8165-659A-4798-A6F4-463D845FDB51}" type="datetime8">
              <a:rPr lang="ar-EG" smtClean="0"/>
              <a:t>22 أيلول، 24</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53175953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EG"/>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Date Placeholder 3"/>
          <p:cNvSpPr>
            <a:spLocks noGrp="1"/>
          </p:cNvSpPr>
          <p:nvPr>
            <p:ph type="dt" sz="half" idx="10"/>
          </p:nvPr>
        </p:nvSpPr>
        <p:spPr/>
        <p:txBody>
          <a:bodyPr/>
          <a:lstStyle/>
          <a:p>
            <a:fld id="{177DB5C7-DFF6-44C7-8A9D-FCA8672332DD}" type="datetime8">
              <a:rPr lang="ar-EG" smtClean="0"/>
              <a:t>22 أيلول، 24</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52420752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ar-EG"/>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E3D4DD2-7FD4-402B-B88A-C26A5D50ACF7}" type="datetime8">
              <a:rPr lang="ar-EG" smtClean="0"/>
              <a:t>22 أيلول، 24</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68067831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EG"/>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5" name="Date Placeholder 4"/>
          <p:cNvSpPr>
            <a:spLocks noGrp="1"/>
          </p:cNvSpPr>
          <p:nvPr>
            <p:ph type="dt" sz="half" idx="10"/>
          </p:nvPr>
        </p:nvSpPr>
        <p:spPr/>
        <p:txBody>
          <a:bodyPr/>
          <a:lstStyle/>
          <a:p>
            <a:fld id="{80B4DB79-0A22-4D22-817D-B51B5BD48676}" type="datetime8">
              <a:rPr lang="ar-EG" smtClean="0"/>
              <a:t>22 أيلول، 24</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964290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ar-EG"/>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7" name="Date Placeholder 6"/>
          <p:cNvSpPr>
            <a:spLocks noGrp="1"/>
          </p:cNvSpPr>
          <p:nvPr>
            <p:ph type="dt" sz="half" idx="10"/>
          </p:nvPr>
        </p:nvSpPr>
        <p:spPr/>
        <p:txBody>
          <a:bodyPr/>
          <a:lstStyle/>
          <a:p>
            <a:fld id="{024297E3-EB38-4761-85C5-5200024CCC45}" type="datetime8">
              <a:rPr lang="ar-EG" smtClean="0"/>
              <a:t>22 أيلول، 24</a:t>
            </a:fld>
            <a:endParaRPr lang="ar-EG"/>
          </a:p>
        </p:txBody>
      </p:sp>
      <p:sp>
        <p:nvSpPr>
          <p:cNvPr id="8" name="Footer Placeholder 7"/>
          <p:cNvSpPr>
            <a:spLocks noGrp="1"/>
          </p:cNvSpPr>
          <p:nvPr>
            <p:ph type="ftr" sz="quarter" idx="11"/>
          </p:nvPr>
        </p:nvSpPr>
        <p:spPr/>
        <p:txBody>
          <a:bodyPr/>
          <a:lstStyle/>
          <a:p>
            <a:endParaRPr lang="ar-EG"/>
          </a:p>
        </p:txBody>
      </p:sp>
      <p:sp>
        <p:nvSpPr>
          <p:cNvPr id="9" name="Slide Number Placeholder 8"/>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47151540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EG"/>
          </a:p>
        </p:txBody>
      </p:sp>
      <p:sp>
        <p:nvSpPr>
          <p:cNvPr id="3" name="Date Placeholder 2"/>
          <p:cNvSpPr>
            <a:spLocks noGrp="1"/>
          </p:cNvSpPr>
          <p:nvPr>
            <p:ph type="dt" sz="half" idx="10"/>
          </p:nvPr>
        </p:nvSpPr>
        <p:spPr/>
        <p:txBody>
          <a:bodyPr/>
          <a:lstStyle/>
          <a:p>
            <a:fld id="{8C01B4F3-983F-4564-8236-01EAE34DC795}" type="datetime8">
              <a:rPr lang="ar-EG" smtClean="0"/>
              <a:t>22 أيلول، 24</a:t>
            </a:fld>
            <a:endParaRPr lang="ar-EG"/>
          </a:p>
        </p:txBody>
      </p:sp>
      <p:sp>
        <p:nvSpPr>
          <p:cNvPr id="4" name="Footer Placeholder 3"/>
          <p:cNvSpPr>
            <a:spLocks noGrp="1"/>
          </p:cNvSpPr>
          <p:nvPr>
            <p:ph type="ftr" sz="quarter" idx="11"/>
          </p:nvPr>
        </p:nvSpPr>
        <p:spPr/>
        <p:txBody>
          <a:bodyPr/>
          <a:lstStyle/>
          <a:p>
            <a:endParaRPr lang="ar-EG"/>
          </a:p>
        </p:txBody>
      </p:sp>
      <p:sp>
        <p:nvSpPr>
          <p:cNvPr id="5" name="Slide Number Placeholder 4"/>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7432249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EG"/>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5" name="Date Placeholder 4"/>
          <p:cNvSpPr>
            <a:spLocks noGrp="1"/>
          </p:cNvSpPr>
          <p:nvPr>
            <p:ph type="dt" sz="half" idx="10"/>
          </p:nvPr>
        </p:nvSpPr>
        <p:spPr/>
        <p:txBody>
          <a:bodyPr/>
          <a:lstStyle/>
          <a:p>
            <a:fld id="{27ECBFF1-6236-437B-B363-FE2DA6EF1B5B}" type="datetime8">
              <a:rPr lang="ar-EG" smtClean="0"/>
              <a:t>22 أيلول، 24</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38121049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3A3E096-10BB-4DFE-876C-1DDB00DB3F76}" type="datetime8">
              <a:rPr lang="ar-EG" smtClean="0"/>
              <a:t>22 أيلول، 24</a:t>
            </a:fld>
            <a:endParaRPr lang="ar-EG"/>
          </a:p>
        </p:txBody>
      </p:sp>
      <p:sp>
        <p:nvSpPr>
          <p:cNvPr id="3" name="Footer Placeholder 2"/>
          <p:cNvSpPr>
            <a:spLocks noGrp="1"/>
          </p:cNvSpPr>
          <p:nvPr>
            <p:ph type="ftr" sz="quarter" idx="11"/>
          </p:nvPr>
        </p:nvSpPr>
        <p:spPr/>
        <p:txBody>
          <a:bodyPr/>
          <a:lstStyle/>
          <a:p>
            <a:endParaRPr lang="ar-EG"/>
          </a:p>
        </p:txBody>
      </p:sp>
      <p:sp>
        <p:nvSpPr>
          <p:cNvPr id="4" name="Slide Number Placeholder 3"/>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097204148"/>
      </p:ext>
    </p:extLst>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ar-EG"/>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8425EE5-B903-4C85-A635-5F1B030966EC}" type="datetime8">
              <a:rPr lang="ar-EG" smtClean="0"/>
              <a:t>22 أيلول، 24</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31819581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ar-EG"/>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DAF50D6-135B-4DBC-A9FA-230A095B9596}" type="datetime8">
              <a:rPr lang="ar-EG" smtClean="0"/>
              <a:t>22 أيلول، 24</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79298322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EG"/>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Date Placeholder 3"/>
          <p:cNvSpPr>
            <a:spLocks noGrp="1"/>
          </p:cNvSpPr>
          <p:nvPr>
            <p:ph type="dt" sz="half" idx="10"/>
          </p:nvPr>
        </p:nvSpPr>
        <p:spPr/>
        <p:txBody>
          <a:bodyPr/>
          <a:lstStyle/>
          <a:p>
            <a:fld id="{E2417A1F-4393-45EE-BDD7-58E7A571586B}" type="datetime8">
              <a:rPr lang="ar-EG" smtClean="0"/>
              <a:t>22 أيلول، 24</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25158956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ar-EG"/>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Date Placeholder 3"/>
          <p:cNvSpPr>
            <a:spLocks noGrp="1"/>
          </p:cNvSpPr>
          <p:nvPr>
            <p:ph type="dt" sz="half" idx="10"/>
          </p:nvPr>
        </p:nvSpPr>
        <p:spPr/>
        <p:txBody>
          <a:bodyPr/>
          <a:lstStyle/>
          <a:p>
            <a:fld id="{88720936-ECF7-4AA9-8530-1977427578B1}" type="datetime8">
              <a:rPr lang="ar-EG" smtClean="0"/>
              <a:t>22 أيلول، 24</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60345858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ar-EG"/>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ar-EG"/>
          </a:p>
        </p:txBody>
      </p:sp>
      <p:sp>
        <p:nvSpPr>
          <p:cNvPr id="4" name="Date Placeholder 3"/>
          <p:cNvSpPr>
            <a:spLocks noGrp="1"/>
          </p:cNvSpPr>
          <p:nvPr>
            <p:ph type="dt" sz="half" idx="10"/>
          </p:nvPr>
        </p:nvSpPr>
        <p:spPr/>
        <p:txBody>
          <a:bodyPr/>
          <a:lstStyle/>
          <a:p>
            <a:fld id="{AF120163-3E19-492F-9800-6F8F90ADBD4B}" type="datetime8">
              <a:rPr lang="ar-EG" smtClean="0"/>
              <a:t>22 أيلول، 24</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25892089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EG"/>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Date Placeholder 3"/>
          <p:cNvSpPr>
            <a:spLocks noGrp="1"/>
          </p:cNvSpPr>
          <p:nvPr>
            <p:ph type="dt" sz="half" idx="10"/>
          </p:nvPr>
        </p:nvSpPr>
        <p:spPr/>
        <p:txBody>
          <a:bodyPr/>
          <a:lstStyle/>
          <a:p>
            <a:fld id="{6CC01390-FF5C-4603-A9F1-96D461C06E87}" type="datetime8">
              <a:rPr lang="ar-EG" smtClean="0"/>
              <a:t>22 أيلول، 24</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33229863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ar-EG"/>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823FA79-D72B-410A-BE05-F93BFA4FA75D}" type="datetime8">
              <a:rPr lang="ar-EG" smtClean="0"/>
              <a:t>22 أيلول، 24</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353211863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EG"/>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5" name="Date Placeholder 4"/>
          <p:cNvSpPr>
            <a:spLocks noGrp="1"/>
          </p:cNvSpPr>
          <p:nvPr>
            <p:ph type="dt" sz="half" idx="10"/>
          </p:nvPr>
        </p:nvSpPr>
        <p:spPr/>
        <p:txBody>
          <a:bodyPr/>
          <a:lstStyle/>
          <a:p>
            <a:fld id="{7B98CBB8-A379-4BA1-BA2B-6B55C2AA93C1}" type="datetime8">
              <a:rPr lang="ar-EG" smtClean="0"/>
              <a:t>22 أيلول، 24</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395508131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ar-EG"/>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7" name="Date Placeholder 6"/>
          <p:cNvSpPr>
            <a:spLocks noGrp="1"/>
          </p:cNvSpPr>
          <p:nvPr>
            <p:ph type="dt" sz="half" idx="10"/>
          </p:nvPr>
        </p:nvSpPr>
        <p:spPr/>
        <p:txBody>
          <a:bodyPr/>
          <a:lstStyle/>
          <a:p>
            <a:fld id="{2BB33D94-D855-4B26-8FC4-A51C59010E74}" type="datetime8">
              <a:rPr lang="ar-EG" smtClean="0"/>
              <a:t>22 أيلول، 24</a:t>
            </a:fld>
            <a:endParaRPr lang="ar-EG"/>
          </a:p>
        </p:txBody>
      </p:sp>
      <p:sp>
        <p:nvSpPr>
          <p:cNvPr id="8" name="Footer Placeholder 7"/>
          <p:cNvSpPr>
            <a:spLocks noGrp="1"/>
          </p:cNvSpPr>
          <p:nvPr>
            <p:ph type="ftr" sz="quarter" idx="11"/>
          </p:nvPr>
        </p:nvSpPr>
        <p:spPr/>
        <p:txBody>
          <a:bodyPr/>
          <a:lstStyle/>
          <a:p>
            <a:endParaRPr lang="ar-EG"/>
          </a:p>
        </p:txBody>
      </p:sp>
      <p:sp>
        <p:nvSpPr>
          <p:cNvPr id="9" name="Slide Number Placeholder 8"/>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6337530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ar-EG"/>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7" name="Date Placeholder 6"/>
          <p:cNvSpPr>
            <a:spLocks noGrp="1"/>
          </p:cNvSpPr>
          <p:nvPr>
            <p:ph type="dt" sz="half" idx="10"/>
          </p:nvPr>
        </p:nvSpPr>
        <p:spPr/>
        <p:txBody>
          <a:bodyPr/>
          <a:lstStyle/>
          <a:p>
            <a:fld id="{E86E58A3-F812-4CE1-BC09-1C7101D0061B}" type="datetime8">
              <a:rPr lang="ar-EG" smtClean="0"/>
              <a:t>22 أيلول، 24</a:t>
            </a:fld>
            <a:endParaRPr lang="ar-EG"/>
          </a:p>
        </p:txBody>
      </p:sp>
      <p:sp>
        <p:nvSpPr>
          <p:cNvPr id="8" name="Footer Placeholder 7"/>
          <p:cNvSpPr>
            <a:spLocks noGrp="1"/>
          </p:cNvSpPr>
          <p:nvPr>
            <p:ph type="ftr" sz="quarter" idx="11"/>
          </p:nvPr>
        </p:nvSpPr>
        <p:spPr/>
        <p:txBody>
          <a:bodyPr/>
          <a:lstStyle/>
          <a:p>
            <a:endParaRPr lang="ar-EG"/>
          </a:p>
        </p:txBody>
      </p:sp>
      <p:sp>
        <p:nvSpPr>
          <p:cNvPr id="9" name="Slide Number Placeholder 8"/>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333403001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EG"/>
          </a:p>
        </p:txBody>
      </p:sp>
      <p:sp>
        <p:nvSpPr>
          <p:cNvPr id="3" name="Date Placeholder 2"/>
          <p:cNvSpPr>
            <a:spLocks noGrp="1"/>
          </p:cNvSpPr>
          <p:nvPr>
            <p:ph type="dt" sz="half" idx="10"/>
          </p:nvPr>
        </p:nvSpPr>
        <p:spPr/>
        <p:txBody>
          <a:bodyPr/>
          <a:lstStyle/>
          <a:p>
            <a:fld id="{28BFB8BA-ADBB-44AB-A305-23AFEF1B6C22}" type="datetime8">
              <a:rPr lang="ar-EG" smtClean="0"/>
              <a:t>22 أيلول، 24</a:t>
            </a:fld>
            <a:endParaRPr lang="ar-EG"/>
          </a:p>
        </p:txBody>
      </p:sp>
      <p:sp>
        <p:nvSpPr>
          <p:cNvPr id="4" name="Footer Placeholder 3"/>
          <p:cNvSpPr>
            <a:spLocks noGrp="1"/>
          </p:cNvSpPr>
          <p:nvPr>
            <p:ph type="ftr" sz="quarter" idx="11"/>
          </p:nvPr>
        </p:nvSpPr>
        <p:spPr/>
        <p:txBody>
          <a:bodyPr/>
          <a:lstStyle/>
          <a:p>
            <a:endParaRPr lang="ar-EG"/>
          </a:p>
        </p:txBody>
      </p:sp>
      <p:sp>
        <p:nvSpPr>
          <p:cNvPr id="5" name="Slide Number Placeholder 4"/>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64211241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D608E49-BEAA-40FB-AA51-9D31FA896D51}" type="datetime8">
              <a:rPr lang="ar-EG" smtClean="0"/>
              <a:t>22 أيلول، 24</a:t>
            </a:fld>
            <a:endParaRPr lang="ar-EG"/>
          </a:p>
        </p:txBody>
      </p:sp>
      <p:sp>
        <p:nvSpPr>
          <p:cNvPr id="3" name="Footer Placeholder 2"/>
          <p:cNvSpPr>
            <a:spLocks noGrp="1"/>
          </p:cNvSpPr>
          <p:nvPr>
            <p:ph type="ftr" sz="quarter" idx="11"/>
          </p:nvPr>
        </p:nvSpPr>
        <p:spPr/>
        <p:txBody>
          <a:bodyPr/>
          <a:lstStyle/>
          <a:p>
            <a:endParaRPr lang="ar-EG"/>
          </a:p>
        </p:txBody>
      </p:sp>
      <p:sp>
        <p:nvSpPr>
          <p:cNvPr id="4" name="Slide Number Placeholder 3"/>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8787926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ar-EG"/>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459983D-7BDA-431E-B648-CC9155DE63B6}" type="datetime8">
              <a:rPr lang="ar-EG" smtClean="0"/>
              <a:t>22 أيلول، 24</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419331597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ar-EG"/>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EFE904B-E303-44A4-8FFD-5FE1103C185C}" type="datetime8">
              <a:rPr lang="ar-EG" smtClean="0"/>
              <a:t>22 أيلول، 24</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366778418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EG"/>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Date Placeholder 3"/>
          <p:cNvSpPr>
            <a:spLocks noGrp="1"/>
          </p:cNvSpPr>
          <p:nvPr>
            <p:ph type="dt" sz="half" idx="10"/>
          </p:nvPr>
        </p:nvSpPr>
        <p:spPr/>
        <p:txBody>
          <a:bodyPr/>
          <a:lstStyle/>
          <a:p>
            <a:fld id="{0A5A2CB5-21D2-4ABE-A064-8012A662DB93}" type="datetime8">
              <a:rPr lang="ar-EG" smtClean="0"/>
              <a:t>22 أيلول، 24</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58393158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ar-EG"/>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Date Placeholder 3"/>
          <p:cNvSpPr>
            <a:spLocks noGrp="1"/>
          </p:cNvSpPr>
          <p:nvPr>
            <p:ph type="dt" sz="half" idx="10"/>
          </p:nvPr>
        </p:nvSpPr>
        <p:spPr/>
        <p:txBody>
          <a:bodyPr/>
          <a:lstStyle/>
          <a:p>
            <a:fld id="{8F01A795-20F8-4298-8B07-E9DB62DAED9F}" type="datetime8">
              <a:rPr lang="ar-EG" smtClean="0"/>
              <a:t>22 أيلول، 24</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51368897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3" y="1122363"/>
            <a:ext cx="9144000" cy="2387600"/>
          </a:xfrm>
        </p:spPr>
        <p:txBody>
          <a:bodyPr anchor="b"/>
          <a:lstStyle>
            <a:lvl1pPr algn="ctr">
              <a:defRPr sz="6000"/>
            </a:lvl1pPr>
          </a:lstStyle>
          <a:p>
            <a:r>
              <a:rPr lang="en-US" smtClean="0"/>
              <a:t>Click to edit Master title style</a:t>
            </a:r>
            <a:endParaRPr lang="ar-EG"/>
          </a:p>
        </p:txBody>
      </p:sp>
      <p:sp>
        <p:nvSpPr>
          <p:cNvPr id="3" name="Subtitle 2"/>
          <p:cNvSpPr>
            <a:spLocks noGrp="1"/>
          </p:cNvSpPr>
          <p:nvPr>
            <p:ph type="subTitle" idx="1"/>
          </p:nvPr>
        </p:nvSpPr>
        <p:spPr>
          <a:xfrm>
            <a:off x="1524003"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ar-EG"/>
          </a:p>
        </p:txBody>
      </p:sp>
      <p:sp>
        <p:nvSpPr>
          <p:cNvPr id="4" name="Date Placeholder 3"/>
          <p:cNvSpPr>
            <a:spLocks noGrp="1"/>
          </p:cNvSpPr>
          <p:nvPr>
            <p:ph type="dt" sz="half" idx="10"/>
          </p:nvPr>
        </p:nvSpPr>
        <p:spPr/>
        <p:txBody>
          <a:bodyPr/>
          <a:lstStyle/>
          <a:p>
            <a:fld id="{DE55C590-3604-492B-A49E-7DEAF573A687}" type="datetime8">
              <a:rPr lang="ar-EG" smtClean="0">
                <a:solidFill>
                  <a:prstClr val="black">
                    <a:tint val="75000"/>
                  </a:prstClr>
                </a:solidFill>
              </a:rPr>
              <a:t>22 أيلول، 24</a:t>
            </a:fld>
            <a:endParaRPr lang="ar-EG">
              <a:solidFill>
                <a:prstClr val="black">
                  <a:tint val="75000"/>
                </a:prstClr>
              </a:solidFill>
            </a:endParaRPr>
          </a:p>
        </p:txBody>
      </p:sp>
      <p:sp>
        <p:nvSpPr>
          <p:cNvPr id="5" name="Footer Placeholder 4"/>
          <p:cNvSpPr>
            <a:spLocks noGrp="1"/>
          </p:cNvSpPr>
          <p:nvPr>
            <p:ph type="ftr" sz="quarter" idx="11"/>
          </p:nvPr>
        </p:nvSpPr>
        <p:spPr/>
        <p:txBody>
          <a:bodyPr/>
          <a:lstStyle/>
          <a:p>
            <a:endParaRPr lang="ar-EG">
              <a:solidFill>
                <a:prstClr val="black">
                  <a:tint val="75000"/>
                </a:prstClr>
              </a:solidFill>
            </a:endParaRPr>
          </a:p>
        </p:txBody>
      </p:sp>
      <p:sp>
        <p:nvSpPr>
          <p:cNvPr id="6" name="Slide Number Placeholder 5"/>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2248274678"/>
      </p:ext>
    </p:extLst>
  </p:cSld>
  <p:clrMapOvr>
    <a:masterClrMapping/>
  </p:clrMapOvr>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EG"/>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Date Placeholder 3"/>
          <p:cNvSpPr>
            <a:spLocks noGrp="1"/>
          </p:cNvSpPr>
          <p:nvPr>
            <p:ph type="dt" sz="half" idx="10"/>
          </p:nvPr>
        </p:nvSpPr>
        <p:spPr/>
        <p:txBody>
          <a:bodyPr/>
          <a:lstStyle/>
          <a:p>
            <a:fld id="{01DE55EE-E929-4207-829D-EA0EE70A999E}" type="datetime8">
              <a:rPr lang="ar-EG" smtClean="0">
                <a:solidFill>
                  <a:prstClr val="black">
                    <a:tint val="75000"/>
                  </a:prstClr>
                </a:solidFill>
              </a:rPr>
              <a:t>22 أيلول، 24</a:t>
            </a:fld>
            <a:endParaRPr lang="ar-EG">
              <a:solidFill>
                <a:prstClr val="black">
                  <a:tint val="75000"/>
                </a:prstClr>
              </a:solidFill>
            </a:endParaRPr>
          </a:p>
        </p:txBody>
      </p:sp>
      <p:sp>
        <p:nvSpPr>
          <p:cNvPr id="5" name="Footer Placeholder 4"/>
          <p:cNvSpPr>
            <a:spLocks noGrp="1"/>
          </p:cNvSpPr>
          <p:nvPr>
            <p:ph type="ftr" sz="quarter" idx="11"/>
          </p:nvPr>
        </p:nvSpPr>
        <p:spPr/>
        <p:txBody>
          <a:bodyPr/>
          <a:lstStyle/>
          <a:p>
            <a:endParaRPr lang="ar-EG">
              <a:solidFill>
                <a:prstClr val="black">
                  <a:tint val="75000"/>
                </a:prstClr>
              </a:solidFill>
            </a:endParaRPr>
          </a:p>
        </p:txBody>
      </p:sp>
      <p:sp>
        <p:nvSpPr>
          <p:cNvPr id="6" name="Slide Number Placeholder 5"/>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82414204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44"/>
            <a:ext cx="10515600" cy="2852737"/>
          </a:xfrm>
        </p:spPr>
        <p:txBody>
          <a:bodyPr anchor="b"/>
          <a:lstStyle>
            <a:lvl1pPr>
              <a:defRPr sz="6000"/>
            </a:lvl1pPr>
          </a:lstStyle>
          <a:p>
            <a:r>
              <a:rPr lang="en-US" smtClean="0"/>
              <a:t>Click to edit Master title style</a:t>
            </a:r>
            <a:endParaRPr lang="ar-EG"/>
          </a:p>
        </p:txBody>
      </p:sp>
      <p:sp>
        <p:nvSpPr>
          <p:cNvPr id="3" name="Text Placeholder 2"/>
          <p:cNvSpPr>
            <a:spLocks noGrp="1"/>
          </p:cNvSpPr>
          <p:nvPr>
            <p:ph type="body" idx="1"/>
          </p:nvPr>
        </p:nvSpPr>
        <p:spPr>
          <a:xfrm>
            <a:off x="831850" y="4589469"/>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86B4C4C-0114-4AB6-A484-8FBB741F47CA}" type="datetime8">
              <a:rPr lang="ar-EG" smtClean="0">
                <a:solidFill>
                  <a:prstClr val="black">
                    <a:tint val="75000"/>
                  </a:prstClr>
                </a:solidFill>
              </a:rPr>
              <a:t>22 أيلول، 24</a:t>
            </a:fld>
            <a:endParaRPr lang="ar-EG">
              <a:solidFill>
                <a:prstClr val="black">
                  <a:tint val="75000"/>
                </a:prstClr>
              </a:solidFill>
            </a:endParaRPr>
          </a:p>
        </p:txBody>
      </p:sp>
      <p:sp>
        <p:nvSpPr>
          <p:cNvPr id="5" name="Footer Placeholder 4"/>
          <p:cNvSpPr>
            <a:spLocks noGrp="1"/>
          </p:cNvSpPr>
          <p:nvPr>
            <p:ph type="ftr" sz="quarter" idx="11"/>
          </p:nvPr>
        </p:nvSpPr>
        <p:spPr/>
        <p:txBody>
          <a:bodyPr/>
          <a:lstStyle/>
          <a:p>
            <a:endParaRPr lang="ar-EG">
              <a:solidFill>
                <a:prstClr val="black">
                  <a:tint val="75000"/>
                </a:prstClr>
              </a:solidFill>
            </a:endParaRPr>
          </a:p>
        </p:txBody>
      </p:sp>
      <p:sp>
        <p:nvSpPr>
          <p:cNvPr id="6" name="Slide Number Placeholder 5"/>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232011307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EG"/>
          </a:p>
        </p:txBody>
      </p:sp>
      <p:sp>
        <p:nvSpPr>
          <p:cNvPr id="3" name="Content Placeholder 2"/>
          <p:cNvSpPr>
            <a:spLocks noGrp="1"/>
          </p:cNvSpPr>
          <p:nvPr>
            <p:ph sz="half" idx="1"/>
          </p:nvPr>
        </p:nvSpPr>
        <p:spPr>
          <a:xfrm>
            <a:off x="838203"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5" name="Date Placeholder 4"/>
          <p:cNvSpPr>
            <a:spLocks noGrp="1"/>
          </p:cNvSpPr>
          <p:nvPr>
            <p:ph type="dt" sz="half" idx="10"/>
          </p:nvPr>
        </p:nvSpPr>
        <p:spPr/>
        <p:txBody>
          <a:bodyPr/>
          <a:lstStyle/>
          <a:p>
            <a:fld id="{92EEFE68-137E-4887-A907-1F5D8306FB1B}" type="datetime8">
              <a:rPr lang="ar-EG" smtClean="0">
                <a:solidFill>
                  <a:prstClr val="black">
                    <a:tint val="75000"/>
                  </a:prstClr>
                </a:solidFill>
              </a:rPr>
              <a:t>22 أيلول، 24</a:t>
            </a:fld>
            <a:endParaRPr lang="ar-EG">
              <a:solidFill>
                <a:prstClr val="black">
                  <a:tint val="75000"/>
                </a:prstClr>
              </a:solidFill>
            </a:endParaRPr>
          </a:p>
        </p:txBody>
      </p:sp>
      <p:sp>
        <p:nvSpPr>
          <p:cNvPr id="6" name="Footer Placeholder 5"/>
          <p:cNvSpPr>
            <a:spLocks noGrp="1"/>
          </p:cNvSpPr>
          <p:nvPr>
            <p:ph type="ftr" sz="quarter" idx="11"/>
          </p:nvPr>
        </p:nvSpPr>
        <p:spPr/>
        <p:txBody>
          <a:bodyPr/>
          <a:lstStyle/>
          <a:p>
            <a:endParaRPr lang="ar-EG">
              <a:solidFill>
                <a:prstClr val="black">
                  <a:tint val="75000"/>
                </a:prstClr>
              </a:solidFill>
            </a:endParaRPr>
          </a:p>
        </p:txBody>
      </p:sp>
      <p:sp>
        <p:nvSpPr>
          <p:cNvPr id="7" name="Slide Number Placeholder 6"/>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23029069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EG"/>
          </a:p>
        </p:txBody>
      </p:sp>
      <p:sp>
        <p:nvSpPr>
          <p:cNvPr id="3" name="Date Placeholder 2"/>
          <p:cNvSpPr>
            <a:spLocks noGrp="1"/>
          </p:cNvSpPr>
          <p:nvPr>
            <p:ph type="dt" sz="half" idx="10"/>
          </p:nvPr>
        </p:nvSpPr>
        <p:spPr/>
        <p:txBody>
          <a:bodyPr/>
          <a:lstStyle/>
          <a:p>
            <a:fld id="{FA72F931-E0D7-41EF-80F5-759A200153CC}" type="datetime8">
              <a:rPr lang="ar-EG" smtClean="0"/>
              <a:t>22 أيلول، 24</a:t>
            </a:fld>
            <a:endParaRPr lang="ar-EG"/>
          </a:p>
        </p:txBody>
      </p:sp>
      <p:sp>
        <p:nvSpPr>
          <p:cNvPr id="4" name="Footer Placeholder 3"/>
          <p:cNvSpPr>
            <a:spLocks noGrp="1"/>
          </p:cNvSpPr>
          <p:nvPr>
            <p:ph type="ftr" sz="quarter" idx="11"/>
          </p:nvPr>
        </p:nvSpPr>
        <p:spPr/>
        <p:txBody>
          <a:bodyPr/>
          <a:lstStyle/>
          <a:p>
            <a:endParaRPr lang="ar-EG"/>
          </a:p>
        </p:txBody>
      </p:sp>
      <p:sp>
        <p:nvSpPr>
          <p:cNvPr id="5" name="Slide Number Placeholder 4"/>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52331121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9"/>
            <a:ext cx="10515600" cy="1325563"/>
          </a:xfrm>
        </p:spPr>
        <p:txBody>
          <a:bodyPr/>
          <a:lstStyle/>
          <a:p>
            <a:r>
              <a:rPr lang="en-US" smtClean="0"/>
              <a:t>Click to edit Master title style</a:t>
            </a:r>
            <a:endParaRPr lang="ar-EG"/>
          </a:p>
        </p:txBody>
      </p:sp>
      <p:sp>
        <p:nvSpPr>
          <p:cNvPr id="3" name="Text Placeholder 2"/>
          <p:cNvSpPr>
            <a:spLocks noGrp="1"/>
          </p:cNvSpPr>
          <p:nvPr>
            <p:ph type="body" idx="1"/>
          </p:nvPr>
        </p:nvSpPr>
        <p:spPr>
          <a:xfrm>
            <a:off x="839791"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91"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7" name="Date Placeholder 6"/>
          <p:cNvSpPr>
            <a:spLocks noGrp="1"/>
          </p:cNvSpPr>
          <p:nvPr>
            <p:ph type="dt" sz="half" idx="10"/>
          </p:nvPr>
        </p:nvSpPr>
        <p:spPr/>
        <p:txBody>
          <a:bodyPr/>
          <a:lstStyle/>
          <a:p>
            <a:fld id="{48059993-F0BE-4E94-AAD1-9AFA1610949A}" type="datetime8">
              <a:rPr lang="ar-EG" smtClean="0">
                <a:solidFill>
                  <a:prstClr val="black">
                    <a:tint val="75000"/>
                  </a:prstClr>
                </a:solidFill>
              </a:rPr>
              <a:t>22 أيلول، 24</a:t>
            </a:fld>
            <a:endParaRPr lang="ar-EG">
              <a:solidFill>
                <a:prstClr val="black">
                  <a:tint val="75000"/>
                </a:prstClr>
              </a:solidFill>
            </a:endParaRPr>
          </a:p>
        </p:txBody>
      </p:sp>
      <p:sp>
        <p:nvSpPr>
          <p:cNvPr id="8" name="Footer Placeholder 7"/>
          <p:cNvSpPr>
            <a:spLocks noGrp="1"/>
          </p:cNvSpPr>
          <p:nvPr>
            <p:ph type="ftr" sz="quarter" idx="11"/>
          </p:nvPr>
        </p:nvSpPr>
        <p:spPr/>
        <p:txBody>
          <a:bodyPr/>
          <a:lstStyle/>
          <a:p>
            <a:endParaRPr lang="ar-EG">
              <a:solidFill>
                <a:prstClr val="black">
                  <a:tint val="75000"/>
                </a:prstClr>
              </a:solidFill>
            </a:endParaRPr>
          </a:p>
        </p:txBody>
      </p:sp>
      <p:sp>
        <p:nvSpPr>
          <p:cNvPr id="9" name="Slide Number Placeholder 8"/>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307592255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EG"/>
          </a:p>
        </p:txBody>
      </p:sp>
      <p:sp>
        <p:nvSpPr>
          <p:cNvPr id="3" name="Date Placeholder 2"/>
          <p:cNvSpPr>
            <a:spLocks noGrp="1"/>
          </p:cNvSpPr>
          <p:nvPr>
            <p:ph type="dt" sz="half" idx="10"/>
          </p:nvPr>
        </p:nvSpPr>
        <p:spPr/>
        <p:txBody>
          <a:bodyPr/>
          <a:lstStyle/>
          <a:p>
            <a:fld id="{D481F63D-DB07-4221-8CCE-0F6676CC18FB}" type="datetime8">
              <a:rPr lang="ar-EG" smtClean="0">
                <a:solidFill>
                  <a:prstClr val="black">
                    <a:tint val="75000"/>
                  </a:prstClr>
                </a:solidFill>
              </a:rPr>
              <a:t>22 أيلول، 24</a:t>
            </a:fld>
            <a:endParaRPr lang="ar-EG">
              <a:solidFill>
                <a:prstClr val="black">
                  <a:tint val="75000"/>
                </a:prstClr>
              </a:solidFill>
            </a:endParaRPr>
          </a:p>
        </p:txBody>
      </p:sp>
      <p:sp>
        <p:nvSpPr>
          <p:cNvPr id="4" name="Footer Placeholder 3"/>
          <p:cNvSpPr>
            <a:spLocks noGrp="1"/>
          </p:cNvSpPr>
          <p:nvPr>
            <p:ph type="ftr" sz="quarter" idx="11"/>
          </p:nvPr>
        </p:nvSpPr>
        <p:spPr/>
        <p:txBody>
          <a:bodyPr/>
          <a:lstStyle/>
          <a:p>
            <a:endParaRPr lang="ar-EG">
              <a:solidFill>
                <a:prstClr val="black">
                  <a:tint val="75000"/>
                </a:prstClr>
              </a:solidFill>
            </a:endParaRPr>
          </a:p>
        </p:txBody>
      </p:sp>
      <p:sp>
        <p:nvSpPr>
          <p:cNvPr id="5" name="Slide Number Placeholder 4"/>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419360838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699C8A1-5E37-469E-A804-804555E6095C}" type="datetime8">
              <a:rPr lang="ar-EG" smtClean="0">
                <a:solidFill>
                  <a:prstClr val="black">
                    <a:tint val="75000"/>
                  </a:prstClr>
                </a:solidFill>
              </a:rPr>
              <a:t>22 أيلول، 24</a:t>
            </a:fld>
            <a:endParaRPr lang="ar-EG">
              <a:solidFill>
                <a:prstClr val="black">
                  <a:tint val="75000"/>
                </a:prstClr>
              </a:solidFill>
            </a:endParaRPr>
          </a:p>
        </p:txBody>
      </p:sp>
      <p:sp>
        <p:nvSpPr>
          <p:cNvPr id="3" name="Footer Placeholder 2"/>
          <p:cNvSpPr>
            <a:spLocks noGrp="1"/>
          </p:cNvSpPr>
          <p:nvPr>
            <p:ph type="ftr" sz="quarter" idx="11"/>
          </p:nvPr>
        </p:nvSpPr>
        <p:spPr/>
        <p:txBody>
          <a:bodyPr/>
          <a:lstStyle/>
          <a:p>
            <a:endParaRPr lang="ar-EG">
              <a:solidFill>
                <a:prstClr val="black">
                  <a:tint val="75000"/>
                </a:prstClr>
              </a:solidFill>
            </a:endParaRPr>
          </a:p>
        </p:txBody>
      </p:sp>
      <p:sp>
        <p:nvSpPr>
          <p:cNvPr id="4" name="Slide Number Placeholder 3"/>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422667407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91" y="457200"/>
            <a:ext cx="3932237" cy="1600200"/>
          </a:xfrm>
        </p:spPr>
        <p:txBody>
          <a:bodyPr anchor="b"/>
          <a:lstStyle>
            <a:lvl1pPr>
              <a:defRPr sz="3200"/>
            </a:lvl1pPr>
          </a:lstStyle>
          <a:p>
            <a:r>
              <a:rPr lang="en-US" smtClean="0"/>
              <a:t>Click to edit Master title style</a:t>
            </a:r>
            <a:endParaRPr lang="ar-EG"/>
          </a:p>
        </p:txBody>
      </p:sp>
      <p:sp>
        <p:nvSpPr>
          <p:cNvPr id="3" name="Content Placeholder 2"/>
          <p:cNvSpPr>
            <a:spLocks noGrp="1"/>
          </p:cNvSpPr>
          <p:nvPr>
            <p:ph idx="1"/>
          </p:nvPr>
        </p:nvSpPr>
        <p:spPr>
          <a:xfrm>
            <a:off x="5183188" y="987431"/>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Text Placeholder 3"/>
          <p:cNvSpPr>
            <a:spLocks noGrp="1"/>
          </p:cNvSpPr>
          <p:nvPr>
            <p:ph type="body" sz="half" idx="2"/>
          </p:nvPr>
        </p:nvSpPr>
        <p:spPr>
          <a:xfrm>
            <a:off x="839791"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A7A1ED6-FEBA-4171-AE9F-72A45043CF7F}" type="datetime8">
              <a:rPr lang="ar-EG" smtClean="0">
                <a:solidFill>
                  <a:prstClr val="black">
                    <a:tint val="75000"/>
                  </a:prstClr>
                </a:solidFill>
              </a:rPr>
              <a:t>22 أيلول، 24</a:t>
            </a:fld>
            <a:endParaRPr lang="ar-EG">
              <a:solidFill>
                <a:prstClr val="black">
                  <a:tint val="75000"/>
                </a:prstClr>
              </a:solidFill>
            </a:endParaRPr>
          </a:p>
        </p:txBody>
      </p:sp>
      <p:sp>
        <p:nvSpPr>
          <p:cNvPr id="6" name="Footer Placeholder 5"/>
          <p:cNvSpPr>
            <a:spLocks noGrp="1"/>
          </p:cNvSpPr>
          <p:nvPr>
            <p:ph type="ftr" sz="quarter" idx="11"/>
          </p:nvPr>
        </p:nvSpPr>
        <p:spPr/>
        <p:txBody>
          <a:bodyPr/>
          <a:lstStyle/>
          <a:p>
            <a:endParaRPr lang="ar-EG">
              <a:solidFill>
                <a:prstClr val="black">
                  <a:tint val="75000"/>
                </a:prstClr>
              </a:solidFill>
            </a:endParaRPr>
          </a:p>
        </p:txBody>
      </p:sp>
      <p:sp>
        <p:nvSpPr>
          <p:cNvPr id="7" name="Slide Number Placeholder 6"/>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248741834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91" y="457200"/>
            <a:ext cx="3932237" cy="1600200"/>
          </a:xfrm>
        </p:spPr>
        <p:txBody>
          <a:bodyPr anchor="b"/>
          <a:lstStyle>
            <a:lvl1pPr>
              <a:defRPr sz="3200"/>
            </a:lvl1pPr>
          </a:lstStyle>
          <a:p>
            <a:r>
              <a:rPr lang="en-US" smtClean="0"/>
              <a:t>Click to edit Master title style</a:t>
            </a:r>
            <a:endParaRPr lang="ar-EG"/>
          </a:p>
        </p:txBody>
      </p:sp>
      <p:sp>
        <p:nvSpPr>
          <p:cNvPr id="3" name="Picture Placeholder 2"/>
          <p:cNvSpPr>
            <a:spLocks noGrp="1"/>
          </p:cNvSpPr>
          <p:nvPr>
            <p:ph type="pic" idx="1"/>
          </p:nvPr>
        </p:nvSpPr>
        <p:spPr>
          <a:xfrm>
            <a:off x="5183188" y="987431"/>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EG"/>
          </a:p>
        </p:txBody>
      </p:sp>
      <p:sp>
        <p:nvSpPr>
          <p:cNvPr id="4" name="Text Placeholder 3"/>
          <p:cNvSpPr>
            <a:spLocks noGrp="1"/>
          </p:cNvSpPr>
          <p:nvPr>
            <p:ph type="body" sz="half" idx="2"/>
          </p:nvPr>
        </p:nvSpPr>
        <p:spPr>
          <a:xfrm>
            <a:off x="839791"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FD5E616-0037-47ED-AC80-39F1CCCECD24}" type="datetime8">
              <a:rPr lang="ar-EG" smtClean="0">
                <a:solidFill>
                  <a:prstClr val="black">
                    <a:tint val="75000"/>
                  </a:prstClr>
                </a:solidFill>
              </a:rPr>
              <a:t>22 أيلول، 24</a:t>
            </a:fld>
            <a:endParaRPr lang="ar-EG">
              <a:solidFill>
                <a:prstClr val="black">
                  <a:tint val="75000"/>
                </a:prstClr>
              </a:solidFill>
            </a:endParaRPr>
          </a:p>
        </p:txBody>
      </p:sp>
      <p:sp>
        <p:nvSpPr>
          <p:cNvPr id="6" name="Footer Placeholder 5"/>
          <p:cNvSpPr>
            <a:spLocks noGrp="1"/>
          </p:cNvSpPr>
          <p:nvPr>
            <p:ph type="ftr" sz="quarter" idx="11"/>
          </p:nvPr>
        </p:nvSpPr>
        <p:spPr/>
        <p:txBody>
          <a:bodyPr/>
          <a:lstStyle/>
          <a:p>
            <a:endParaRPr lang="ar-EG">
              <a:solidFill>
                <a:prstClr val="black">
                  <a:tint val="75000"/>
                </a:prstClr>
              </a:solidFill>
            </a:endParaRPr>
          </a:p>
        </p:txBody>
      </p:sp>
      <p:sp>
        <p:nvSpPr>
          <p:cNvPr id="7" name="Slide Number Placeholder 6"/>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12946993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EG"/>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Date Placeholder 3"/>
          <p:cNvSpPr>
            <a:spLocks noGrp="1"/>
          </p:cNvSpPr>
          <p:nvPr>
            <p:ph type="dt" sz="half" idx="10"/>
          </p:nvPr>
        </p:nvSpPr>
        <p:spPr/>
        <p:txBody>
          <a:bodyPr/>
          <a:lstStyle/>
          <a:p>
            <a:fld id="{C123C04C-478E-48A3-B838-3A3099F23006}" type="datetime8">
              <a:rPr lang="ar-EG" smtClean="0">
                <a:solidFill>
                  <a:prstClr val="black">
                    <a:tint val="75000"/>
                  </a:prstClr>
                </a:solidFill>
              </a:rPr>
              <a:t>22 أيلول، 24</a:t>
            </a:fld>
            <a:endParaRPr lang="ar-EG">
              <a:solidFill>
                <a:prstClr val="black">
                  <a:tint val="75000"/>
                </a:prstClr>
              </a:solidFill>
            </a:endParaRPr>
          </a:p>
        </p:txBody>
      </p:sp>
      <p:sp>
        <p:nvSpPr>
          <p:cNvPr id="5" name="Footer Placeholder 4"/>
          <p:cNvSpPr>
            <a:spLocks noGrp="1"/>
          </p:cNvSpPr>
          <p:nvPr>
            <p:ph type="ftr" sz="quarter" idx="11"/>
          </p:nvPr>
        </p:nvSpPr>
        <p:spPr/>
        <p:txBody>
          <a:bodyPr/>
          <a:lstStyle/>
          <a:p>
            <a:endParaRPr lang="ar-EG">
              <a:solidFill>
                <a:prstClr val="black">
                  <a:tint val="75000"/>
                </a:prstClr>
              </a:solidFill>
            </a:endParaRPr>
          </a:p>
        </p:txBody>
      </p:sp>
      <p:sp>
        <p:nvSpPr>
          <p:cNvPr id="6" name="Slide Number Placeholder 5"/>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247320923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ar-EG"/>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Date Placeholder 3"/>
          <p:cNvSpPr>
            <a:spLocks noGrp="1"/>
          </p:cNvSpPr>
          <p:nvPr>
            <p:ph type="dt" sz="half" idx="10"/>
          </p:nvPr>
        </p:nvSpPr>
        <p:spPr/>
        <p:txBody>
          <a:bodyPr/>
          <a:lstStyle/>
          <a:p>
            <a:fld id="{D8B2B3D9-BC7A-43D1-A575-779EA3219724}" type="datetime8">
              <a:rPr lang="ar-EG" smtClean="0">
                <a:solidFill>
                  <a:prstClr val="black">
                    <a:tint val="75000"/>
                  </a:prstClr>
                </a:solidFill>
              </a:rPr>
              <a:t>22 أيلول، 24</a:t>
            </a:fld>
            <a:endParaRPr lang="ar-EG">
              <a:solidFill>
                <a:prstClr val="black">
                  <a:tint val="75000"/>
                </a:prstClr>
              </a:solidFill>
            </a:endParaRPr>
          </a:p>
        </p:txBody>
      </p:sp>
      <p:sp>
        <p:nvSpPr>
          <p:cNvPr id="5" name="Footer Placeholder 4"/>
          <p:cNvSpPr>
            <a:spLocks noGrp="1"/>
          </p:cNvSpPr>
          <p:nvPr>
            <p:ph type="ftr" sz="quarter" idx="11"/>
          </p:nvPr>
        </p:nvSpPr>
        <p:spPr/>
        <p:txBody>
          <a:bodyPr/>
          <a:lstStyle/>
          <a:p>
            <a:endParaRPr lang="ar-EG">
              <a:solidFill>
                <a:prstClr val="black">
                  <a:tint val="75000"/>
                </a:prstClr>
              </a:solidFill>
            </a:endParaRPr>
          </a:p>
        </p:txBody>
      </p:sp>
      <p:sp>
        <p:nvSpPr>
          <p:cNvPr id="6" name="Slide Number Placeholder 5"/>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15002270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7E1D12F-52C5-47E2-8C8B-8718FCE6CFAC}" type="datetime8">
              <a:rPr lang="ar-EG" smtClean="0"/>
              <a:t>22 أيلول، 24</a:t>
            </a:fld>
            <a:endParaRPr lang="ar-EG"/>
          </a:p>
        </p:txBody>
      </p:sp>
      <p:sp>
        <p:nvSpPr>
          <p:cNvPr id="3" name="Footer Placeholder 2"/>
          <p:cNvSpPr>
            <a:spLocks noGrp="1"/>
          </p:cNvSpPr>
          <p:nvPr>
            <p:ph type="ftr" sz="quarter" idx="11"/>
          </p:nvPr>
        </p:nvSpPr>
        <p:spPr/>
        <p:txBody>
          <a:bodyPr/>
          <a:lstStyle/>
          <a:p>
            <a:endParaRPr lang="ar-EG"/>
          </a:p>
        </p:txBody>
      </p:sp>
      <p:sp>
        <p:nvSpPr>
          <p:cNvPr id="4" name="Slide Number Placeholder 3"/>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37358935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ar-EG"/>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328CA56-D917-4631-80DD-7737D62D301F}" type="datetime8">
              <a:rPr lang="ar-EG" smtClean="0"/>
              <a:t>22 أيلول، 24</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8211855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ar-EG"/>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2F4E03C-957B-45EB-9AE5-0D7E2C00F08E}" type="datetime8">
              <a:rPr lang="ar-EG" smtClean="0"/>
              <a:t>22 أيلول، 24</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9820829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emf"/><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1" anchor="ctr">
            <a:normAutofit/>
          </a:bodyPr>
          <a:lstStyle/>
          <a:p>
            <a:r>
              <a:rPr lang="en-US" smtClean="0"/>
              <a:t>Click to edit Master title style</a:t>
            </a:r>
            <a:endParaRPr lang="ar-EG"/>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Date Placeholder 3"/>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2FDA1193-EB79-4FEF-8A09-84EFC7332267}" type="datetime8">
              <a:rPr lang="ar-EG" smtClean="0"/>
              <a:t>22 أيلول، 24</a:t>
            </a:fld>
            <a:endParaRPr lang="ar-EG"/>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EG"/>
          </a:p>
        </p:txBody>
      </p:sp>
      <p:sp>
        <p:nvSpPr>
          <p:cNvPr id="6" name="Slide Number Placeholder 5"/>
          <p:cNvSpPr>
            <a:spLocks noGrp="1"/>
          </p:cNvSpPr>
          <p:nvPr>
            <p:ph type="sldNum" sz="quarter" idx="4"/>
          </p:nvPr>
        </p:nvSpPr>
        <p:spPr>
          <a:xfrm>
            <a:off x="838200" y="6356350"/>
            <a:ext cx="27432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802A93DA-8321-490E-B7A0-7881EC602D96}" type="slidenum">
              <a:rPr lang="ar-EG" smtClean="0"/>
              <a:t>‹#›</a:t>
            </a:fld>
            <a:endParaRPr lang="ar-EG"/>
          </a:p>
        </p:txBody>
      </p:sp>
      <p:grpSp>
        <p:nvGrpSpPr>
          <p:cNvPr id="7" name="Group 6"/>
          <p:cNvGrpSpPr/>
          <p:nvPr userDrawn="1"/>
        </p:nvGrpSpPr>
        <p:grpSpPr>
          <a:xfrm flipH="1">
            <a:off x="4643535" y="0"/>
            <a:ext cx="3116424" cy="6857971"/>
            <a:chOff x="3934893" y="1"/>
            <a:chExt cx="2708502" cy="6857971"/>
          </a:xfrm>
        </p:grpSpPr>
        <p:sp>
          <p:nvSpPr>
            <p:cNvPr id="8" name="Google Shape;12;p2"/>
            <p:cNvSpPr/>
            <p:nvPr/>
          </p:nvSpPr>
          <p:spPr>
            <a:xfrm>
              <a:off x="3935568" y="1"/>
              <a:ext cx="1664770" cy="4760568"/>
            </a:xfrm>
            <a:custGeom>
              <a:avLst/>
              <a:gdLst/>
              <a:ahLst/>
              <a:cxnLst/>
              <a:rect l="l" t="t" r="r" b="b"/>
              <a:pathLst>
                <a:path w="21600" h="21600" extrusionOk="0">
                  <a:moveTo>
                    <a:pt x="11603" y="0"/>
                  </a:moveTo>
                  <a:lnTo>
                    <a:pt x="0" y="21600"/>
                  </a:lnTo>
                  <a:lnTo>
                    <a:pt x="10690" y="20324"/>
                  </a:lnTo>
                  <a:lnTo>
                    <a:pt x="21600" y="0"/>
                  </a:lnTo>
                  <a:close/>
                </a:path>
              </a:pathLst>
            </a:custGeom>
            <a:solidFill>
              <a:srgbClr val="25AE5D"/>
            </a:solidFill>
            <a:ln>
              <a:noFill/>
            </a:ln>
          </p:spPr>
          <p:txBody>
            <a:bodyPr spcFirstLastPara="1" wrap="square" lIns="45700" tIns="45700" rIns="45700"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Calibri"/>
                <a:buNone/>
                <a:tabLst/>
                <a:defRPr/>
              </a:pPr>
              <a:endParaRPr kumimoji="0" sz="1800" b="0" i="0" u="none" strike="noStrike" kern="0" cap="none" spc="0" normalizeH="0" baseline="0" noProof="0">
                <a:ln>
                  <a:noFill/>
                </a:ln>
                <a:solidFill>
                  <a:srgbClr val="000000"/>
                </a:solidFill>
                <a:effectLst/>
                <a:uLnTx/>
                <a:uFillTx/>
                <a:ea typeface="Calibri"/>
                <a:cs typeface="Calibri"/>
                <a:sym typeface="Calibri"/>
              </a:endParaRPr>
            </a:p>
          </p:txBody>
        </p:sp>
        <p:sp>
          <p:nvSpPr>
            <p:cNvPr id="9" name="Google Shape;13;p2"/>
            <p:cNvSpPr/>
            <p:nvPr/>
          </p:nvSpPr>
          <p:spPr>
            <a:xfrm>
              <a:off x="5447428" y="4593572"/>
              <a:ext cx="1195904" cy="2264400"/>
            </a:xfrm>
            <a:custGeom>
              <a:avLst/>
              <a:gdLst/>
              <a:ahLst/>
              <a:cxnLst/>
              <a:rect l="l" t="t" r="r" b="b"/>
              <a:pathLst>
                <a:path w="21600" h="21600" extrusionOk="0">
                  <a:moveTo>
                    <a:pt x="13915" y="21600"/>
                  </a:moveTo>
                  <a:lnTo>
                    <a:pt x="21600" y="0"/>
                  </a:lnTo>
                  <a:lnTo>
                    <a:pt x="6732" y="2683"/>
                  </a:lnTo>
                  <a:lnTo>
                    <a:pt x="0" y="21600"/>
                  </a:lnTo>
                  <a:close/>
                </a:path>
              </a:pathLst>
            </a:custGeom>
            <a:solidFill>
              <a:srgbClr val="25AE5D"/>
            </a:solidFill>
            <a:ln>
              <a:noFill/>
            </a:ln>
          </p:spPr>
          <p:txBody>
            <a:bodyPr spcFirstLastPara="1" wrap="square" lIns="45700" tIns="45700" rIns="45700"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Calibri"/>
                <a:buNone/>
                <a:tabLst/>
                <a:defRPr/>
              </a:pPr>
              <a:endParaRPr kumimoji="0" sz="1800" b="0" i="0" u="none" strike="noStrike" kern="0" cap="none" spc="0" normalizeH="0" baseline="0" noProof="0">
                <a:ln>
                  <a:noFill/>
                </a:ln>
                <a:solidFill>
                  <a:srgbClr val="000000"/>
                </a:solidFill>
                <a:effectLst/>
                <a:uLnTx/>
                <a:uFillTx/>
                <a:ea typeface="Calibri"/>
                <a:cs typeface="Calibri"/>
                <a:sym typeface="Calibri"/>
              </a:endParaRPr>
            </a:p>
          </p:txBody>
        </p:sp>
        <p:sp>
          <p:nvSpPr>
            <p:cNvPr id="10" name="Google Shape;14;p2"/>
            <p:cNvSpPr/>
            <p:nvPr/>
          </p:nvSpPr>
          <p:spPr>
            <a:xfrm>
              <a:off x="3934893" y="4053189"/>
              <a:ext cx="2708502" cy="1248408"/>
            </a:xfrm>
            <a:custGeom>
              <a:avLst/>
              <a:gdLst/>
              <a:ahLst/>
              <a:cxnLst/>
              <a:rect l="l" t="t" r="r" b="b"/>
              <a:pathLst>
                <a:path w="21600" h="21600" extrusionOk="0">
                  <a:moveTo>
                    <a:pt x="21600" y="9350"/>
                  </a:moveTo>
                  <a:lnTo>
                    <a:pt x="5076" y="21600"/>
                  </a:lnTo>
                  <a:lnTo>
                    <a:pt x="0" y="12250"/>
                  </a:lnTo>
                  <a:lnTo>
                    <a:pt x="16518" y="0"/>
                  </a:lnTo>
                  <a:close/>
                </a:path>
              </a:pathLst>
            </a:custGeom>
            <a:solidFill>
              <a:schemeClr val="bg1">
                <a:lumMod val="50000"/>
              </a:schemeClr>
            </a:solidFill>
            <a:ln>
              <a:noFill/>
            </a:ln>
          </p:spPr>
          <p:txBody>
            <a:bodyPr spcFirstLastPara="1" wrap="square" lIns="45700" tIns="45700" rIns="45700"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Calibri"/>
                <a:buNone/>
                <a:tabLst/>
                <a:defRPr/>
              </a:pPr>
              <a:endParaRPr kumimoji="0" sz="1800" b="0" i="0" u="none" strike="noStrike" kern="0" cap="none" spc="0" normalizeH="0" baseline="0" noProof="0">
                <a:ln>
                  <a:noFill/>
                </a:ln>
                <a:solidFill>
                  <a:srgbClr val="000000"/>
                </a:solidFill>
                <a:effectLst/>
                <a:uLnTx/>
                <a:uFillTx/>
                <a:ea typeface="Calibri"/>
                <a:cs typeface="Calibri"/>
                <a:sym typeface="Calibri"/>
              </a:endParaRPr>
            </a:p>
          </p:txBody>
        </p:sp>
      </p:grpSp>
    </p:spTree>
    <p:extLst>
      <p:ext uri="{BB962C8B-B14F-4D97-AF65-F5344CB8AC3E}">
        <p14:creationId xmlns:p14="http://schemas.microsoft.com/office/powerpoint/2010/main" val="2270785860"/>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hdr="0" ftr="0" dt="0"/>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1" anchor="ctr">
            <a:normAutofit/>
          </a:bodyPr>
          <a:lstStyle/>
          <a:p>
            <a:r>
              <a:rPr lang="en-US" smtClean="0"/>
              <a:t>Click to edit Master title style</a:t>
            </a:r>
            <a:endParaRPr lang="ar-EG"/>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Date Placeholder 3"/>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EA8F77FA-1894-49C0-8C52-145C0D8296AF}" type="datetime8">
              <a:rPr lang="ar-EG" smtClean="0"/>
              <a:t>22 أيلول، 24</a:t>
            </a:fld>
            <a:endParaRPr lang="ar-EG"/>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EG"/>
          </a:p>
        </p:txBody>
      </p:sp>
      <p:sp>
        <p:nvSpPr>
          <p:cNvPr id="6" name="Slide Number Placeholder 5"/>
          <p:cNvSpPr>
            <a:spLocks noGrp="1"/>
          </p:cNvSpPr>
          <p:nvPr>
            <p:ph type="sldNum" sz="quarter" idx="4"/>
          </p:nvPr>
        </p:nvSpPr>
        <p:spPr>
          <a:xfrm>
            <a:off x="838200" y="6356350"/>
            <a:ext cx="27432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802A93DA-8321-490E-B7A0-7881EC602D96}" type="slidenum">
              <a:rPr lang="ar-EG" smtClean="0"/>
              <a:t>‹#›</a:t>
            </a:fld>
            <a:endParaRPr lang="ar-EG"/>
          </a:p>
        </p:txBody>
      </p:sp>
      <p:grpSp>
        <p:nvGrpSpPr>
          <p:cNvPr id="7" name="Group 6"/>
          <p:cNvGrpSpPr/>
          <p:nvPr userDrawn="1"/>
        </p:nvGrpSpPr>
        <p:grpSpPr>
          <a:xfrm flipH="1">
            <a:off x="0" y="4917"/>
            <a:ext cx="6853084" cy="6853083"/>
            <a:chOff x="5338916" y="-1"/>
            <a:chExt cx="6853084" cy="6853083"/>
          </a:xfrm>
        </p:grpSpPr>
        <p:sp>
          <p:nvSpPr>
            <p:cNvPr id="8" name="Right Triangle 7">
              <a:extLst>
                <a:ext uri="{FF2B5EF4-FFF2-40B4-BE49-F238E27FC236}">
                  <a16:creationId xmlns:a16="http://schemas.microsoft.com/office/drawing/2014/main" xmlns="" id="{7141D334-8434-4AF3-8014-473FA6D366EC}"/>
                </a:ext>
              </a:extLst>
            </p:cNvPr>
            <p:cNvSpPr/>
            <p:nvPr/>
          </p:nvSpPr>
          <p:spPr>
            <a:xfrm rot="16200000" flipH="1">
              <a:off x="5338916" y="-1"/>
              <a:ext cx="6853083" cy="6853083"/>
            </a:xfrm>
            <a:prstGeom prst="rtTriangle">
              <a:avLst/>
            </a:prstGeom>
            <a:solidFill>
              <a:srgbClr val="25AE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xmlns="" id="{B8B34CAC-2B52-47E8-9B57-E3B791389FE1}"/>
                </a:ext>
              </a:extLst>
            </p:cNvPr>
            <p:cNvSpPr/>
            <p:nvPr/>
          </p:nvSpPr>
          <p:spPr>
            <a:xfrm>
              <a:off x="10058400" y="257175"/>
              <a:ext cx="2133600" cy="406122"/>
            </a:xfrm>
            <a:prstGeom prst="rect">
              <a:avLst/>
            </a:prstGeom>
            <a:gradFill flip="none" rotWithShape="1">
              <a:gsLst>
                <a:gs pos="0">
                  <a:schemeClr val="accent3">
                    <a:lumMod val="60000"/>
                    <a:lumOff val="40000"/>
                    <a:shade val="30000"/>
                    <a:satMod val="115000"/>
                  </a:schemeClr>
                </a:gs>
                <a:gs pos="50000">
                  <a:schemeClr val="accent3">
                    <a:lumMod val="60000"/>
                    <a:lumOff val="40000"/>
                    <a:shade val="67500"/>
                    <a:satMod val="115000"/>
                  </a:schemeClr>
                </a:gs>
                <a:gs pos="100000">
                  <a:schemeClr val="accent3">
                    <a:lumMod val="60000"/>
                    <a:lumOff val="40000"/>
                    <a:shade val="100000"/>
                    <a:satMod val="11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Diamond 9">
              <a:extLst>
                <a:ext uri="{FF2B5EF4-FFF2-40B4-BE49-F238E27FC236}">
                  <a16:creationId xmlns:a16="http://schemas.microsoft.com/office/drawing/2014/main" xmlns="" id="{F98AFC32-7F02-43CB-8485-44B6B2E13FCA}"/>
                </a:ext>
              </a:extLst>
            </p:cNvPr>
            <p:cNvSpPr/>
            <p:nvPr/>
          </p:nvSpPr>
          <p:spPr>
            <a:xfrm>
              <a:off x="5399455" y="593631"/>
              <a:ext cx="5725745" cy="5611171"/>
            </a:xfrm>
            <a:prstGeom prst="diamond">
              <a:avLst/>
            </a:prstGeom>
            <a:solidFill>
              <a:schemeClr val="bg1">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4255652"/>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hdr="0" ftr="0" dt="0"/>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xmlns="" id="{64ABBA9B-1329-47B1-9E6B-E01B6F3823E7}"/>
              </a:ext>
            </a:extLst>
          </p:cNvPr>
          <p:cNvSpPr/>
          <p:nvPr userDrawn="1"/>
        </p:nvSpPr>
        <p:spPr>
          <a:xfrm>
            <a:off x="6705600" y="16040"/>
            <a:ext cx="5454316" cy="1196417"/>
          </a:xfrm>
          <a:prstGeom prst="rect">
            <a:avLst/>
          </a:prstGeom>
          <a:solidFill>
            <a:srgbClr val="4DD7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p:cNvPicPr>
            <a:picLocks noChangeAspect="1"/>
          </p:cNvPicPr>
          <p:nvPr userDrawn="1"/>
        </p:nvPicPr>
        <p:blipFill rotWithShape="1">
          <a:blip r:embed="rId13"/>
          <a:srcRect r="8257" b="11162"/>
          <a:stretch/>
        </p:blipFill>
        <p:spPr>
          <a:xfrm flipV="1">
            <a:off x="6079958" y="16041"/>
            <a:ext cx="6079958" cy="1087954"/>
          </a:xfrm>
          <a:prstGeom prst="rect">
            <a:avLst/>
          </a:prstGeom>
        </p:spPr>
      </p:pic>
      <p:sp>
        <p:nvSpPr>
          <p:cNvPr id="2" name="Title Placeholder 1"/>
          <p:cNvSpPr>
            <a:spLocks noGrp="1"/>
          </p:cNvSpPr>
          <p:nvPr>
            <p:ph type="title"/>
          </p:nvPr>
        </p:nvSpPr>
        <p:spPr>
          <a:xfrm>
            <a:off x="822158" y="2947904"/>
            <a:ext cx="10515600" cy="1325563"/>
          </a:xfrm>
          <a:prstGeom prst="rect">
            <a:avLst/>
          </a:prstGeom>
        </p:spPr>
        <p:txBody>
          <a:bodyPr vert="horz" lIns="91440" tIns="45720" rIns="91440" bIns="45720" rtlCol="1" anchor="ctr">
            <a:normAutofit/>
          </a:bodyPr>
          <a:lstStyle/>
          <a:p>
            <a:r>
              <a:rPr lang="en-US" smtClean="0"/>
              <a:t>Click to edit Master title style</a:t>
            </a:r>
            <a:endParaRPr lang="ar-EG"/>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Date Placeholder 3"/>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17426702-7749-47DC-BEAB-CE865C2B9A4F}" type="datetime8">
              <a:rPr lang="ar-EG" smtClean="0"/>
              <a:t>22 أيلول، 24</a:t>
            </a:fld>
            <a:endParaRPr lang="ar-EG"/>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EG"/>
          </a:p>
        </p:txBody>
      </p:sp>
      <p:sp>
        <p:nvSpPr>
          <p:cNvPr id="7" name="Right Triangle 6">
            <a:extLst>
              <a:ext uri="{FF2B5EF4-FFF2-40B4-BE49-F238E27FC236}">
                <a16:creationId xmlns:a16="http://schemas.microsoft.com/office/drawing/2014/main" xmlns="" id="{5412B7D6-9400-4B66-8814-DCF81BEB0C5A}"/>
              </a:ext>
            </a:extLst>
          </p:cNvPr>
          <p:cNvSpPr/>
          <p:nvPr userDrawn="1"/>
        </p:nvSpPr>
        <p:spPr>
          <a:xfrm rot="5400000" flipH="1">
            <a:off x="93306" y="5915608"/>
            <a:ext cx="849086" cy="1035698"/>
          </a:xfrm>
          <a:prstGeom prst="rtTriangle">
            <a:avLst/>
          </a:prstGeom>
          <a:solidFill>
            <a:srgbClr val="25AE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1" y="6356351"/>
            <a:ext cx="838201" cy="501650"/>
          </a:xfrm>
          <a:prstGeom prst="rect">
            <a:avLst/>
          </a:prstGeom>
        </p:spPr>
        <p:txBody>
          <a:bodyPr vert="horz" lIns="91440" tIns="45720" rIns="91440" bIns="45720" rtlCol="1" anchor="ctr"/>
          <a:lstStyle>
            <a:lvl1pPr algn="ctr">
              <a:defRPr sz="3200" b="1">
                <a:solidFill>
                  <a:schemeClr val="bg1"/>
                </a:solidFill>
                <a:latin typeface="Adobe Arabic" panose="02040503050201020203" pitchFamily="18" charset="-78"/>
                <a:cs typeface="Adobe Arabic" panose="02040503050201020203" pitchFamily="18" charset="-78"/>
              </a:defRPr>
            </a:lvl1pPr>
          </a:lstStyle>
          <a:p>
            <a:fld id="{802A93DA-8321-490E-B7A0-7881EC602D96}" type="slidenum">
              <a:rPr lang="ar-EG" smtClean="0"/>
              <a:pPr/>
              <a:t>‹#›</a:t>
            </a:fld>
            <a:endParaRPr lang="ar-EG" dirty="0"/>
          </a:p>
        </p:txBody>
      </p:sp>
    </p:spTree>
    <p:extLst>
      <p:ext uri="{BB962C8B-B14F-4D97-AF65-F5344CB8AC3E}">
        <p14:creationId xmlns:p14="http://schemas.microsoft.com/office/powerpoint/2010/main" val="352736440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par>
    </p:tnLst>
  </p:timing>
  <p:hf hdr="0" ftr="0" dt="0"/>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22158" y="2947904"/>
            <a:ext cx="10515600" cy="1325563"/>
          </a:xfrm>
          <a:prstGeom prst="rect">
            <a:avLst/>
          </a:prstGeom>
        </p:spPr>
        <p:txBody>
          <a:bodyPr vert="horz" lIns="91440" tIns="45720" rIns="91440" bIns="45720" rtlCol="1" anchor="ctr">
            <a:normAutofit/>
          </a:bodyPr>
          <a:lstStyle/>
          <a:p>
            <a:r>
              <a:rPr lang="en-US" smtClean="0"/>
              <a:t>Click to edit Master title style</a:t>
            </a:r>
            <a:endParaRPr lang="ar-EG"/>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Date Placeholder 3"/>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17426702-7749-47DC-BEAB-CE865C2B9A4F}" type="datetime8">
              <a:rPr lang="ar-EG" smtClean="0"/>
              <a:t>22 أيلول، 24</a:t>
            </a:fld>
            <a:endParaRPr lang="ar-EG"/>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EG"/>
          </a:p>
        </p:txBody>
      </p:sp>
      <p:sp>
        <p:nvSpPr>
          <p:cNvPr id="7" name="Right Triangle 6">
            <a:extLst>
              <a:ext uri="{FF2B5EF4-FFF2-40B4-BE49-F238E27FC236}">
                <a16:creationId xmlns:a16="http://schemas.microsoft.com/office/drawing/2014/main" xmlns="" id="{5412B7D6-9400-4B66-8814-DCF81BEB0C5A}"/>
              </a:ext>
            </a:extLst>
          </p:cNvPr>
          <p:cNvSpPr/>
          <p:nvPr userDrawn="1"/>
        </p:nvSpPr>
        <p:spPr>
          <a:xfrm rot="5400000" flipH="1">
            <a:off x="93306" y="5915608"/>
            <a:ext cx="849086" cy="1035698"/>
          </a:xfrm>
          <a:prstGeom prst="rtTriangle">
            <a:avLst/>
          </a:prstGeom>
          <a:solidFill>
            <a:srgbClr val="25AE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1" y="6356351"/>
            <a:ext cx="838201" cy="501650"/>
          </a:xfrm>
          <a:prstGeom prst="rect">
            <a:avLst/>
          </a:prstGeom>
        </p:spPr>
        <p:txBody>
          <a:bodyPr vert="horz" lIns="91440" tIns="45720" rIns="91440" bIns="45720" rtlCol="1" anchor="ctr"/>
          <a:lstStyle>
            <a:lvl1pPr algn="ctr">
              <a:defRPr sz="3200" b="1">
                <a:solidFill>
                  <a:schemeClr val="bg1"/>
                </a:solidFill>
                <a:latin typeface="Adobe Arabic" panose="02040503050201020203" pitchFamily="18" charset="-78"/>
                <a:cs typeface="Adobe Arabic" panose="02040503050201020203" pitchFamily="18" charset="-78"/>
              </a:defRPr>
            </a:lvl1pPr>
          </a:lstStyle>
          <a:p>
            <a:fld id="{802A93DA-8321-490E-B7A0-7881EC602D96}" type="slidenum">
              <a:rPr lang="ar-EG" smtClean="0"/>
              <a:pPr/>
              <a:t>‹#›</a:t>
            </a:fld>
            <a:endParaRPr lang="ar-EG" dirty="0"/>
          </a:p>
        </p:txBody>
      </p:sp>
    </p:spTree>
    <p:extLst>
      <p:ext uri="{BB962C8B-B14F-4D97-AF65-F5344CB8AC3E}">
        <p14:creationId xmlns:p14="http://schemas.microsoft.com/office/powerpoint/2010/main" val="2648368184"/>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iming>
    <p:tnLst>
      <p:par>
        <p:cTn id="1" dur="indefinite" restart="never" nodeType="tmRoot"/>
      </p:par>
    </p:tnLst>
  </p:timing>
  <p:hf hdr="0" ftr="0" dt="0"/>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1" anchor="ctr">
            <a:normAutofit/>
          </a:bodyPr>
          <a:lstStyle/>
          <a:p>
            <a:r>
              <a:rPr lang="en-US" smtClean="0"/>
              <a:t>Click to edit Master title style</a:t>
            </a:r>
            <a:endParaRPr lang="ar-EG"/>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Date Placeholder 3"/>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5D6F73B6-02DB-4EEC-94E3-E07148C4DE3C}" type="datetime8">
              <a:rPr lang="ar-EG" smtClean="0"/>
              <a:t>22 أيلول، 24</a:t>
            </a:fld>
            <a:endParaRPr lang="ar-EG"/>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EG"/>
          </a:p>
        </p:txBody>
      </p:sp>
      <p:sp>
        <p:nvSpPr>
          <p:cNvPr id="6" name="Slide Number Placeholder 5"/>
          <p:cNvSpPr>
            <a:spLocks noGrp="1"/>
          </p:cNvSpPr>
          <p:nvPr>
            <p:ph type="sldNum" sz="quarter" idx="4"/>
          </p:nvPr>
        </p:nvSpPr>
        <p:spPr>
          <a:xfrm>
            <a:off x="838200" y="6356350"/>
            <a:ext cx="27432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802A93DA-8321-490E-B7A0-7881EC602D96}" type="slidenum">
              <a:rPr lang="ar-EG" smtClean="0"/>
              <a:t>‹#›</a:t>
            </a:fld>
            <a:endParaRPr lang="ar-EG"/>
          </a:p>
        </p:txBody>
      </p:sp>
    </p:spTree>
    <p:extLst>
      <p:ext uri="{BB962C8B-B14F-4D97-AF65-F5344CB8AC3E}">
        <p14:creationId xmlns:p14="http://schemas.microsoft.com/office/powerpoint/2010/main" val="3369336177"/>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hf hdr="0" ftr="0" dt="0"/>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1" y="365129"/>
            <a:ext cx="10515600" cy="1325563"/>
          </a:xfrm>
          <a:prstGeom prst="rect">
            <a:avLst/>
          </a:prstGeom>
        </p:spPr>
        <p:txBody>
          <a:bodyPr vert="horz" lIns="91440" tIns="45720" rIns="91440" bIns="45720" rtlCol="1" anchor="ctr">
            <a:normAutofit/>
          </a:bodyPr>
          <a:lstStyle/>
          <a:p>
            <a:r>
              <a:rPr lang="en-US" smtClean="0"/>
              <a:t>Click to edit Master title style</a:t>
            </a:r>
            <a:endParaRPr lang="ar-EG"/>
          </a:p>
        </p:txBody>
      </p:sp>
      <p:sp>
        <p:nvSpPr>
          <p:cNvPr id="3" name="Text Placeholder 2"/>
          <p:cNvSpPr>
            <a:spLocks noGrp="1"/>
          </p:cNvSpPr>
          <p:nvPr>
            <p:ph type="body" idx="1"/>
          </p:nvPr>
        </p:nvSpPr>
        <p:spPr>
          <a:xfrm>
            <a:off x="838201" y="1825625"/>
            <a:ext cx="10515600" cy="4351338"/>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Date Placeholder 3"/>
          <p:cNvSpPr>
            <a:spLocks noGrp="1"/>
          </p:cNvSpPr>
          <p:nvPr>
            <p:ph type="dt" sz="half" idx="2"/>
          </p:nvPr>
        </p:nvSpPr>
        <p:spPr>
          <a:xfrm>
            <a:off x="8610600" y="6356356"/>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B9573D41-678B-4090-945A-0AC8EEC83BAE}" type="datetime8">
              <a:rPr lang="ar-EG" smtClean="0">
                <a:solidFill>
                  <a:prstClr val="black">
                    <a:tint val="75000"/>
                  </a:prstClr>
                </a:solidFill>
              </a:rPr>
              <a:t>22 أيلول، 24</a:t>
            </a:fld>
            <a:endParaRPr lang="ar-EG">
              <a:solidFill>
                <a:prstClr val="black">
                  <a:tint val="75000"/>
                </a:prstClr>
              </a:solidFill>
            </a:endParaRPr>
          </a:p>
        </p:txBody>
      </p:sp>
      <p:sp>
        <p:nvSpPr>
          <p:cNvPr id="5" name="Footer Placeholder 4"/>
          <p:cNvSpPr>
            <a:spLocks noGrp="1"/>
          </p:cNvSpPr>
          <p:nvPr>
            <p:ph type="ftr" sz="quarter" idx="3"/>
          </p:nvPr>
        </p:nvSpPr>
        <p:spPr>
          <a:xfrm>
            <a:off x="4038601" y="6356356"/>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EG">
              <a:solidFill>
                <a:prstClr val="black">
                  <a:tint val="75000"/>
                </a:prstClr>
              </a:solidFill>
            </a:endParaRPr>
          </a:p>
        </p:txBody>
      </p:sp>
      <p:sp>
        <p:nvSpPr>
          <p:cNvPr id="6" name="Slide Number Placeholder 5"/>
          <p:cNvSpPr>
            <a:spLocks noGrp="1"/>
          </p:cNvSpPr>
          <p:nvPr>
            <p:ph type="sldNum" sz="quarter" idx="4"/>
          </p:nvPr>
        </p:nvSpPr>
        <p:spPr>
          <a:xfrm>
            <a:off x="838200" y="6356356"/>
            <a:ext cx="27432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2075980583"/>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hf hdr="0" ftr="0" dt="0"/>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51.xml"/><Relationship Id="rId4" Type="http://schemas.openxmlformats.org/officeDocument/2006/relationships/hyperlink" Target="http://www.dawliatraining.com/"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62.xml"/><Relationship Id="rId4" Type="http://schemas.openxmlformats.org/officeDocument/2006/relationships/hyperlink" Target="http://www.dawliatraining.com/" TargetMode="External"/></Relationships>
</file>

<file path=ppt/slides/_rels/slide100.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93.xml"/><Relationship Id="rId1" Type="http://schemas.openxmlformats.org/officeDocument/2006/relationships/slideLayout" Target="../slideLayouts/slideLayout29.xml"/><Relationship Id="rId5" Type="http://schemas.openxmlformats.org/officeDocument/2006/relationships/hyperlink" Target="http://www.dawliatraining.com/" TargetMode="External"/><Relationship Id="rId4" Type="http://schemas.openxmlformats.org/officeDocument/2006/relationships/image" Target="../media/image92.png"/></Relationships>
</file>

<file path=ppt/slides/_rels/slide10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94.xml"/><Relationship Id="rId1" Type="http://schemas.openxmlformats.org/officeDocument/2006/relationships/slideLayout" Target="../slideLayouts/slideLayout18.xml"/><Relationship Id="rId4" Type="http://schemas.openxmlformats.org/officeDocument/2006/relationships/hyperlink" Target="http://www.dawliatraining.com/" TargetMode="External"/></Relationships>
</file>

<file path=ppt/slides/_rels/slide102.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95.xml"/><Relationship Id="rId1" Type="http://schemas.openxmlformats.org/officeDocument/2006/relationships/slideLayout" Target="../slideLayouts/slideLayout29.xml"/><Relationship Id="rId5" Type="http://schemas.openxmlformats.org/officeDocument/2006/relationships/hyperlink" Target="http://www.dawliatraining.com/" TargetMode="External"/><Relationship Id="rId4" Type="http://schemas.openxmlformats.org/officeDocument/2006/relationships/image" Target="../media/image40.emf"/></Relationships>
</file>

<file path=ppt/slides/_rels/slide10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96.xml"/><Relationship Id="rId1" Type="http://schemas.openxmlformats.org/officeDocument/2006/relationships/slideLayout" Target="../slideLayouts/slideLayout18.xml"/><Relationship Id="rId4" Type="http://schemas.openxmlformats.org/officeDocument/2006/relationships/hyperlink" Target="http://www.dawliatraining.com/" TargetMode="External"/></Relationships>
</file>

<file path=ppt/slides/_rels/slide104.xml.rels><?xml version="1.0" encoding="UTF-8" standalone="yes"?>
<Relationships xmlns="http://schemas.openxmlformats.org/package/2006/relationships"><Relationship Id="rId8" Type="http://schemas.openxmlformats.org/officeDocument/2006/relationships/hyperlink" Target="http://www.dawliatraining.com/" TargetMode="External"/><Relationship Id="rId3" Type="http://schemas.openxmlformats.org/officeDocument/2006/relationships/image" Target="../media/image94.png"/><Relationship Id="rId7" Type="http://schemas.openxmlformats.org/officeDocument/2006/relationships/image" Target="../media/image98.png"/><Relationship Id="rId2" Type="http://schemas.openxmlformats.org/officeDocument/2006/relationships/notesSlide" Target="../notesSlides/notesSlide97.xml"/><Relationship Id="rId1" Type="http://schemas.openxmlformats.org/officeDocument/2006/relationships/slideLayout" Target="../slideLayouts/slideLayout29.xml"/><Relationship Id="rId6" Type="http://schemas.openxmlformats.org/officeDocument/2006/relationships/image" Target="../media/image97.png"/><Relationship Id="rId5" Type="http://schemas.openxmlformats.org/officeDocument/2006/relationships/image" Target="../media/image96.png"/><Relationship Id="rId4" Type="http://schemas.openxmlformats.org/officeDocument/2006/relationships/image" Target="../media/image95.png"/></Relationships>
</file>

<file path=ppt/slides/_rels/slide10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98.xml"/><Relationship Id="rId1" Type="http://schemas.openxmlformats.org/officeDocument/2006/relationships/slideLayout" Target="../slideLayouts/slideLayout18.xml"/><Relationship Id="rId4" Type="http://schemas.openxmlformats.org/officeDocument/2006/relationships/hyperlink" Target="http://www.dawliatraining.com/" TargetMode="External"/></Relationships>
</file>

<file path=ppt/slides/_rels/slide10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notesSlide" Target="../notesSlides/notesSlide99.xml"/><Relationship Id="rId1" Type="http://schemas.openxmlformats.org/officeDocument/2006/relationships/slideLayout" Target="../slideLayouts/slideLayout29.xml"/></Relationships>
</file>

<file path=ppt/slides/_rels/slide10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notesSlide" Target="../notesSlides/notesSlide100.xml"/><Relationship Id="rId1" Type="http://schemas.openxmlformats.org/officeDocument/2006/relationships/slideLayout" Target="../slideLayouts/slideLayout29.xml"/></Relationships>
</file>

<file path=ppt/slides/_rels/slide108.xml.rels><?xml version="1.0" encoding="UTF-8" standalone="yes"?>
<Relationships xmlns="http://schemas.openxmlformats.org/package/2006/relationships"><Relationship Id="rId8" Type="http://schemas.openxmlformats.org/officeDocument/2006/relationships/image" Target="../media/image104.png"/><Relationship Id="rId13" Type="http://schemas.openxmlformats.org/officeDocument/2006/relationships/image" Target="../media/image109.png"/><Relationship Id="rId3" Type="http://schemas.openxmlformats.org/officeDocument/2006/relationships/image" Target="../media/image99.png"/><Relationship Id="rId7" Type="http://schemas.openxmlformats.org/officeDocument/2006/relationships/image" Target="../media/image103.png"/><Relationship Id="rId12" Type="http://schemas.openxmlformats.org/officeDocument/2006/relationships/image" Target="../media/image108.png"/><Relationship Id="rId2" Type="http://schemas.openxmlformats.org/officeDocument/2006/relationships/notesSlide" Target="../notesSlides/notesSlide101.xml"/><Relationship Id="rId1" Type="http://schemas.openxmlformats.org/officeDocument/2006/relationships/slideLayout" Target="../slideLayouts/slideLayout29.xml"/><Relationship Id="rId6" Type="http://schemas.openxmlformats.org/officeDocument/2006/relationships/image" Target="../media/image102.png"/><Relationship Id="rId11" Type="http://schemas.openxmlformats.org/officeDocument/2006/relationships/image" Target="../media/image107.png"/><Relationship Id="rId5" Type="http://schemas.openxmlformats.org/officeDocument/2006/relationships/image" Target="../media/image101.png"/><Relationship Id="rId10" Type="http://schemas.openxmlformats.org/officeDocument/2006/relationships/image" Target="../media/image106.png"/><Relationship Id="rId4" Type="http://schemas.openxmlformats.org/officeDocument/2006/relationships/image" Target="../media/image100.png"/><Relationship Id="rId9" Type="http://schemas.openxmlformats.org/officeDocument/2006/relationships/image" Target="../media/image105.png"/><Relationship Id="rId14" Type="http://schemas.openxmlformats.org/officeDocument/2006/relationships/hyperlink" Target="http://www.dawliatraining.com/" TargetMode="External"/></Relationships>
</file>

<file path=ppt/slides/_rels/slide109.xml.rels><?xml version="1.0" encoding="UTF-8" standalone="yes"?>
<Relationships xmlns="http://schemas.openxmlformats.org/package/2006/relationships"><Relationship Id="rId3" Type="http://schemas.openxmlformats.org/officeDocument/2006/relationships/image" Target="../media/image110.png"/><Relationship Id="rId7" Type="http://schemas.openxmlformats.org/officeDocument/2006/relationships/hyperlink" Target="http://www.dawliatraining.com/" TargetMode="External"/><Relationship Id="rId2" Type="http://schemas.openxmlformats.org/officeDocument/2006/relationships/notesSlide" Target="../notesSlides/notesSlide102.xml"/><Relationship Id="rId1" Type="http://schemas.openxmlformats.org/officeDocument/2006/relationships/slideLayout" Target="../slideLayouts/slideLayout29.xml"/><Relationship Id="rId6" Type="http://schemas.openxmlformats.org/officeDocument/2006/relationships/image" Target="../media/image113.emf"/><Relationship Id="rId5" Type="http://schemas.openxmlformats.org/officeDocument/2006/relationships/image" Target="../media/image112.jpeg"/><Relationship Id="rId4" Type="http://schemas.openxmlformats.org/officeDocument/2006/relationships/image" Target="../media/image111.png"/></Relationships>
</file>

<file path=ppt/slides/_rels/slide1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hyperlink" Target="http://www.dawliatraining.com/" TargetMode="External"/><Relationship Id="rId4" Type="http://schemas.openxmlformats.org/officeDocument/2006/relationships/image" Target="../media/image12.jpg"/></Relationships>
</file>

<file path=ppt/slides/_rels/slide110.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103.xml"/><Relationship Id="rId1" Type="http://schemas.openxmlformats.org/officeDocument/2006/relationships/slideLayout" Target="../slideLayouts/slideLayout29.xml"/><Relationship Id="rId5" Type="http://schemas.openxmlformats.org/officeDocument/2006/relationships/hyperlink" Target="http://www.dawliatraining.com/" TargetMode="External"/><Relationship Id="rId4" Type="http://schemas.openxmlformats.org/officeDocument/2006/relationships/image" Target="../media/image114.jpeg"/></Relationships>
</file>

<file path=ppt/slides/_rels/slide111.xml.rels><?xml version="1.0" encoding="UTF-8" standalone="yes"?>
<Relationships xmlns="http://schemas.openxmlformats.org/package/2006/relationships"><Relationship Id="rId3" Type="http://schemas.openxmlformats.org/officeDocument/2006/relationships/image" Target="../media/image111.png"/><Relationship Id="rId7" Type="http://schemas.openxmlformats.org/officeDocument/2006/relationships/hyperlink" Target="http://www.dawliatraining.com/" TargetMode="External"/><Relationship Id="rId2" Type="http://schemas.openxmlformats.org/officeDocument/2006/relationships/notesSlide" Target="../notesSlides/notesSlide104.xml"/><Relationship Id="rId1" Type="http://schemas.openxmlformats.org/officeDocument/2006/relationships/slideLayout" Target="../slideLayouts/slideLayout29.xml"/><Relationship Id="rId6" Type="http://schemas.openxmlformats.org/officeDocument/2006/relationships/image" Target="../media/image115.png"/><Relationship Id="rId5" Type="http://schemas.openxmlformats.org/officeDocument/2006/relationships/image" Target="../media/image56.emf"/><Relationship Id="rId4" Type="http://schemas.openxmlformats.org/officeDocument/2006/relationships/image" Target="../media/image55.png"/></Relationships>
</file>

<file path=ppt/slides/_rels/slide112.xml.rels><?xml version="1.0" encoding="UTF-8" standalone="yes"?>
<Relationships xmlns="http://schemas.openxmlformats.org/package/2006/relationships"><Relationship Id="rId8" Type="http://schemas.openxmlformats.org/officeDocument/2006/relationships/hyperlink" Target="http://www.dawliatraining.com/" TargetMode="External"/><Relationship Id="rId3" Type="http://schemas.openxmlformats.org/officeDocument/2006/relationships/image" Target="../media/image111.png"/><Relationship Id="rId7" Type="http://schemas.openxmlformats.org/officeDocument/2006/relationships/image" Target="../media/image119.png"/><Relationship Id="rId2" Type="http://schemas.openxmlformats.org/officeDocument/2006/relationships/notesSlide" Target="../notesSlides/notesSlide105.xml"/><Relationship Id="rId1" Type="http://schemas.openxmlformats.org/officeDocument/2006/relationships/slideLayout" Target="../slideLayouts/slideLayout29.xml"/><Relationship Id="rId6" Type="http://schemas.openxmlformats.org/officeDocument/2006/relationships/image" Target="../media/image118.png"/><Relationship Id="rId5" Type="http://schemas.openxmlformats.org/officeDocument/2006/relationships/image" Target="../media/image117.png"/><Relationship Id="rId4" Type="http://schemas.openxmlformats.org/officeDocument/2006/relationships/image" Target="../media/image116.png"/></Relationships>
</file>

<file path=ppt/slides/_rels/slide113.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106.xml"/><Relationship Id="rId1" Type="http://schemas.openxmlformats.org/officeDocument/2006/relationships/slideLayout" Target="../slideLayouts/slideLayout29.xml"/><Relationship Id="rId5" Type="http://schemas.openxmlformats.org/officeDocument/2006/relationships/hyperlink" Target="http://www.dawliatraining.com/" TargetMode="External"/><Relationship Id="rId4" Type="http://schemas.openxmlformats.org/officeDocument/2006/relationships/image" Target="../media/image121.png"/></Relationships>
</file>

<file path=ppt/slides/_rels/slide114.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notesSlide" Target="../notesSlides/notesSlide107.xml"/><Relationship Id="rId1" Type="http://schemas.openxmlformats.org/officeDocument/2006/relationships/slideLayout" Target="../slideLayouts/slideLayout29.xml"/><Relationship Id="rId4" Type="http://schemas.openxmlformats.org/officeDocument/2006/relationships/hyperlink" Target="http://www.dawliatraining.com/" TargetMode="External"/></Relationships>
</file>

<file path=ppt/slides/_rels/slide1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8.xml"/><Relationship Id="rId1" Type="http://schemas.openxmlformats.org/officeDocument/2006/relationships/slideLayout" Target="../slideLayouts/slideLayout62.xml"/><Relationship Id="rId4" Type="http://schemas.openxmlformats.org/officeDocument/2006/relationships/hyperlink" Target="http://www.dawliatraining.com/" TargetMode="External"/></Relationships>
</file>

<file path=ppt/slides/_rels/slide11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9.xml"/><Relationship Id="rId1" Type="http://schemas.openxmlformats.org/officeDocument/2006/relationships/slideLayout" Target="../slideLayouts/slideLayout7.xml"/><Relationship Id="rId5" Type="http://schemas.openxmlformats.org/officeDocument/2006/relationships/hyperlink" Target="http://www.dawliatraining.com/" TargetMode="External"/><Relationship Id="rId4" Type="http://schemas.openxmlformats.org/officeDocument/2006/relationships/image" Target="../media/image12.jpg"/></Relationships>
</file>

<file path=ppt/slides/_rels/slide11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0.xml"/><Relationship Id="rId1" Type="http://schemas.openxmlformats.org/officeDocument/2006/relationships/slideLayout" Target="../slideLayouts/slideLayout18.xml"/><Relationship Id="rId4" Type="http://schemas.openxmlformats.org/officeDocument/2006/relationships/hyperlink" Target="http://www.dawliatraining.com/" TargetMode="External"/></Relationships>
</file>

<file path=ppt/slides/_rels/slide118.xml.rels><?xml version="1.0" encoding="UTF-8" standalone="yes"?>
<Relationships xmlns="http://schemas.openxmlformats.org/package/2006/relationships"><Relationship Id="rId3" Type="http://schemas.openxmlformats.org/officeDocument/2006/relationships/image" Target="../media/image122.jpeg"/><Relationship Id="rId2" Type="http://schemas.openxmlformats.org/officeDocument/2006/relationships/notesSlide" Target="../notesSlides/notesSlide111.xml"/><Relationship Id="rId1" Type="http://schemas.openxmlformats.org/officeDocument/2006/relationships/slideLayout" Target="../slideLayouts/slideLayout29.xml"/><Relationship Id="rId4" Type="http://schemas.openxmlformats.org/officeDocument/2006/relationships/hyperlink" Target="http://www.dawliatraining.com/" TargetMode="External"/></Relationships>
</file>

<file path=ppt/slides/_rels/slide119.xml.rels><?xml version="1.0" encoding="UTF-8" standalone="yes"?>
<Relationships xmlns="http://schemas.openxmlformats.org/package/2006/relationships"><Relationship Id="rId8" Type="http://schemas.openxmlformats.org/officeDocument/2006/relationships/hyperlink" Target="http://www.dawliatraining.com/" TargetMode="External"/><Relationship Id="rId3" Type="http://schemas.openxmlformats.org/officeDocument/2006/relationships/image" Target="../media/image123.png"/><Relationship Id="rId7" Type="http://schemas.openxmlformats.org/officeDocument/2006/relationships/image" Target="../media/image29.png"/><Relationship Id="rId2" Type="http://schemas.openxmlformats.org/officeDocument/2006/relationships/notesSlide" Target="../notesSlides/notesSlide112.xml"/><Relationship Id="rId1" Type="http://schemas.openxmlformats.org/officeDocument/2006/relationships/slideLayout" Target="../slideLayouts/slideLayout29.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18.xml"/><Relationship Id="rId4" Type="http://schemas.openxmlformats.org/officeDocument/2006/relationships/hyperlink" Target="http://www.dawliatraining.com/" TargetMode="External"/></Relationships>
</file>

<file path=ppt/slides/_rels/slide12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3.xml"/><Relationship Id="rId1" Type="http://schemas.openxmlformats.org/officeDocument/2006/relationships/slideLayout" Target="../slideLayouts/slideLayout18.xml"/><Relationship Id="rId4" Type="http://schemas.openxmlformats.org/officeDocument/2006/relationships/hyperlink" Target="http://www.dawliatraining.com/" TargetMode="External"/></Relationships>
</file>

<file path=ppt/slides/_rels/slide1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4.xml"/><Relationship Id="rId1" Type="http://schemas.openxmlformats.org/officeDocument/2006/relationships/slideLayout" Target="../slideLayouts/slideLayout29.xml"/><Relationship Id="rId5" Type="http://schemas.openxmlformats.org/officeDocument/2006/relationships/hyperlink" Target="http://www.dawliatraining.com/" TargetMode="External"/><Relationship Id="rId4" Type="http://schemas.openxmlformats.org/officeDocument/2006/relationships/image" Target="../media/image124.jpeg"/></Relationships>
</file>

<file path=ppt/slides/_rels/slide12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5.xml"/><Relationship Id="rId1" Type="http://schemas.openxmlformats.org/officeDocument/2006/relationships/slideLayout" Target="../slideLayouts/slideLayout18.xml"/><Relationship Id="rId4" Type="http://schemas.openxmlformats.org/officeDocument/2006/relationships/hyperlink" Target="http://www.dawliatraining.com/" TargetMode="External"/></Relationships>
</file>

<file path=ppt/slides/_rels/slide12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notesSlide" Target="../notesSlides/notesSlide116.xml"/><Relationship Id="rId1" Type="http://schemas.openxmlformats.org/officeDocument/2006/relationships/slideLayout" Target="../slideLayouts/slideLayout29.xml"/></Relationships>
</file>

<file path=ppt/slides/_rels/slide124.xml.rels><?xml version="1.0" encoding="UTF-8" standalone="yes"?>
<Relationships xmlns="http://schemas.openxmlformats.org/package/2006/relationships"><Relationship Id="rId8" Type="http://schemas.openxmlformats.org/officeDocument/2006/relationships/image" Target="../media/image130.png"/><Relationship Id="rId3" Type="http://schemas.openxmlformats.org/officeDocument/2006/relationships/image" Target="../media/image125.png"/><Relationship Id="rId7" Type="http://schemas.openxmlformats.org/officeDocument/2006/relationships/image" Target="../media/image129.png"/><Relationship Id="rId2" Type="http://schemas.openxmlformats.org/officeDocument/2006/relationships/notesSlide" Target="../notesSlides/notesSlide117.xml"/><Relationship Id="rId1" Type="http://schemas.openxmlformats.org/officeDocument/2006/relationships/slideLayout" Target="../slideLayouts/slideLayout29.xml"/><Relationship Id="rId6" Type="http://schemas.openxmlformats.org/officeDocument/2006/relationships/image" Target="../media/image128.png"/><Relationship Id="rId5" Type="http://schemas.openxmlformats.org/officeDocument/2006/relationships/image" Target="../media/image127.png"/><Relationship Id="rId4" Type="http://schemas.openxmlformats.org/officeDocument/2006/relationships/image" Target="../media/image126.png"/><Relationship Id="rId9" Type="http://schemas.openxmlformats.org/officeDocument/2006/relationships/hyperlink" Target="http://www.dawliatraining.com/" TargetMode="External"/></Relationships>
</file>

<file path=ppt/slides/_rels/slide12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8.xml"/><Relationship Id="rId1" Type="http://schemas.openxmlformats.org/officeDocument/2006/relationships/slideLayout" Target="../slideLayouts/slideLayout18.xml"/><Relationship Id="rId4" Type="http://schemas.openxmlformats.org/officeDocument/2006/relationships/hyperlink" Target="http://www.dawliatraining.com/" TargetMode="External"/></Relationships>
</file>

<file path=ppt/slides/_rels/slide126.xml.rels><?xml version="1.0" encoding="UTF-8" standalone="yes"?>
<Relationships xmlns="http://schemas.openxmlformats.org/package/2006/relationships"><Relationship Id="rId3" Type="http://schemas.openxmlformats.org/officeDocument/2006/relationships/image" Target="../media/image131.jpeg"/><Relationship Id="rId2" Type="http://schemas.openxmlformats.org/officeDocument/2006/relationships/notesSlide" Target="../notesSlides/notesSlide119.xml"/><Relationship Id="rId1" Type="http://schemas.openxmlformats.org/officeDocument/2006/relationships/slideLayout" Target="../slideLayouts/slideLayout29.xml"/><Relationship Id="rId5" Type="http://schemas.openxmlformats.org/officeDocument/2006/relationships/hyperlink" Target="http://www.dawliatraining.com/" TargetMode="External"/><Relationship Id="rId4" Type="http://schemas.openxmlformats.org/officeDocument/2006/relationships/image" Target="../media/image132.png"/></Relationships>
</file>

<file path=ppt/slides/_rels/slide12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20.xml"/><Relationship Id="rId1" Type="http://schemas.openxmlformats.org/officeDocument/2006/relationships/slideLayout" Target="../slideLayouts/slideLayout18.xml"/><Relationship Id="rId4" Type="http://schemas.openxmlformats.org/officeDocument/2006/relationships/hyperlink" Target="http://www.dawliatraining.com/" TargetMode="External"/></Relationships>
</file>

<file path=ppt/slides/_rels/slide128.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notesSlide" Target="../notesSlides/notesSlide121.xml"/><Relationship Id="rId1" Type="http://schemas.openxmlformats.org/officeDocument/2006/relationships/slideLayout" Target="../slideLayouts/slideLayout29.xml"/><Relationship Id="rId5" Type="http://schemas.openxmlformats.org/officeDocument/2006/relationships/hyperlink" Target="http://www.dawliatraining.com/" TargetMode="External"/><Relationship Id="rId4" Type="http://schemas.openxmlformats.org/officeDocument/2006/relationships/image" Target="../media/image133.png"/></Relationships>
</file>

<file path=ppt/slides/_rels/slide129.xml.rels><?xml version="1.0" encoding="UTF-8" standalone="yes"?>
<Relationships xmlns="http://schemas.openxmlformats.org/package/2006/relationships"><Relationship Id="rId3" Type="http://schemas.openxmlformats.org/officeDocument/2006/relationships/image" Target="../media/image134.emf"/><Relationship Id="rId2" Type="http://schemas.openxmlformats.org/officeDocument/2006/relationships/notesSlide" Target="../notesSlides/notesSlide122.xml"/><Relationship Id="rId1" Type="http://schemas.openxmlformats.org/officeDocument/2006/relationships/slideLayout" Target="../slideLayouts/slideLayout29.xml"/><Relationship Id="rId6" Type="http://schemas.openxmlformats.org/officeDocument/2006/relationships/hyperlink" Target="http://www.dawliatraining.com/" TargetMode="External"/><Relationship Id="rId5" Type="http://schemas.openxmlformats.org/officeDocument/2006/relationships/image" Target="../media/image136.jpeg"/><Relationship Id="rId4" Type="http://schemas.openxmlformats.org/officeDocument/2006/relationships/image" Target="../media/image135.emf"/></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29.xml"/><Relationship Id="rId4" Type="http://schemas.openxmlformats.org/officeDocument/2006/relationships/hyperlink" Target="http://www.dawliatraining.com/" TargetMode="External"/></Relationships>
</file>

<file path=ppt/slides/_rels/slide13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23.xml"/><Relationship Id="rId1" Type="http://schemas.openxmlformats.org/officeDocument/2006/relationships/slideLayout" Target="../slideLayouts/slideLayout7.xml"/><Relationship Id="rId5" Type="http://schemas.openxmlformats.org/officeDocument/2006/relationships/hyperlink" Target="http://www.dawliatraining.com/" TargetMode="External"/><Relationship Id="rId4" Type="http://schemas.openxmlformats.org/officeDocument/2006/relationships/image" Target="../media/image12.jpg"/></Relationships>
</file>

<file path=ppt/slides/_rels/slide13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24.xml"/><Relationship Id="rId1" Type="http://schemas.openxmlformats.org/officeDocument/2006/relationships/slideLayout" Target="../slideLayouts/slideLayout18.xml"/><Relationship Id="rId4" Type="http://schemas.openxmlformats.org/officeDocument/2006/relationships/hyperlink" Target="http://www.dawliatraining.com/" TargetMode="External"/></Relationships>
</file>

<file path=ppt/slides/_rels/slide132.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notesSlide" Target="../notesSlides/notesSlide125.xml"/><Relationship Id="rId1" Type="http://schemas.openxmlformats.org/officeDocument/2006/relationships/slideLayout" Target="../slideLayouts/slideLayout29.xml"/><Relationship Id="rId4" Type="http://schemas.openxmlformats.org/officeDocument/2006/relationships/hyperlink" Target="http://www.dawliatraining.com/" TargetMode="External"/></Relationships>
</file>

<file path=ppt/slides/_rels/slide133.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notesSlide" Target="../notesSlides/notesSlide126.xml"/><Relationship Id="rId1" Type="http://schemas.openxmlformats.org/officeDocument/2006/relationships/slideLayout" Target="../slideLayouts/slideLayout29.xml"/><Relationship Id="rId5" Type="http://schemas.openxmlformats.org/officeDocument/2006/relationships/hyperlink" Target="http://www.dawliatraining.com/" TargetMode="External"/><Relationship Id="rId4" Type="http://schemas.openxmlformats.org/officeDocument/2006/relationships/image" Target="../media/image139.png"/></Relationships>
</file>

<file path=ppt/slides/_rels/slide134.xml.rels><?xml version="1.0" encoding="UTF-8" standalone="yes"?>
<Relationships xmlns="http://schemas.openxmlformats.org/package/2006/relationships"><Relationship Id="rId3" Type="http://schemas.openxmlformats.org/officeDocument/2006/relationships/image" Target="../media/image140.jpeg"/><Relationship Id="rId2" Type="http://schemas.openxmlformats.org/officeDocument/2006/relationships/notesSlide" Target="../notesSlides/notesSlide127.xml"/><Relationship Id="rId1" Type="http://schemas.openxmlformats.org/officeDocument/2006/relationships/slideLayout" Target="../slideLayouts/slideLayout29.xml"/><Relationship Id="rId4" Type="http://schemas.openxmlformats.org/officeDocument/2006/relationships/hyperlink" Target="http://www.dawliatraining.com/" TargetMode="External"/></Relationships>
</file>

<file path=ppt/slides/_rels/slide135.xml.rels><?xml version="1.0" encoding="UTF-8" standalone="yes"?>
<Relationships xmlns="http://schemas.openxmlformats.org/package/2006/relationships"><Relationship Id="rId3" Type="http://schemas.openxmlformats.org/officeDocument/2006/relationships/image" Target="../media/image141.jpeg"/><Relationship Id="rId2" Type="http://schemas.openxmlformats.org/officeDocument/2006/relationships/notesSlide" Target="../notesSlides/notesSlide128.xml"/><Relationship Id="rId1" Type="http://schemas.openxmlformats.org/officeDocument/2006/relationships/slideLayout" Target="../slideLayouts/slideLayout29.xml"/><Relationship Id="rId4" Type="http://schemas.openxmlformats.org/officeDocument/2006/relationships/hyperlink" Target="http://www.dawliatraining.com/" TargetMode="External"/></Relationships>
</file>

<file path=ppt/slides/_rels/slide136.xml.rels><?xml version="1.0" encoding="UTF-8" standalone="yes"?>
<Relationships xmlns="http://schemas.openxmlformats.org/package/2006/relationships"><Relationship Id="rId8" Type="http://schemas.openxmlformats.org/officeDocument/2006/relationships/image" Target="../media/image147.png"/><Relationship Id="rId3" Type="http://schemas.openxmlformats.org/officeDocument/2006/relationships/image" Target="../media/image142.png"/><Relationship Id="rId7" Type="http://schemas.openxmlformats.org/officeDocument/2006/relationships/image" Target="../media/image146.png"/><Relationship Id="rId2" Type="http://schemas.openxmlformats.org/officeDocument/2006/relationships/notesSlide" Target="../notesSlides/notesSlide129.xml"/><Relationship Id="rId1" Type="http://schemas.openxmlformats.org/officeDocument/2006/relationships/slideLayout" Target="../slideLayouts/slideLayout29.xml"/><Relationship Id="rId6" Type="http://schemas.openxmlformats.org/officeDocument/2006/relationships/image" Target="../media/image145.png"/><Relationship Id="rId5" Type="http://schemas.openxmlformats.org/officeDocument/2006/relationships/image" Target="../media/image144.png"/><Relationship Id="rId4" Type="http://schemas.openxmlformats.org/officeDocument/2006/relationships/image" Target="../media/image143.png"/><Relationship Id="rId9" Type="http://schemas.openxmlformats.org/officeDocument/2006/relationships/hyperlink" Target="http://www.dawliatraining.com/" TargetMode="External"/></Relationships>
</file>

<file path=ppt/slides/_rels/slide137.xml.rels><?xml version="1.0" encoding="UTF-8" standalone="yes"?>
<Relationships xmlns="http://schemas.openxmlformats.org/package/2006/relationships"><Relationship Id="rId3" Type="http://schemas.openxmlformats.org/officeDocument/2006/relationships/image" Target="../media/image148.jpeg"/><Relationship Id="rId2" Type="http://schemas.openxmlformats.org/officeDocument/2006/relationships/notesSlide" Target="../notesSlides/notesSlide130.xml"/><Relationship Id="rId1" Type="http://schemas.openxmlformats.org/officeDocument/2006/relationships/slideLayout" Target="../slideLayouts/slideLayout29.xml"/><Relationship Id="rId4" Type="http://schemas.openxmlformats.org/officeDocument/2006/relationships/hyperlink" Target="http://www.dawliatraining.com/" TargetMode="External"/></Relationships>
</file>

<file path=ppt/slides/_rels/slide138.xml.rels><?xml version="1.0" encoding="UTF-8" standalone="yes"?>
<Relationships xmlns="http://schemas.openxmlformats.org/package/2006/relationships"><Relationship Id="rId3" Type="http://schemas.openxmlformats.org/officeDocument/2006/relationships/image" Target="../media/image149.png"/><Relationship Id="rId2" Type="http://schemas.openxmlformats.org/officeDocument/2006/relationships/notesSlide" Target="../notesSlides/notesSlide131.xml"/><Relationship Id="rId1" Type="http://schemas.openxmlformats.org/officeDocument/2006/relationships/slideLayout" Target="../slideLayouts/slideLayout29.xml"/><Relationship Id="rId4" Type="http://schemas.openxmlformats.org/officeDocument/2006/relationships/hyperlink" Target="http://www.dawliatraining.com/" TargetMode="External"/></Relationships>
</file>

<file path=ppt/slides/_rels/slide139.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notesSlide" Target="../notesSlides/notesSlide132.xml"/><Relationship Id="rId1" Type="http://schemas.openxmlformats.org/officeDocument/2006/relationships/slideLayout" Target="../slideLayouts/slideLayout29.xml"/><Relationship Id="rId5" Type="http://schemas.openxmlformats.org/officeDocument/2006/relationships/hyperlink" Target="http://www.dawliatraining.com/" TargetMode="External"/><Relationship Id="rId4" Type="http://schemas.openxmlformats.org/officeDocument/2006/relationships/image" Target="../media/image150.tmp"/></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9.xml"/><Relationship Id="rId1" Type="http://schemas.openxmlformats.org/officeDocument/2006/relationships/slideLayout" Target="../slideLayouts/slideLayout29.xml"/><Relationship Id="rId4" Type="http://schemas.openxmlformats.org/officeDocument/2006/relationships/hyperlink" Target="http://www.dawliatraining.com/" TargetMode="External"/></Relationships>
</file>

<file path=ppt/slides/_rels/slide140.xml.rels><?xml version="1.0" encoding="UTF-8" standalone="yes"?>
<Relationships xmlns="http://schemas.openxmlformats.org/package/2006/relationships"><Relationship Id="rId3" Type="http://schemas.openxmlformats.org/officeDocument/2006/relationships/image" Target="../media/image151.png"/><Relationship Id="rId2" Type="http://schemas.openxmlformats.org/officeDocument/2006/relationships/notesSlide" Target="../notesSlides/notesSlide133.xml"/><Relationship Id="rId1" Type="http://schemas.openxmlformats.org/officeDocument/2006/relationships/slideLayout" Target="../slideLayouts/slideLayout29.xml"/><Relationship Id="rId5" Type="http://schemas.openxmlformats.org/officeDocument/2006/relationships/hyperlink" Target="http://www.dawliatraining.com/" TargetMode="External"/><Relationship Id="rId4" Type="http://schemas.openxmlformats.org/officeDocument/2006/relationships/image" Target="../media/image152.jpeg"/></Relationships>
</file>

<file path=ppt/slides/_rels/slide141.xml.rels><?xml version="1.0" encoding="UTF-8" standalone="yes"?>
<Relationships xmlns="http://schemas.openxmlformats.org/package/2006/relationships"><Relationship Id="rId3" Type="http://schemas.openxmlformats.org/officeDocument/2006/relationships/image" Target="../media/image153.png"/><Relationship Id="rId2" Type="http://schemas.openxmlformats.org/officeDocument/2006/relationships/notesSlide" Target="../notesSlides/notesSlide134.xml"/><Relationship Id="rId1" Type="http://schemas.openxmlformats.org/officeDocument/2006/relationships/slideLayout" Target="../slideLayouts/slideLayout29.xml"/><Relationship Id="rId4" Type="http://schemas.openxmlformats.org/officeDocument/2006/relationships/hyperlink" Target="http://www.dawliatraining.com/" TargetMode="External"/></Relationships>
</file>

<file path=ppt/slides/_rels/slide142.xml.rels><?xml version="1.0" encoding="UTF-8" standalone="yes"?>
<Relationships xmlns="http://schemas.openxmlformats.org/package/2006/relationships"><Relationship Id="rId3" Type="http://schemas.openxmlformats.org/officeDocument/2006/relationships/image" Target="../media/image153.png"/><Relationship Id="rId2" Type="http://schemas.openxmlformats.org/officeDocument/2006/relationships/notesSlide" Target="../notesSlides/notesSlide135.xml"/><Relationship Id="rId1" Type="http://schemas.openxmlformats.org/officeDocument/2006/relationships/slideLayout" Target="../slideLayouts/slideLayout29.xml"/><Relationship Id="rId5" Type="http://schemas.openxmlformats.org/officeDocument/2006/relationships/hyperlink" Target="http://www.dawliatraining.com/" TargetMode="External"/><Relationship Id="rId4" Type="http://schemas.openxmlformats.org/officeDocument/2006/relationships/image" Target="../media/image154.png"/></Relationships>
</file>

<file path=ppt/slides/_rels/slide143.xml.rels><?xml version="1.0" encoding="UTF-8" standalone="yes"?>
<Relationships xmlns="http://schemas.openxmlformats.org/package/2006/relationships"><Relationship Id="rId3" Type="http://schemas.openxmlformats.org/officeDocument/2006/relationships/image" Target="../media/image151.png"/><Relationship Id="rId2" Type="http://schemas.openxmlformats.org/officeDocument/2006/relationships/notesSlide" Target="../notesSlides/notesSlide136.xml"/><Relationship Id="rId1" Type="http://schemas.openxmlformats.org/officeDocument/2006/relationships/slideLayout" Target="../slideLayouts/slideLayout29.xml"/><Relationship Id="rId5" Type="http://schemas.openxmlformats.org/officeDocument/2006/relationships/hyperlink" Target="http://www.dawliatraining.com/" TargetMode="External"/><Relationship Id="rId4" Type="http://schemas.openxmlformats.org/officeDocument/2006/relationships/image" Target="../media/image155.jpeg"/></Relationships>
</file>

<file path=ppt/slides/_rels/slide144.xml.rels><?xml version="1.0" encoding="UTF-8" standalone="yes"?>
<Relationships xmlns="http://schemas.openxmlformats.org/package/2006/relationships"><Relationship Id="rId3" Type="http://schemas.openxmlformats.org/officeDocument/2006/relationships/image" Target="../media/image155.jpeg"/><Relationship Id="rId7" Type="http://schemas.openxmlformats.org/officeDocument/2006/relationships/hyperlink" Target="http://www.dawliatraining.com/" TargetMode="External"/><Relationship Id="rId2" Type="http://schemas.openxmlformats.org/officeDocument/2006/relationships/notesSlide" Target="../notesSlides/notesSlide137.xml"/><Relationship Id="rId1" Type="http://schemas.openxmlformats.org/officeDocument/2006/relationships/slideLayout" Target="../slideLayouts/slideLayout29.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145.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notesSlide" Target="../notesSlides/notesSlide138.xml"/><Relationship Id="rId1" Type="http://schemas.openxmlformats.org/officeDocument/2006/relationships/slideLayout" Target="../slideLayouts/slideLayout29.xml"/><Relationship Id="rId5" Type="http://schemas.openxmlformats.org/officeDocument/2006/relationships/hyperlink" Target="http://www.dawliatraining.com/" TargetMode="External"/><Relationship Id="rId4" Type="http://schemas.openxmlformats.org/officeDocument/2006/relationships/image" Target="../media/image156.png"/></Relationships>
</file>

<file path=ppt/slides/_rels/slide146.xml.rels><?xml version="1.0" encoding="UTF-8" standalone="yes"?>
<Relationships xmlns="http://schemas.openxmlformats.org/package/2006/relationships"><Relationship Id="rId3" Type="http://schemas.openxmlformats.org/officeDocument/2006/relationships/image" Target="../media/image157.png"/><Relationship Id="rId2" Type="http://schemas.openxmlformats.org/officeDocument/2006/relationships/notesSlide" Target="../notesSlides/notesSlide139.xml"/><Relationship Id="rId1" Type="http://schemas.openxmlformats.org/officeDocument/2006/relationships/slideLayout" Target="../slideLayouts/slideLayout29.xml"/><Relationship Id="rId5" Type="http://schemas.openxmlformats.org/officeDocument/2006/relationships/hyperlink" Target="http://www.dawliatraining.com/" TargetMode="External"/><Relationship Id="rId4" Type="http://schemas.openxmlformats.org/officeDocument/2006/relationships/image" Target="../media/image156.png"/></Relationships>
</file>

<file path=ppt/slides/_rels/slide14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40.xml"/><Relationship Id="rId1" Type="http://schemas.openxmlformats.org/officeDocument/2006/relationships/slideLayout" Target="../slideLayouts/slideLayout29.xml"/><Relationship Id="rId5" Type="http://schemas.openxmlformats.org/officeDocument/2006/relationships/hyperlink" Target="http://www.dawliatraining.com/" TargetMode="External"/><Relationship Id="rId4" Type="http://schemas.openxmlformats.org/officeDocument/2006/relationships/image" Target="../media/image56.emf"/></Relationships>
</file>

<file path=ppt/slides/_rels/slide148.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notesSlide" Target="../notesSlides/notesSlide141.xml"/><Relationship Id="rId1" Type="http://schemas.openxmlformats.org/officeDocument/2006/relationships/slideLayout" Target="../slideLayouts/slideLayout29.xml"/><Relationship Id="rId4" Type="http://schemas.openxmlformats.org/officeDocument/2006/relationships/hyperlink" Target="http://www.dawliatraining.com/" TargetMode="External"/></Relationships>
</file>

<file path=ppt/slides/_rels/slide14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42.xml"/><Relationship Id="rId1" Type="http://schemas.openxmlformats.org/officeDocument/2006/relationships/slideLayout" Target="../slideLayouts/slideLayout18.xml"/><Relationship Id="rId4" Type="http://schemas.openxmlformats.org/officeDocument/2006/relationships/hyperlink" Target="http://www.dawliatraining.com/"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0.xml"/><Relationship Id="rId1" Type="http://schemas.openxmlformats.org/officeDocument/2006/relationships/slideLayout" Target="../slideLayouts/slideLayout29.xml"/><Relationship Id="rId4" Type="http://schemas.openxmlformats.org/officeDocument/2006/relationships/hyperlink" Target="http://www.dawliatraining.com/" TargetMode="External"/></Relationships>
</file>

<file path=ppt/slides/_rels/slide150.xml.rels><?xml version="1.0" encoding="UTF-8" standalone="yes"?>
<Relationships xmlns="http://schemas.openxmlformats.org/package/2006/relationships"><Relationship Id="rId3" Type="http://schemas.openxmlformats.org/officeDocument/2006/relationships/image" Target="../media/image159.png"/><Relationship Id="rId2" Type="http://schemas.openxmlformats.org/officeDocument/2006/relationships/notesSlide" Target="../notesSlides/notesSlide143.xml"/><Relationship Id="rId1" Type="http://schemas.openxmlformats.org/officeDocument/2006/relationships/slideLayout" Target="../slideLayouts/slideLayout29.xml"/><Relationship Id="rId5" Type="http://schemas.openxmlformats.org/officeDocument/2006/relationships/hyperlink" Target="http://www.dawliatraining.com/" TargetMode="External"/><Relationship Id="rId4" Type="http://schemas.microsoft.com/office/2007/relationships/hdphoto" Target="../media/hdphoto6.wdp"/></Relationships>
</file>

<file path=ppt/slides/_rels/slide151.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144.xml"/><Relationship Id="rId1" Type="http://schemas.openxmlformats.org/officeDocument/2006/relationships/slideLayout" Target="../slideLayouts/slideLayout29.xml"/><Relationship Id="rId5" Type="http://schemas.openxmlformats.org/officeDocument/2006/relationships/hyperlink" Target="http://www.dawliatraining.com/" TargetMode="External"/><Relationship Id="rId4" Type="http://schemas.openxmlformats.org/officeDocument/2006/relationships/image" Target="../media/image160.png"/></Relationships>
</file>

<file path=ppt/slides/_rels/slide152.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145.xml"/><Relationship Id="rId1" Type="http://schemas.openxmlformats.org/officeDocument/2006/relationships/slideLayout" Target="../slideLayouts/slideLayout29.xml"/><Relationship Id="rId5" Type="http://schemas.openxmlformats.org/officeDocument/2006/relationships/hyperlink" Target="http://www.dawliatraining.com/" TargetMode="External"/><Relationship Id="rId4" Type="http://schemas.openxmlformats.org/officeDocument/2006/relationships/image" Target="../media/image58.png"/></Relationships>
</file>

<file path=ppt/slides/_rels/slide153.xml.rels><?xml version="1.0" encoding="UTF-8" standalone="yes"?>
<Relationships xmlns="http://schemas.openxmlformats.org/package/2006/relationships"><Relationship Id="rId3" Type="http://schemas.openxmlformats.org/officeDocument/2006/relationships/image" Target="../media/image161.emf"/><Relationship Id="rId7" Type="http://schemas.openxmlformats.org/officeDocument/2006/relationships/hyperlink" Target="http://www.dawliatraining.com/" TargetMode="External"/><Relationship Id="rId2" Type="http://schemas.openxmlformats.org/officeDocument/2006/relationships/notesSlide" Target="../notesSlides/notesSlide146.xml"/><Relationship Id="rId1" Type="http://schemas.openxmlformats.org/officeDocument/2006/relationships/slideLayout" Target="../slideLayouts/slideLayout29.xml"/><Relationship Id="rId6" Type="http://schemas.openxmlformats.org/officeDocument/2006/relationships/image" Target="../media/image164.emf"/><Relationship Id="rId5" Type="http://schemas.openxmlformats.org/officeDocument/2006/relationships/image" Target="../media/image163.emf"/><Relationship Id="rId4" Type="http://schemas.openxmlformats.org/officeDocument/2006/relationships/image" Target="../media/image162.emf"/></Relationships>
</file>

<file path=ppt/slides/_rels/slide154.xml.rels><?xml version="1.0" encoding="UTF-8" standalone="yes"?>
<Relationships xmlns="http://schemas.openxmlformats.org/package/2006/relationships"><Relationship Id="rId3" Type="http://schemas.openxmlformats.org/officeDocument/2006/relationships/image" Target="../media/image165.png"/><Relationship Id="rId2" Type="http://schemas.openxmlformats.org/officeDocument/2006/relationships/notesSlide" Target="../notesSlides/notesSlide147.xml"/><Relationship Id="rId1" Type="http://schemas.openxmlformats.org/officeDocument/2006/relationships/slideLayout" Target="../slideLayouts/slideLayout29.xml"/><Relationship Id="rId4" Type="http://schemas.openxmlformats.org/officeDocument/2006/relationships/hyperlink" Target="http://www.dawliatraining.com/" TargetMode="External"/></Relationships>
</file>

<file path=ppt/slides/_rels/slide155.xml.rels><?xml version="1.0" encoding="UTF-8" standalone="yes"?>
<Relationships xmlns="http://schemas.openxmlformats.org/package/2006/relationships"><Relationship Id="rId3" Type="http://schemas.openxmlformats.org/officeDocument/2006/relationships/image" Target="../media/image166.tmp"/><Relationship Id="rId2" Type="http://schemas.openxmlformats.org/officeDocument/2006/relationships/notesSlide" Target="../notesSlides/notesSlide148.xml"/><Relationship Id="rId1" Type="http://schemas.openxmlformats.org/officeDocument/2006/relationships/slideLayout" Target="../slideLayouts/slideLayout29.xml"/><Relationship Id="rId4" Type="http://schemas.openxmlformats.org/officeDocument/2006/relationships/hyperlink" Target="http://www.dawliatraining.com/" TargetMode="External"/></Relationships>
</file>

<file path=ppt/slides/_rels/slide156.xml.rels><?xml version="1.0" encoding="UTF-8" standalone="yes"?>
<Relationships xmlns="http://schemas.openxmlformats.org/package/2006/relationships"><Relationship Id="rId3" Type="http://schemas.openxmlformats.org/officeDocument/2006/relationships/image" Target="../media/image167.png"/><Relationship Id="rId2" Type="http://schemas.openxmlformats.org/officeDocument/2006/relationships/notesSlide" Target="../notesSlides/notesSlide149.xml"/><Relationship Id="rId1" Type="http://schemas.openxmlformats.org/officeDocument/2006/relationships/slideLayout" Target="../slideLayouts/slideLayout29.xml"/><Relationship Id="rId4" Type="http://schemas.openxmlformats.org/officeDocument/2006/relationships/hyperlink" Target="http://www.dawliatraining.com/" TargetMode="External"/></Relationships>
</file>

<file path=ppt/slides/_rels/slide157.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150.xml"/><Relationship Id="rId1" Type="http://schemas.openxmlformats.org/officeDocument/2006/relationships/slideLayout" Target="../slideLayouts/slideLayout29.xml"/><Relationship Id="rId5" Type="http://schemas.openxmlformats.org/officeDocument/2006/relationships/hyperlink" Target="http://www.dawliatraining.com/" TargetMode="External"/><Relationship Id="rId4" Type="http://schemas.openxmlformats.org/officeDocument/2006/relationships/image" Target="../media/image168.jpeg"/></Relationships>
</file>

<file path=ppt/slides/_rels/slide158.xml.rels><?xml version="1.0" encoding="UTF-8" standalone="yes"?>
<Relationships xmlns="http://schemas.openxmlformats.org/package/2006/relationships"><Relationship Id="rId3" Type="http://schemas.openxmlformats.org/officeDocument/2006/relationships/image" Target="../media/image168.jpeg"/><Relationship Id="rId2" Type="http://schemas.openxmlformats.org/officeDocument/2006/relationships/notesSlide" Target="../notesSlides/notesSlide151.xml"/><Relationship Id="rId1" Type="http://schemas.openxmlformats.org/officeDocument/2006/relationships/slideLayout" Target="../slideLayouts/slideLayout29.xml"/><Relationship Id="rId4" Type="http://schemas.openxmlformats.org/officeDocument/2006/relationships/hyperlink" Target="http://www.dawliatraining.com/" TargetMode="External"/></Relationships>
</file>

<file path=ppt/slides/_rels/slide159.xml.rels><?xml version="1.0" encoding="UTF-8" standalone="yes"?>
<Relationships xmlns="http://schemas.openxmlformats.org/package/2006/relationships"><Relationship Id="rId3" Type="http://schemas.openxmlformats.org/officeDocument/2006/relationships/image" Target="../media/image168.jpeg"/><Relationship Id="rId2" Type="http://schemas.openxmlformats.org/officeDocument/2006/relationships/notesSlide" Target="../notesSlides/notesSlide152.xml"/><Relationship Id="rId1" Type="http://schemas.openxmlformats.org/officeDocument/2006/relationships/slideLayout" Target="../slideLayouts/slideLayout29.xml"/><Relationship Id="rId4" Type="http://schemas.openxmlformats.org/officeDocument/2006/relationships/hyperlink" Target="http://www.dawliatraining.com/"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18.xml"/><Relationship Id="rId4" Type="http://schemas.openxmlformats.org/officeDocument/2006/relationships/hyperlink" Target="http://www.dawliatraining.com/" TargetMode="External"/></Relationships>
</file>

<file path=ppt/slides/_rels/slide160.xml.rels><?xml version="1.0" encoding="UTF-8" standalone="yes"?>
<Relationships xmlns="http://schemas.openxmlformats.org/package/2006/relationships"><Relationship Id="rId3" Type="http://schemas.openxmlformats.org/officeDocument/2006/relationships/image" Target="../media/image168.jpeg"/><Relationship Id="rId2" Type="http://schemas.openxmlformats.org/officeDocument/2006/relationships/notesSlide" Target="../notesSlides/notesSlide153.xml"/><Relationship Id="rId1" Type="http://schemas.openxmlformats.org/officeDocument/2006/relationships/slideLayout" Target="../slideLayouts/slideLayout29.xml"/><Relationship Id="rId4" Type="http://schemas.openxmlformats.org/officeDocument/2006/relationships/hyperlink" Target="http://www.dawliatraining.com/" TargetMode="External"/></Relationships>
</file>

<file path=ppt/slides/_rels/slide161.xml.rels><?xml version="1.0" encoding="UTF-8" standalone="yes"?>
<Relationships xmlns="http://schemas.openxmlformats.org/package/2006/relationships"><Relationship Id="rId3" Type="http://schemas.openxmlformats.org/officeDocument/2006/relationships/image" Target="../media/image168.jpeg"/><Relationship Id="rId7" Type="http://schemas.openxmlformats.org/officeDocument/2006/relationships/hyperlink" Target="http://www.dawliatraining.com/" TargetMode="External"/><Relationship Id="rId2" Type="http://schemas.openxmlformats.org/officeDocument/2006/relationships/notesSlide" Target="../notesSlides/notesSlide154.xml"/><Relationship Id="rId1" Type="http://schemas.openxmlformats.org/officeDocument/2006/relationships/slideLayout" Target="../slideLayouts/slideLayout29.xml"/><Relationship Id="rId6" Type="http://schemas.openxmlformats.org/officeDocument/2006/relationships/image" Target="../media/image170.png"/><Relationship Id="rId5" Type="http://schemas.openxmlformats.org/officeDocument/2006/relationships/image" Target="../media/image169.png"/><Relationship Id="rId4" Type="http://schemas.openxmlformats.org/officeDocument/2006/relationships/image" Target="../media/image120.png"/></Relationships>
</file>

<file path=ppt/slides/_rels/slide162.xml.rels><?xml version="1.0" encoding="UTF-8" standalone="yes"?>
<Relationships xmlns="http://schemas.openxmlformats.org/package/2006/relationships"><Relationship Id="rId3" Type="http://schemas.openxmlformats.org/officeDocument/2006/relationships/image" Target="../media/image169.png"/><Relationship Id="rId2" Type="http://schemas.openxmlformats.org/officeDocument/2006/relationships/notesSlide" Target="../notesSlides/notesSlide155.xml"/><Relationship Id="rId1" Type="http://schemas.openxmlformats.org/officeDocument/2006/relationships/slideLayout" Target="../slideLayouts/slideLayout29.xml"/><Relationship Id="rId6" Type="http://schemas.openxmlformats.org/officeDocument/2006/relationships/hyperlink" Target="http://www.dawliatraining.com/" TargetMode="External"/><Relationship Id="rId5" Type="http://schemas.openxmlformats.org/officeDocument/2006/relationships/image" Target="../media/image172.emf"/><Relationship Id="rId4" Type="http://schemas.openxmlformats.org/officeDocument/2006/relationships/image" Target="../media/image171.emf"/></Relationships>
</file>

<file path=ppt/slides/_rels/slide163.xml.rels><?xml version="1.0" encoding="UTF-8" standalone="yes"?>
<Relationships xmlns="http://schemas.openxmlformats.org/package/2006/relationships"><Relationship Id="rId3" Type="http://schemas.openxmlformats.org/officeDocument/2006/relationships/image" Target="../media/image169.png"/><Relationship Id="rId2" Type="http://schemas.openxmlformats.org/officeDocument/2006/relationships/notesSlide" Target="../notesSlides/notesSlide156.xml"/><Relationship Id="rId1" Type="http://schemas.openxmlformats.org/officeDocument/2006/relationships/slideLayout" Target="../slideLayouts/slideLayout29.xml"/><Relationship Id="rId4" Type="http://schemas.openxmlformats.org/officeDocument/2006/relationships/hyperlink" Target="http://www.dawliatraining.com/" TargetMode="External"/></Relationships>
</file>

<file path=ppt/slides/_rels/slide164.xml.rels><?xml version="1.0" encoding="UTF-8" standalone="yes"?>
<Relationships xmlns="http://schemas.openxmlformats.org/package/2006/relationships"><Relationship Id="rId3" Type="http://schemas.openxmlformats.org/officeDocument/2006/relationships/image" Target="../media/image169.png"/><Relationship Id="rId2" Type="http://schemas.openxmlformats.org/officeDocument/2006/relationships/notesSlide" Target="../notesSlides/notesSlide157.xml"/><Relationship Id="rId1" Type="http://schemas.openxmlformats.org/officeDocument/2006/relationships/slideLayout" Target="../slideLayouts/slideLayout29.xml"/><Relationship Id="rId5" Type="http://schemas.openxmlformats.org/officeDocument/2006/relationships/hyperlink" Target="http://www.dawliatraining.com/" TargetMode="External"/><Relationship Id="rId4" Type="http://schemas.openxmlformats.org/officeDocument/2006/relationships/image" Target="../media/image173.jpeg"/></Relationships>
</file>

<file path=ppt/slides/_rels/slide165.xml.rels><?xml version="1.0" encoding="UTF-8" standalone="yes"?>
<Relationships xmlns="http://schemas.openxmlformats.org/package/2006/relationships"><Relationship Id="rId3" Type="http://schemas.openxmlformats.org/officeDocument/2006/relationships/image" Target="../media/image169.png"/><Relationship Id="rId2" Type="http://schemas.openxmlformats.org/officeDocument/2006/relationships/notesSlide" Target="../notesSlides/notesSlide158.xml"/><Relationship Id="rId1" Type="http://schemas.openxmlformats.org/officeDocument/2006/relationships/slideLayout" Target="../slideLayouts/slideLayout29.xml"/><Relationship Id="rId4" Type="http://schemas.openxmlformats.org/officeDocument/2006/relationships/hyperlink" Target="http://www.dawliatraining.com/" TargetMode="External"/></Relationships>
</file>

<file path=ppt/slides/_rels/slide166.xml.rels><?xml version="1.0" encoding="UTF-8" standalone="yes"?>
<Relationships xmlns="http://schemas.openxmlformats.org/package/2006/relationships"><Relationship Id="rId3" Type="http://schemas.openxmlformats.org/officeDocument/2006/relationships/image" Target="../media/image174.jpeg"/><Relationship Id="rId2" Type="http://schemas.openxmlformats.org/officeDocument/2006/relationships/notesSlide" Target="../notesSlides/notesSlide159.xml"/><Relationship Id="rId1" Type="http://schemas.openxmlformats.org/officeDocument/2006/relationships/slideLayout" Target="../slideLayouts/slideLayout29.xml"/><Relationship Id="rId5" Type="http://schemas.openxmlformats.org/officeDocument/2006/relationships/hyperlink" Target="http://www.dawliatraining.com/" TargetMode="External"/><Relationship Id="rId4" Type="http://schemas.openxmlformats.org/officeDocument/2006/relationships/image" Target="../media/image169.png"/></Relationships>
</file>

<file path=ppt/slides/_rels/slide167.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notesSlide" Target="../notesSlides/notesSlide160.xml"/><Relationship Id="rId1" Type="http://schemas.openxmlformats.org/officeDocument/2006/relationships/slideLayout" Target="../slideLayouts/slideLayout29.xml"/><Relationship Id="rId5" Type="http://schemas.openxmlformats.org/officeDocument/2006/relationships/hyperlink" Target="http://www.dawliatraining.com/" TargetMode="External"/><Relationship Id="rId4" Type="http://schemas.openxmlformats.org/officeDocument/2006/relationships/image" Target="../media/image40.emf"/></Relationships>
</file>

<file path=ppt/slides/_rels/slide168.xml.rels><?xml version="1.0" encoding="UTF-8" standalone="yes"?>
<Relationships xmlns="http://schemas.openxmlformats.org/package/2006/relationships"><Relationship Id="rId3" Type="http://schemas.openxmlformats.org/officeDocument/2006/relationships/image" Target="../media/image175.png"/><Relationship Id="rId2" Type="http://schemas.openxmlformats.org/officeDocument/2006/relationships/notesSlide" Target="../notesSlides/notesSlide161.xml"/><Relationship Id="rId1" Type="http://schemas.openxmlformats.org/officeDocument/2006/relationships/slideLayout" Target="../slideLayouts/slideLayout29.xml"/><Relationship Id="rId4" Type="http://schemas.openxmlformats.org/officeDocument/2006/relationships/hyperlink" Target="http://www.dawliatraining.com/" TargetMode="External"/></Relationships>
</file>

<file path=ppt/slides/_rels/slide169.xml.rels><?xml version="1.0" encoding="UTF-8" standalone="yes"?>
<Relationships xmlns="http://schemas.openxmlformats.org/package/2006/relationships"><Relationship Id="rId3" Type="http://schemas.openxmlformats.org/officeDocument/2006/relationships/image" Target="../media/image176.png"/><Relationship Id="rId2" Type="http://schemas.openxmlformats.org/officeDocument/2006/relationships/notesSlide" Target="../notesSlides/notesSlide162.xml"/><Relationship Id="rId1" Type="http://schemas.openxmlformats.org/officeDocument/2006/relationships/slideLayout" Target="../slideLayouts/slideLayout29.xml"/><Relationship Id="rId4" Type="http://schemas.openxmlformats.org/officeDocument/2006/relationships/hyperlink" Target="http://www.dawliatraining.com/"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29.xml"/><Relationship Id="rId5" Type="http://schemas.openxmlformats.org/officeDocument/2006/relationships/hyperlink" Target="http://www.dawliatraining.com/" TargetMode="External"/><Relationship Id="rId4" Type="http://schemas.microsoft.com/office/2007/relationships/hdphoto" Target="../media/hdphoto2.wdp"/></Relationships>
</file>

<file path=ppt/slides/_rels/slide17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63.xml"/><Relationship Id="rId1" Type="http://schemas.openxmlformats.org/officeDocument/2006/relationships/slideLayout" Target="../slideLayouts/slideLayout18.xml"/><Relationship Id="rId4" Type="http://schemas.openxmlformats.org/officeDocument/2006/relationships/hyperlink" Target="http://www.dawliatraining.com/" TargetMode="External"/></Relationships>
</file>

<file path=ppt/slides/_rels/slide171.xml.rels><?xml version="1.0" encoding="UTF-8" standalone="yes"?>
<Relationships xmlns="http://schemas.openxmlformats.org/package/2006/relationships"><Relationship Id="rId3" Type="http://schemas.openxmlformats.org/officeDocument/2006/relationships/image" Target="../media/image149.png"/><Relationship Id="rId2" Type="http://schemas.openxmlformats.org/officeDocument/2006/relationships/notesSlide" Target="../notesSlides/notesSlide164.xml"/><Relationship Id="rId1" Type="http://schemas.openxmlformats.org/officeDocument/2006/relationships/slideLayout" Target="../slideLayouts/slideLayout29.xml"/><Relationship Id="rId5" Type="http://schemas.openxmlformats.org/officeDocument/2006/relationships/hyperlink" Target="http://www.dawliatraining.com/" TargetMode="External"/><Relationship Id="rId4" Type="http://schemas.openxmlformats.org/officeDocument/2006/relationships/image" Target="../media/image177.jpeg"/></Relationships>
</file>

<file path=ppt/slides/_rels/slide17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65.xml"/><Relationship Id="rId1" Type="http://schemas.openxmlformats.org/officeDocument/2006/relationships/slideLayout" Target="../slideLayouts/slideLayout18.xml"/><Relationship Id="rId4" Type="http://schemas.openxmlformats.org/officeDocument/2006/relationships/hyperlink" Target="http://www.dawliatraining.com/" TargetMode="External"/></Relationships>
</file>

<file path=ppt/slides/_rels/slide17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6.xml"/><Relationship Id="rId1" Type="http://schemas.openxmlformats.org/officeDocument/2006/relationships/slideLayout" Target="../slideLayouts/slideLayout29.xml"/><Relationship Id="rId5" Type="http://schemas.openxmlformats.org/officeDocument/2006/relationships/hyperlink" Target="http://www.dawliatraining.com" TargetMode="External"/><Relationship Id="rId4" Type="http://schemas.openxmlformats.org/officeDocument/2006/relationships/image" Target="../media/image178.jpeg"/></Relationships>
</file>

<file path=ppt/slides/_rels/slide17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67.xml"/><Relationship Id="rId1" Type="http://schemas.openxmlformats.org/officeDocument/2006/relationships/slideLayout" Target="../slideLayouts/slideLayout51.xml"/><Relationship Id="rId4" Type="http://schemas.openxmlformats.org/officeDocument/2006/relationships/hyperlink" Target="http://www.dawliatraining.com"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29.xml"/><Relationship Id="rId4" Type="http://schemas.openxmlformats.org/officeDocument/2006/relationships/hyperlink" Target="http://www.dawliatraining.com/"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29.xml"/><Relationship Id="rId5" Type="http://schemas.openxmlformats.org/officeDocument/2006/relationships/hyperlink" Target="http://www.dawliatraining.com/" TargetMode="External"/><Relationship Id="rId4" Type="http://schemas.openxmlformats.org/officeDocument/2006/relationships/image" Target="../media/image19.jpe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40.xml"/><Relationship Id="rId1" Type="http://schemas.openxmlformats.org/officeDocument/2006/relationships/themeOverride" Target="../theme/themeOverride1.xml"/><Relationship Id="rId4" Type="http://schemas.openxmlformats.org/officeDocument/2006/relationships/hyperlink" Target="http://www.dawliatraining.com/"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5.xml"/><Relationship Id="rId1" Type="http://schemas.openxmlformats.org/officeDocument/2006/relationships/slideLayout" Target="../slideLayouts/slideLayout18.xml"/><Relationship Id="rId4" Type="http://schemas.openxmlformats.org/officeDocument/2006/relationships/hyperlink" Target="http://www.dawliatraining.com/"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29.xml"/><Relationship Id="rId5" Type="http://schemas.openxmlformats.org/officeDocument/2006/relationships/hyperlink" Target="http://www.dawliatraining.com/" TargetMode="External"/><Relationship Id="rId4" Type="http://schemas.openxmlformats.org/officeDocument/2006/relationships/image" Target="../media/image21.jpeg"/></Relationships>
</file>

<file path=ppt/slides/_rels/slide2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7.xml"/><Relationship Id="rId1" Type="http://schemas.openxmlformats.org/officeDocument/2006/relationships/slideLayout" Target="../slideLayouts/slideLayout18.xml"/><Relationship Id="rId4" Type="http://schemas.openxmlformats.org/officeDocument/2006/relationships/hyperlink" Target="http://www.dawliatraining.com/" TargetMode="External"/></Relationships>
</file>

<file path=ppt/slides/_rels/slide2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notesSlide" Target="../notesSlides/notesSlide18.xml"/><Relationship Id="rId1" Type="http://schemas.openxmlformats.org/officeDocument/2006/relationships/slideLayout" Target="../slideLayouts/slideLayout29.xml"/></Relationships>
</file>

<file path=ppt/slides/_rels/slide2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9.xml"/><Relationship Id="rId1" Type="http://schemas.openxmlformats.org/officeDocument/2006/relationships/slideLayout" Target="../slideLayouts/slideLayout29.xml"/><Relationship Id="rId4" Type="http://schemas.openxmlformats.org/officeDocument/2006/relationships/hyperlink" Target="http://www.dawliatraining.com/"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0.xml"/><Relationship Id="rId1" Type="http://schemas.openxmlformats.org/officeDocument/2006/relationships/slideLayout" Target="../slideLayouts/slideLayout18.xml"/><Relationship Id="rId4" Type="http://schemas.openxmlformats.org/officeDocument/2006/relationships/hyperlink" Target="http://www.dawliatraining.com/"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1.xml"/><Relationship Id="rId1" Type="http://schemas.openxmlformats.org/officeDocument/2006/relationships/slideLayout" Target="../slideLayouts/slideLayout29.xml"/><Relationship Id="rId6" Type="http://schemas.openxmlformats.org/officeDocument/2006/relationships/hyperlink" Target="http://www.dawliatraining.com/" TargetMode="External"/><Relationship Id="rId5" Type="http://schemas.openxmlformats.org/officeDocument/2006/relationships/image" Target="../media/image25.png"/><Relationship Id="rId4" Type="http://schemas.openxmlformats.org/officeDocument/2006/relationships/image" Target="../media/image24.png"/></Relationships>
</file>

<file path=ppt/slides/_rels/slide2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2.xml"/><Relationship Id="rId1" Type="http://schemas.openxmlformats.org/officeDocument/2006/relationships/slideLayout" Target="../slideLayouts/slideLayout18.xml"/><Relationship Id="rId4" Type="http://schemas.openxmlformats.org/officeDocument/2006/relationships/hyperlink" Target="http://www.dawliatraining.com/"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hyperlink" Target="http://www.dawliatraining.com/" TargetMode="External"/><Relationship Id="rId2" Type="http://schemas.openxmlformats.org/officeDocument/2006/relationships/notesSlide" Target="../notesSlides/notesSlide23.xml"/><Relationship Id="rId1" Type="http://schemas.openxmlformats.org/officeDocument/2006/relationships/slideLayout" Target="../slideLayouts/slideLayout29.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2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4.xml"/><Relationship Id="rId1" Type="http://schemas.openxmlformats.org/officeDocument/2006/relationships/slideLayout" Target="../slideLayouts/slideLayout29.xml"/><Relationship Id="rId6" Type="http://schemas.openxmlformats.org/officeDocument/2006/relationships/hyperlink" Target="http://www.dawliatraining.com/" TargetMode="External"/><Relationship Id="rId5" Type="http://schemas.openxmlformats.org/officeDocument/2006/relationships/image" Target="../media/image25.png"/><Relationship Id="rId4" Type="http://schemas.openxmlformats.org/officeDocument/2006/relationships/image" Target="../media/image24.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Layout" Target="../slideLayouts/slideLayout51.xml"/><Relationship Id="rId4" Type="http://schemas.openxmlformats.org/officeDocument/2006/relationships/hyperlink" Target="http://www.dawliatraining.com/" TargetMode="External"/></Relationships>
</file>

<file path=ppt/slides/_rels/slide30.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hyperlink" Target="http://www.dawliatraining.com/" TargetMode="External"/><Relationship Id="rId2" Type="http://schemas.openxmlformats.org/officeDocument/2006/relationships/notesSlide" Target="../notesSlides/notesSlide25.xml"/><Relationship Id="rId1" Type="http://schemas.openxmlformats.org/officeDocument/2006/relationships/slideLayout" Target="../slideLayouts/slideLayout29.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3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6.xml"/><Relationship Id="rId1" Type="http://schemas.openxmlformats.org/officeDocument/2006/relationships/slideLayout" Target="../slideLayouts/slideLayout29.xml"/><Relationship Id="rId4" Type="http://schemas.openxmlformats.org/officeDocument/2006/relationships/hyperlink" Target="http://www.dawliatraining.com/"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notesSlide" Target="../notesSlides/notesSlide27.xml"/><Relationship Id="rId1" Type="http://schemas.openxmlformats.org/officeDocument/2006/relationships/slideLayout" Target="../slideLayouts/slideLayout29.xml"/><Relationship Id="rId5" Type="http://schemas.openxmlformats.org/officeDocument/2006/relationships/hyperlink" Target="http://www.dawliatraining.com/" TargetMode="External"/><Relationship Id="rId4" Type="http://schemas.openxmlformats.org/officeDocument/2006/relationships/image" Target="../media/image32.jpeg"/></Relationships>
</file>

<file path=ppt/slides/_rels/slide3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8.xml"/><Relationship Id="rId1" Type="http://schemas.openxmlformats.org/officeDocument/2006/relationships/slideLayout" Target="../slideLayouts/slideLayout18.xml"/><Relationship Id="rId4" Type="http://schemas.openxmlformats.org/officeDocument/2006/relationships/hyperlink" Target="http://www.dawliatraining.com/" TargetMode="External"/></Relationships>
</file>

<file path=ppt/slides/_rels/slide3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9.xml"/><Relationship Id="rId1" Type="http://schemas.openxmlformats.org/officeDocument/2006/relationships/slideLayout" Target="../slideLayouts/slideLayout29.xml"/><Relationship Id="rId4" Type="http://schemas.openxmlformats.org/officeDocument/2006/relationships/hyperlink" Target="http://www.dawliatraining.com/" TargetMode="External"/></Relationships>
</file>

<file path=ppt/slides/_rels/slide35.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notesSlide" Target="../notesSlides/notesSlide30.xml"/><Relationship Id="rId1" Type="http://schemas.openxmlformats.org/officeDocument/2006/relationships/slideLayout" Target="../slideLayouts/slideLayout29.xml"/><Relationship Id="rId5" Type="http://schemas.openxmlformats.org/officeDocument/2006/relationships/hyperlink" Target="http://www.dawliatraining.com/" TargetMode="External"/><Relationship Id="rId4" Type="http://schemas.openxmlformats.org/officeDocument/2006/relationships/image" Target="../media/image35.jpeg"/></Relationships>
</file>

<file path=ppt/slides/_rels/slide3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31.xml"/><Relationship Id="rId1" Type="http://schemas.openxmlformats.org/officeDocument/2006/relationships/slideLayout" Target="../slideLayouts/slideLayout7.xml"/><Relationship Id="rId5" Type="http://schemas.openxmlformats.org/officeDocument/2006/relationships/hyperlink" Target="http://www.dawliatraining.com/" TargetMode="External"/><Relationship Id="rId4" Type="http://schemas.openxmlformats.org/officeDocument/2006/relationships/image" Target="../media/image12.jpg"/></Relationships>
</file>

<file path=ppt/slides/_rels/slide3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2.xml"/><Relationship Id="rId1" Type="http://schemas.openxmlformats.org/officeDocument/2006/relationships/slideLayout" Target="../slideLayouts/slideLayout18.xml"/><Relationship Id="rId4" Type="http://schemas.openxmlformats.org/officeDocument/2006/relationships/hyperlink" Target="http://www.dawliatraining.com/" TargetMode="External"/></Relationships>
</file>

<file path=ppt/slides/_rels/slide3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3.xml"/><Relationship Id="rId1" Type="http://schemas.openxmlformats.org/officeDocument/2006/relationships/slideLayout" Target="../slideLayouts/slideLayout29.xml"/><Relationship Id="rId4" Type="http://schemas.openxmlformats.org/officeDocument/2006/relationships/hyperlink" Target="http://www.dawliatraining.com/" TargetMode="External"/></Relationships>
</file>

<file path=ppt/slides/_rels/slide3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4.xml"/><Relationship Id="rId1" Type="http://schemas.openxmlformats.org/officeDocument/2006/relationships/slideLayout" Target="../slideLayouts/slideLayout29.xml"/><Relationship Id="rId5" Type="http://schemas.openxmlformats.org/officeDocument/2006/relationships/hyperlink" Target="http://www.dawliatraining.com/" TargetMode="External"/><Relationship Id="rId4" Type="http://schemas.openxmlformats.org/officeDocument/2006/relationships/image" Target="../media/image38.jpe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Layout" Target="../slideLayouts/slideLayout51.xml"/><Relationship Id="rId4" Type="http://schemas.openxmlformats.org/officeDocument/2006/relationships/hyperlink" Target="http://www.dawliatraining.com/" TargetMode="External"/></Relationships>
</file>

<file path=ppt/slides/_rels/slide4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5.xml"/><Relationship Id="rId1" Type="http://schemas.openxmlformats.org/officeDocument/2006/relationships/slideLayout" Target="../slideLayouts/slideLayout18.xml"/><Relationship Id="rId4" Type="http://schemas.openxmlformats.org/officeDocument/2006/relationships/hyperlink" Target="http://www.dawliatraining.com/" TargetMode="External"/></Relationships>
</file>

<file path=ppt/slides/_rels/slide4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6.xml"/><Relationship Id="rId1" Type="http://schemas.openxmlformats.org/officeDocument/2006/relationships/slideLayout" Target="../slideLayouts/slideLayout29.xml"/><Relationship Id="rId4" Type="http://schemas.openxmlformats.org/officeDocument/2006/relationships/hyperlink" Target="http://www.dawliatraining.com/" TargetMode="External"/></Relationships>
</file>

<file path=ppt/slides/_rels/slide4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7.xml"/><Relationship Id="rId1" Type="http://schemas.openxmlformats.org/officeDocument/2006/relationships/slideLayout" Target="../slideLayouts/slideLayout29.xml"/><Relationship Id="rId5" Type="http://schemas.openxmlformats.org/officeDocument/2006/relationships/hyperlink" Target="http://www.dawliatraining.com/" TargetMode="External"/><Relationship Id="rId4" Type="http://schemas.openxmlformats.org/officeDocument/2006/relationships/image" Target="../media/image39.jpeg"/></Relationships>
</file>

<file path=ppt/slides/_rels/slide4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8.xml"/><Relationship Id="rId1" Type="http://schemas.openxmlformats.org/officeDocument/2006/relationships/slideLayout" Target="../slideLayouts/slideLayout18.xml"/><Relationship Id="rId4" Type="http://schemas.openxmlformats.org/officeDocument/2006/relationships/hyperlink" Target="http://www.dawliatraining.com/" TargetMode="External"/></Relationships>
</file>

<file path=ppt/slides/_rels/slide44.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notesSlide" Target="../notesSlides/notesSlide39.xml"/><Relationship Id="rId1" Type="http://schemas.openxmlformats.org/officeDocument/2006/relationships/slideLayout" Target="../slideLayouts/slideLayout29.xml"/><Relationship Id="rId5" Type="http://schemas.openxmlformats.org/officeDocument/2006/relationships/hyperlink" Target="http://www.dawliatraining.com/" TargetMode="External"/><Relationship Id="rId4" Type="http://schemas.openxmlformats.org/officeDocument/2006/relationships/image" Target="../media/image13.jpeg"/></Relationships>
</file>

<file path=ppt/slides/_rels/slide4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0.xml"/><Relationship Id="rId1" Type="http://schemas.openxmlformats.org/officeDocument/2006/relationships/slideLayout" Target="../slideLayouts/slideLayout18.xml"/><Relationship Id="rId4" Type="http://schemas.openxmlformats.org/officeDocument/2006/relationships/hyperlink" Target="http://www.dawliatraining.com/" TargetMode="External"/></Relationships>
</file>

<file path=ppt/slides/_rels/slide46.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41.xml"/><Relationship Id="rId1" Type="http://schemas.openxmlformats.org/officeDocument/2006/relationships/slideLayout" Target="../slideLayouts/slideLayout29.xml"/><Relationship Id="rId4" Type="http://schemas.openxmlformats.org/officeDocument/2006/relationships/hyperlink" Target="http://www.dawliatraining.com/" TargetMode="External"/></Relationships>
</file>

<file path=ppt/slides/_rels/slide4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42.xml"/><Relationship Id="rId1" Type="http://schemas.openxmlformats.org/officeDocument/2006/relationships/slideLayout" Target="../slideLayouts/slideLayout29.xml"/><Relationship Id="rId4" Type="http://schemas.openxmlformats.org/officeDocument/2006/relationships/hyperlink" Target="http://www.dawliatraining.com/" TargetMode="External"/></Relationships>
</file>

<file path=ppt/slides/_rels/slide4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image" Target="../media/image10.png"/><Relationship Id="rId1" Type="http://schemas.openxmlformats.org/officeDocument/2006/relationships/slideLayout" Target="../slideLayouts/slideLayout62.xml"/></Relationships>
</file>

<file path=ppt/slides/_rels/slide4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g"/><Relationship Id="rId1" Type="http://schemas.openxmlformats.org/officeDocument/2006/relationships/slideLayout" Target="../slideLayouts/slideLayout7.xml"/><Relationship Id="rId4" Type="http://schemas.openxmlformats.org/officeDocument/2006/relationships/hyperlink" Target="http://www.dawliatraining.com/"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51.xml"/><Relationship Id="rId5" Type="http://schemas.openxmlformats.org/officeDocument/2006/relationships/hyperlink" Target="http://www.dawliatraining.com/" TargetMode="External"/><Relationship Id="rId4" Type="http://schemas.openxmlformats.org/officeDocument/2006/relationships/image" Target="../media/image5.png"/></Relationships>
</file>

<file path=ppt/slides/_rels/slide5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3.xml"/><Relationship Id="rId1" Type="http://schemas.openxmlformats.org/officeDocument/2006/relationships/slideLayout" Target="../slideLayouts/slideLayout18.xml"/><Relationship Id="rId4" Type="http://schemas.openxmlformats.org/officeDocument/2006/relationships/hyperlink" Target="http://www.dawliatraining.com/" TargetMode="External"/></Relationships>
</file>

<file path=ppt/slides/_rels/slide51.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44.xml"/><Relationship Id="rId1" Type="http://schemas.openxmlformats.org/officeDocument/2006/relationships/slideLayout" Target="../slideLayouts/slideLayout29.xml"/><Relationship Id="rId4" Type="http://schemas.openxmlformats.org/officeDocument/2006/relationships/hyperlink" Target="http://www.dawliatraining.com/" TargetMode="External"/></Relationships>
</file>

<file path=ppt/slides/_rels/slide52.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44.png"/><Relationship Id="rId7" Type="http://schemas.openxmlformats.org/officeDocument/2006/relationships/image" Target="../media/image48.png"/><Relationship Id="rId2" Type="http://schemas.openxmlformats.org/officeDocument/2006/relationships/notesSlide" Target="../notesSlides/notesSlide45.xml"/><Relationship Id="rId1" Type="http://schemas.openxmlformats.org/officeDocument/2006/relationships/slideLayout" Target="../slideLayouts/slideLayout29.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 Id="rId9" Type="http://schemas.openxmlformats.org/officeDocument/2006/relationships/hyperlink" Target="http://www.dawliatraining.com/" TargetMode="External"/></Relationships>
</file>

<file path=ppt/slides/_rels/slide5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6.xml"/><Relationship Id="rId1" Type="http://schemas.openxmlformats.org/officeDocument/2006/relationships/slideLayout" Target="../slideLayouts/slideLayout29.xml"/><Relationship Id="rId5" Type="http://schemas.openxmlformats.org/officeDocument/2006/relationships/hyperlink" Target="http://www.dawliatraining.com/" TargetMode="External"/><Relationship Id="rId4" Type="http://schemas.openxmlformats.org/officeDocument/2006/relationships/image" Target="../media/image51.jpeg"/></Relationships>
</file>

<file path=ppt/slides/_rels/slide5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7.xml"/><Relationship Id="rId1" Type="http://schemas.openxmlformats.org/officeDocument/2006/relationships/slideLayout" Target="../slideLayouts/slideLayout18.xml"/><Relationship Id="rId4" Type="http://schemas.openxmlformats.org/officeDocument/2006/relationships/hyperlink" Target="http://www.dawliatraining.com/" TargetMode="External"/></Relationships>
</file>

<file path=ppt/slides/_rels/slide5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8.xml"/><Relationship Id="rId1" Type="http://schemas.openxmlformats.org/officeDocument/2006/relationships/slideLayout" Target="../slideLayouts/slideLayout29.xml"/><Relationship Id="rId4" Type="http://schemas.openxmlformats.org/officeDocument/2006/relationships/hyperlink" Target="http://www.dawliatraining.com/" TargetMode="External"/></Relationships>
</file>

<file path=ppt/slides/_rels/slide5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9.xml"/><Relationship Id="rId1" Type="http://schemas.openxmlformats.org/officeDocument/2006/relationships/slideLayout" Target="../slideLayouts/slideLayout29.xml"/><Relationship Id="rId5" Type="http://schemas.openxmlformats.org/officeDocument/2006/relationships/hyperlink" Target="http://www.dawliatraining.com/" TargetMode="External"/><Relationship Id="rId4" Type="http://schemas.openxmlformats.org/officeDocument/2006/relationships/image" Target="../media/image54.png"/></Relationships>
</file>

<file path=ppt/slides/_rels/slide5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50.xml"/><Relationship Id="rId1" Type="http://schemas.openxmlformats.org/officeDocument/2006/relationships/slideLayout" Target="../slideLayouts/slideLayout29.xml"/><Relationship Id="rId5" Type="http://schemas.openxmlformats.org/officeDocument/2006/relationships/hyperlink" Target="http://www.dawliatraining.com/" TargetMode="External"/><Relationship Id="rId4" Type="http://schemas.openxmlformats.org/officeDocument/2006/relationships/image" Target="../media/image56.emf"/></Relationships>
</file>

<file path=ppt/slides/_rels/slide5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51.xml"/><Relationship Id="rId1" Type="http://schemas.openxmlformats.org/officeDocument/2006/relationships/slideLayout" Target="../slideLayouts/slideLayout29.xml"/><Relationship Id="rId5" Type="http://schemas.openxmlformats.org/officeDocument/2006/relationships/hyperlink" Target="http://www.dawliatraining.com/" TargetMode="External"/><Relationship Id="rId4" Type="http://schemas.openxmlformats.org/officeDocument/2006/relationships/image" Target="../media/image57.png"/></Relationships>
</file>

<file path=ppt/slides/_rels/slide5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52.xml"/><Relationship Id="rId1" Type="http://schemas.openxmlformats.org/officeDocument/2006/relationships/slideLayout" Target="../slideLayouts/slideLayout18.xml"/><Relationship Id="rId4" Type="http://schemas.openxmlformats.org/officeDocument/2006/relationships/hyperlink" Target="http://www.dawliatraining.com/"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62.xml"/><Relationship Id="rId4" Type="http://schemas.openxmlformats.org/officeDocument/2006/relationships/hyperlink" Target="http://www.dawliatraining.com/" TargetMode="External"/></Relationships>
</file>

<file path=ppt/slides/_rels/slide6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53.xml"/><Relationship Id="rId1" Type="http://schemas.openxmlformats.org/officeDocument/2006/relationships/slideLayout" Target="../slideLayouts/slideLayout29.xml"/><Relationship Id="rId4" Type="http://schemas.openxmlformats.org/officeDocument/2006/relationships/hyperlink" Target="http://www.dawliatraining.com/" TargetMode="External"/></Relationships>
</file>

<file path=ppt/slides/_rels/slide61.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54.xml"/><Relationship Id="rId1" Type="http://schemas.openxmlformats.org/officeDocument/2006/relationships/slideLayout" Target="../slideLayouts/slideLayout29.xml"/><Relationship Id="rId4" Type="http://schemas.openxmlformats.org/officeDocument/2006/relationships/hyperlink" Target="http://www.dawliatraining.com/" TargetMode="External"/></Relationships>
</file>

<file path=ppt/slides/_rels/slide6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55.xml"/><Relationship Id="rId1" Type="http://schemas.openxmlformats.org/officeDocument/2006/relationships/slideLayout" Target="../slideLayouts/slideLayout18.xml"/><Relationship Id="rId4" Type="http://schemas.openxmlformats.org/officeDocument/2006/relationships/hyperlink" Target="http://www.dawliatraining.com/" TargetMode="External"/></Relationships>
</file>

<file path=ppt/slides/_rels/slide63.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56.xml"/><Relationship Id="rId1" Type="http://schemas.openxmlformats.org/officeDocument/2006/relationships/slideLayout" Target="../slideLayouts/slideLayout29.xml"/><Relationship Id="rId4" Type="http://schemas.openxmlformats.org/officeDocument/2006/relationships/hyperlink" Target="http://www.dawliatraining.com/" TargetMode="External"/></Relationships>
</file>

<file path=ppt/slides/_rels/slide64.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57.xml"/><Relationship Id="rId1" Type="http://schemas.openxmlformats.org/officeDocument/2006/relationships/slideLayout" Target="../slideLayouts/slideLayout29.xml"/><Relationship Id="rId4" Type="http://schemas.openxmlformats.org/officeDocument/2006/relationships/hyperlink" Target="http://www.dawliatraining.com/" TargetMode="External"/></Relationships>
</file>

<file path=ppt/slides/_rels/slide65.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58.xml"/><Relationship Id="rId1" Type="http://schemas.openxmlformats.org/officeDocument/2006/relationships/slideLayout" Target="../slideLayouts/slideLayout29.xml"/><Relationship Id="rId5" Type="http://schemas.openxmlformats.org/officeDocument/2006/relationships/hyperlink" Target="http://www.dawliatraining.com/" TargetMode="External"/><Relationship Id="rId4" Type="http://schemas.openxmlformats.org/officeDocument/2006/relationships/image" Target="../media/image61.jpeg"/></Relationships>
</file>

<file path=ppt/slides/_rels/slide66.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59.xml"/><Relationship Id="rId1" Type="http://schemas.openxmlformats.org/officeDocument/2006/relationships/slideLayout" Target="../slideLayouts/slideLayout29.xml"/><Relationship Id="rId5" Type="http://schemas.openxmlformats.org/officeDocument/2006/relationships/hyperlink" Target="http://www.dawliatraining.com/" TargetMode="External"/><Relationship Id="rId4" Type="http://schemas.openxmlformats.org/officeDocument/2006/relationships/image" Target="../media/image62.jpeg"/></Relationships>
</file>

<file path=ppt/slides/_rels/slide67.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60.xml"/><Relationship Id="rId1" Type="http://schemas.openxmlformats.org/officeDocument/2006/relationships/slideLayout" Target="../slideLayouts/slideLayout29.xml"/><Relationship Id="rId5" Type="http://schemas.openxmlformats.org/officeDocument/2006/relationships/hyperlink" Target="http://www.dawliatraining.com/" TargetMode="External"/><Relationship Id="rId4" Type="http://schemas.openxmlformats.org/officeDocument/2006/relationships/image" Target="../media/image63.png"/></Relationships>
</file>

<file path=ppt/slides/_rels/slide68.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61.xml"/><Relationship Id="rId1" Type="http://schemas.openxmlformats.org/officeDocument/2006/relationships/slideLayout" Target="../slideLayouts/slideLayout29.xml"/><Relationship Id="rId4" Type="http://schemas.openxmlformats.org/officeDocument/2006/relationships/hyperlink" Target="http://www.dawliatraining.com/" TargetMode="External"/></Relationships>
</file>

<file path=ppt/slides/_rels/slide69.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62.xml"/><Relationship Id="rId1" Type="http://schemas.openxmlformats.org/officeDocument/2006/relationships/slideLayout" Target="../slideLayouts/slideLayout29.xml"/><Relationship Id="rId5" Type="http://schemas.openxmlformats.org/officeDocument/2006/relationships/hyperlink" Target="http://www.dawliatraining.com/" TargetMode="External"/><Relationship Id="rId4" Type="http://schemas.openxmlformats.org/officeDocument/2006/relationships/image" Target="../media/image64.png"/></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Layout" Target="../slideLayouts/slideLayout62.xml"/><Relationship Id="rId5" Type="http://schemas.openxmlformats.org/officeDocument/2006/relationships/hyperlink" Target="http://www.dawliatraining.com/" TargetMode="External"/><Relationship Id="rId4" Type="http://schemas.openxmlformats.org/officeDocument/2006/relationships/image" Target="../media/image8.png"/></Relationships>
</file>

<file path=ppt/slides/_rels/slide70.xml.rels><?xml version="1.0" encoding="UTF-8" standalone="yes"?>
<Relationships xmlns="http://schemas.openxmlformats.org/package/2006/relationships"><Relationship Id="rId8" Type="http://schemas.openxmlformats.org/officeDocument/2006/relationships/hyperlink" Target="http://www.dawliatraining.com/" TargetMode="External"/><Relationship Id="rId3" Type="http://schemas.openxmlformats.org/officeDocument/2006/relationships/image" Target="../media/image60.png"/><Relationship Id="rId7" Type="http://schemas.microsoft.com/office/2007/relationships/hdphoto" Target="../media/hdphoto4.wdp"/><Relationship Id="rId2" Type="http://schemas.openxmlformats.org/officeDocument/2006/relationships/notesSlide" Target="../notesSlides/notesSlide63.xml"/><Relationship Id="rId1" Type="http://schemas.openxmlformats.org/officeDocument/2006/relationships/slideLayout" Target="../slideLayouts/slideLayout29.xml"/><Relationship Id="rId6" Type="http://schemas.openxmlformats.org/officeDocument/2006/relationships/image" Target="../media/image66.png"/><Relationship Id="rId5" Type="http://schemas.microsoft.com/office/2007/relationships/hdphoto" Target="../media/hdphoto3.wdp"/><Relationship Id="rId4" Type="http://schemas.openxmlformats.org/officeDocument/2006/relationships/image" Target="../media/image65.png"/></Relationships>
</file>

<file path=ppt/slides/_rels/slide71.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64.xml"/><Relationship Id="rId1" Type="http://schemas.openxmlformats.org/officeDocument/2006/relationships/slideLayout" Target="../slideLayouts/slideLayout29.xml"/><Relationship Id="rId6" Type="http://schemas.openxmlformats.org/officeDocument/2006/relationships/hyperlink" Target="http://www.dawliatraining.com/" TargetMode="External"/><Relationship Id="rId5" Type="http://schemas.openxmlformats.org/officeDocument/2006/relationships/image" Target="../media/image68.png"/><Relationship Id="rId4" Type="http://schemas.openxmlformats.org/officeDocument/2006/relationships/image" Target="../media/image67.png"/></Relationships>
</file>

<file path=ppt/slides/_rels/slide72.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65.xml"/><Relationship Id="rId1" Type="http://schemas.openxmlformats.org/officeDocument/2006/relationships/slideLayout" Target="../slideLayouts/slideLayout29.xml"/><Relationship Id="rId4" Type="http://schemas.openxmlformats.org/officeDocument/2006/relationships/hyperlink" Target="http://www.dawliatraining.com/" TargetMode="External"/></Relationships>
</file>

<file path=ppt/slides/_rels/slide7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66.xml"/><Relationship Id="rId1" Type="http://schemas.openxmlformats.org/officeDocument/2006/relationships/slideLayout" Target="../slideLayouts/slideLayout18.xml"/><Relationship Id="rId4" Type="http://schemas.openxmlformats.org/officeDocument/2006/relationships/hyperlink" Target="http://www.dawliatraining.com/" TargetMode="External"/></Relationships>
</file>

<file path=ppt/slides/_rels/slide74.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67.xml"/><Relationship Id="rId1" Type="http://schemas.openxmlformats.org/officeDocument/2006/relationships/slideLayout" Target="../slideLayouts/slideLayout29.xml"/><Relationship Id="rId5" Type="http://schemas.openxmlformats.org/officeDocument/2006/relationships/hyperlink" Target="http://www.dawliatraining.com/" TargetMode="External"/><Relationship Id="rId4" Type="http://schemas.microsoft.com/office/2007/relationships/hdphoto" Target="../media/hdphoto5.wdp"/></Relationships>
</file>

<file path=ppt/slides/_rels/slide75.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68.xml"/><Relationship Id="rId1" Type="http://schemas.openxmlformats.org/officeDocument/2006/relationships/slideLayout" Target="../slideLayouts/slideLayout29.xml"/><Relationship Id="rId4" Type="http://schemas.openxmlformats.org/officeDocument/2006/relationships/hyperlink" Target="http://www.dawliatraining.com/" TargetMode="External"/></Relationships>
</file>

<file path=ppt/slides/_rels/slide76.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69.xml"/><Relationship Id="rId1" Type="http://schemas.openxmlformats.org/officeDocument/2006/relationships/slideLayout" Target="../slideLayouts/slideLayout29.xml"/><Relationship Id="rId6" Type="http://schemas.openxmlformats.org/officeDocument/2006/relationships/hyperlink" Target="http://www.dawliatraining.com/" TargetMode="External"/><Relationship Id="rId5" Type="http://schemas.openxmlformats.org/officeDocument/2006/relationships/image" Target="../media/image74.png"/><Relationship Id="rId4" Type="http://schemas.openxmlformats.org/officeDocument/2006/relationships/image" Target="../media/image73.png"/></Relationships>
</file>

<file path=ppt/slides/_rels/slide77.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70.xml"/><Relationship Id="rId1" Type="http://schemas.openxmlformats.org/officeDocument/2006/relationships/slideLayout" Target="../slideLayouts/slideLayout29.xml"/><Relationship Id="rId4" Type="http://schemas.openxmlformats.org/officeDocument/2006/relationships/hyperlink" Target="http://www.dawliatraining.com/" TargetMode="External"/></Relationships>
</file>

<file path=ppt/slides/_rels/slide78.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71.xml"/><Relationship Id="rId1" Type="http://schemas.openxmlformats.org/officeDocument/2006/relationships/slideLayout" Target="../slideLayouts/slideLayout29.xml"/><Relationship Id="rId5" Type="http://schemas.openxmlformats.org/officeDocument/2006/relationships/hyperlink" Target="http://www.dawliatraining.com/" TargetMode="External"/><Relationship Id="rId4" Type="http://schemas.openxmlformats.org/officeDocument/2006/relationships/image" Target="../media/image75.png"/></Relationships>
</file>

<file path=ppt/slides/_rels/slide79.xml.rels><?xml version="1.0" encoding="UTF-8" standalone="yes"?>
<Relationships xmlns="http://schemas.openxmlformats.org/package/2006/relationships"><Relationship Id="rId3" Type="http://schemas.openxmlformats.org/officeDocument/2006/relationships/image" Target="../media/image73.png"/><Relationship Id="rId7" Type="http://schemas.openxmlformats.org/officeDocument/2006/relationships/hyperlink" Target="http://www.dawliatraining.com/" TargetMode="External"/><Relationship Id="rId2" Type="http://schemas.openxmlformats.org/officeDocument/2006/relationships/notesSlide" Target="../notesSlides/notesSlide72.xml"/><Relationship Id="rId1" Type="http://schemas.openxmlformats.org/officeDocument/2006/relationships/slideLayout" Target="../slideLayouts/slideLayout29.xml"/><Relationship Id="rId6" Type="http://schemas.openxmlformats.org/officeDocument/2006/relationships/image" Target="../media/image78.emf"/><Relationship Id="rId5" Type="http://schemas.openxmlformats.org/officeDocument/2006/relationships/image" Target="../media/image77.emf"/><Relationship Id="rId4" Type="http://schemas.openxmlformats.org/officeDocument/2006/relationships/image" Target="../media/image76.emf"/></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Layout" Target="../slideLayouts/slideLayout62.xml"/><Relationship Id="rId5" Type="http://schemas.openxmlformats.org/officeDocument/2006/relationships/hyperlink" Target="http://www.dawliatraining.com/" TargetMode="External"/><Relationship Id="rId4" Type="http://schemas.openxmlformats.org/officeDocument/2006/relationships/image" Target="../media/image8.png"/></Relationships>
</file>

<file path=ppt/slides/_rels/slide80.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73.xml"/><Relationship Id="rId1" Type="http://schemas.openxmlformats.org/officeDocument/2006/relationships/slideLayout" Target="../slideLayouts/slideLayout29.xml"/><Relationship Id="rId4" Type="http://schemas.openxmlformats.org/officeDocument/2006/relationships/hyperlink" Target="http://www.dawliatraining.com/" TargetMode="External"/></Relationships>
</file>

<file path=ppt/slides/_rels/slide81.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74.xml"/><Relationship Id="rId1" Type="http://schemas.openxmlformats.org/officeDocument/2006/relationships/slideLayout" Target="../slideLayouts/slideLayout29.xml"/><Relationship Id="rId5" Type="http://schemas.openxmlformats.org/officeDocument/2006/relationships/hyperlink" Target="http://www.dawliatraining.com/" TargetMode="External"/><Relationship Id="rId4" Type="http://schemas.openxmlformats.org/officeDocument/2006/relationships/image" Target="../media/image69.png"/></Relationships>
</file>

<file path=ppt/slides/_rels/slide82.xml.rels><?xml version="1.0" encoding="UTF-8" standalone="yes"?>
<Relationships xmlns="http://schemas.openxmlformats.org/package/2006/relationships"><Relationship Id="rId3" Type="http://schemas.openxmlformats.org/officeDocument/2006/relationships/image" Target="../media/image73.png"/><Relationship Id="rId7" Type="http://schemas.openxmlformats.org/officeDocument/2006/relationships/hyperlink" Target="http://www.dawliatraining.com/" TargetMode="External"/><Relationship Id="rId2" Type="http://schemas.openxmlformats.org/officeDocument/2006/relationships/notesSlide" Target="../notesSlides/notesSlide75.xml"/><Relationship Id="rId1" Type="http://schemas.openxmlformats.org/officeDocument/2006/relationships/slideLayout" Target="../slideLayouts/slideLayout29.xml"/><Relationship Id="rId6" Type="http://schemas.openxmlformats.org/officeDocument/2006/relationships/image" Target="../media/image81.png"/><Relationship Id="rId5" Type="http://schemas.openxmlformats.org/officeDocument/2006/relationships/image" Target="../media/image80.png"/><Relationship Id="rId4" Type="http://schemas.openxmlformats.org/officeDocument/2006/relationships/image" Target="../media/image79.png"/></Relationships>
</file>

<file path=ppt/slides/_rels/slide83.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76.xml"/><Relationship Id="rId1" Type="http://schemas.openxmlformats.org/officeDocument/2006/relationships/slideLayout" Target="../slideLayouts/slideLayout29.xml"/><Relationship Id="rId5" Type="http://schemas.openxmlformats.org/officeDocument/2006/relationships/hyperlink" Target="http://www.dawliatraining.com/" TargetMode="External"/><Relationship Id="rId4" Type="http://schemas.openxmlformats.org/officeDocument/2006/relationships/image" Target="../media/image82.png"/></Relationships>
</file>

<file path=ppt/slides/_rels/slide84.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77.xml"/><Relationship Id="rId1" Type="http://schemas.openxmlformats.org/officeDocument/2006/relationships/slideLayout" Target="../slideLayouts/slideLayout29.xml"/><Relationship Id="rId6" Type="http://schemas.openxmlformats.org/officeDocument/2006/relationships/hyperlink" Target="http://www.dawliatraining.com/" TargetMode="External"/><Relationship Id="rId5" Type="http://schemas.openxmlformats.org/officeDocument/2006/relationships/image" Target="../media/image85.png"/><Relationship Id="rId4" Type="http://schemas.openxmlformats.org/officeDocument/2006/relationships/image" Target="../media/image84.png"/></Relationships>
</file>

<file path=ppt/slides/_rels/slide85.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78.xml"/><Relationship Id="rId1" Type="http://schemas.openxmlformats.org/officeDocument/2006/relationships/slideLayout" Target="../slideLayouts/slideLayout29.xml"/><Relationship Id="rId4" Type="http://schemas.openxmlformats.org/officeDocument/2006/relationships/hyperlink" Target="http://www.dawliatraining.com/" TargetMode="External"/></Relationships>
</file>

<file path=ppt/slides/_rels/slide86.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79.xml"/><Relationship Id="rId1" Type="http://schemas.openxmlformats.org/officeDocument/2006/relationships/slideLayout" Target="../slideLayouts/slideLayout29.xml"/><Relationship Id="rId5" Type="http://schemas.openxmlformats.org/officeDocument/2006/relationships/hyperlink" Target="http://www.dawliatraining.com/" TargetMode="External"/><Relationship Id="rId4" Type="http://schemas.openxmlformats.org/officeDocument/2006/relationships/image" Target="../media/image87.jpg"/></Relationships>
</file>

<file path=ppt/slides/_rels/slide87.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80.xml"/><Relationship Id="rId1" Type="http://schemas.openxmlformats.org/officeDocument/2006/relationships/slideLayout" Target="../slideLayouts/slideLayout29.xml"/><Relationship Id="rId4" Type="http://schemas.openxmlformats.org/officeDocument/2006/relationships/hyperlink" Target="http://www.dawliatraining.com/" TargetMode="External"/></Relationships>
</file>

<file path=ppt/slides/_rels/slide88.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81.xml"/><Relationship Id="rId1" Type="http://schemas.openxmlformats.org/officeDocument/2006/relationships/slideLayout" Target="../slideLayouts/slideLayout29.xml"/><Relationship Id="rId4" Type="http://schemas.openxmlformats.org/officeDocument/2006/relationships/hyperlink" Target="http://www.dawliatraining.com/" TargetMode="External"/></Relationships>
</file>

<file path=ppt/slides/_rels/slide89.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82.xml"/><Relationship Id="rId1" Type="http://schemas.openxmlformats.org/officeDocument/2006/relationships/slideLayout" Target="../slideLayouts/slideLayout29.xml"/><Relationship Id="rId4" Type="http://schemas.openxmlformats.org/officeDocument/2006/relationships/hyperlink" Target="http://www.dawliatraining.com/"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40.xml"/><Relationship Id="rId4" Type="http://schemas.openxmlformats.org/officeDocument/2006/relationships/hyperlink" Target="http://www.dawliatraining.com/" TargetMode="External"/></Relationships>
</file>

<file path=ppt/slides/_rels/slide9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83.xml"/><Relationship Id="rId1" Type="http://schemas.openxmlformats.org/officeDocument/2006/relationships/slideLayout" Target="../slideLayouts/slideLayout7.xml"/><Relationship Id="rId5" Type="http://schemas.openxmlformats.org/officeDocument/2006/relationships/hyperlink" Target="http://www.dawliatraining.com/" TargetMode="External"/><Relationship Id="rId4" Type="http://schemas.openxmlformats.org/officeDocument/2006/relationships/image" Target="../media/image12.jpg"/></Relationships>
</file>

<file path=ppt/slides/_rels/slide9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84.xml"/><Relationship Id="rId1" Type="http://schemas.openxmlformats.org/officeDocument/2006/relationships/slideLayout" Target="../slideLayouts/slideLayout18.xml"/><Relationship Id="rId4" Type="http://schemas.openxmlformats.org/officeDocument/2006/relationships/hyperlink" Target="http://www.dawliatraining.com/" TargetMode="External"/></Relationships>
</file>

<file path=ppt/slides/_rels/slide92.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85.xml"/><Relationship Id="rId1" Type="http://schemas.openxmlformats.org/officeDocument/2006/relationships/slideLayout" Target="../slideLayouts/slideLayout29.xml"/><Relationship Id="rId5" Type="http://schemas.openxmlformats.org/officeDocument/2006/relationships/hyperlink" Target="http://www.dawliatraining.com/" TargetMode="External"/><Relationship Id="rId4" Type="http://schemas.openxmlformats.org/officeDocument/2006/relationships/image" Target="../media/image89.jpeg"/></Relationships>
</file>

<file path=ppt/slides/_rels/slide93.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86.xml"/><Relationship Id="rId1" Type="http://schemas.openxmlformats.org/officeDocument/2006/relationships/slideLayout" Target="../slideLayouts/slideLayout29.xml"/><Relationship Id="rId4" Type="http://schemas.openxmlformats.org/officeDocument/2006/relationships/hyperlink" Target="http://www.dawliatraining.com/" TargetMode="External"/></Relationships>
</file>

<file path=ppt/slides/_rels/slide9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87.xml"/><Relationship Id="rId1" Type="http://schemas.openxmlformats.org/officeDocument/2006/relationships/slideLayout" Target="../slideLayouts/slideLayout18.xml"/><Relationship Id="rId4" Type="http://schemas.openxmlformats.org/officeDocument/2006/relationships/hyperlink" Target="http://www.dawliatraining.com/" TargetMode="External"/></Relationships>
</file>

<file path=ppt/slides/_rels/slide9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notesSlide" Target="../notesSlides/notesSlide88.xml"/><Relationship Id="rId1" Type="http://schemas.openxmlformats.org/officeDocument/2006/relationships/slideLayout" Target="../slideLayouts/slideLayout29.xml"/></Relationships>
</file>

<file path=ppt/slides/_rels/slide96.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89.xml"/><Relationship Id="rId1" Type="http://schemas.openxmlformats.org/officeDocument/2006/relationships/slideLayout" Target="../slideLayouts/slideLayout29.xml"/><Relationship Id="rId4" Type="http://schemas.openxmlformats.org/officeDocument/2006/relationships/hyperlink" Target="http://www.dawliatraining.com/" TargetMode="External"/></Relationships>
</file>

<file path=ppt/slides/_rels/slide97.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90.xml"/><Relationship Id="rId1" Type="http://schemas.openxmlformats.org/officeDocument/2006/relationships/slideLayout" Target="../slideLayouts/slideLayout29.xml"/><Relationship Id="rId4" Type="http://schemas.openxmlformats.org/officeDocument/2006/relationships/hyperlink" Target="http://www.dawliatraining.com/" TargetMode="External"/></Relationships>
</file>

<file path=ppt/slides/_rels/slide98.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91.xml"/><Relationship Id="rId1" Type="http://schemas.openxmlformats.org/officeDocument/2006/relationships/slideLayout" Target="../slideLayouts/slideLayout29.xml"/><Relationship Id="rId4" Type="http://schemas.openxmlformats.org/officeDocument/2006/relationships/hyperlink" Target="http://www.dawliatraining.com/" TargetMode="External"/></Relationships>
</file>

<file path=ppt/slides/_rels/slide99.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92.xml"/><Relationship Id="rId1" Type="http://schemas.openxmlformats.org/officeDocument/2006/relationships/slideLayout" Target="../slideLayouts/slideLayout29.xml"/><Relationship Id="rId4" Type="http://schemas.openxmlformats.org/officeDocument/2006/relationships/hyperlink" Target="http://www.dawliatraining.com/"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a:stretch>
        </a:blipFill>
        <a:effectLst/>
      </p:bgPr>
    </p:bg>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802A93DA-8321-490E-B7A0-7881EC602D96}" type="slidenum">
              <a:rPr lang="ar-EG" smtClean="0"/>
              <a:t>1</a:t>
            </a:fld>
            <a:endParaRPr lang="ar-EG"/>
          </a:p>
        </p:txBody>
      </p:sp>
      <p:sp>
        <p:nvSpPr>
          <p:cNvPr id="3" name="Title 30">
            <a:extLst>
              <a:ext uri="{FF2B5EF4-FFF2-40B4-BE49-F238E27FC236}">
                <a16:creationId xmlns:a16="http://schemas.microsoft.com/office/drawing/2014/main" xmlns="" id="{A2370289-1017-40C1-BBC3-6AA03B3A56F0}"/>
              </a:ext>
            </a:extLst>
          </p:cNvPr>
          <p:cNvSpPr txBox="1">
            <a:spLocks/>
          </p:cNvSpPr>
          <p:nvPr/>
        </p:nvSpPr>
        <p:spPr>
          <a:xfrm>
            <a:off x="523973" y="326829"/>
            <a:ext cx="6114854" cy="2623760"/>
          </a:xfrm>
          <a:prstGeom prst="rect">
            <a:avLst/>
          </a:prstGeom>
        </p:spPr>
        <p:txBody>
          <a:bodyPr vert="horz" lIns="0" tIns="60949" rIns="0" bIns="60949" rtlCol="0" anchor="ctr">
            <a:noAutofit/>
          </a:bodyPr>
          <a:lstStyle>
            <a:lvl1pPr algn="l" defTabSz="1218987" rtl="0" eaLnBrk="1" latinLnBrk="0" hangingPunct="1">
              <a:lnSpc>
                <a:spcPct val="80000"/>
              </a:lnSpc>
              <a:spcBef>
                <a:spcPct val="0"/>
              </a:spcBef>
              <a:buNone/>
              <a:defRPr lang="en-US" sz="6600" b="1" kern="1200" smtClean="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algn="ctr" rtl="1">
              <a:lnSpc>
                <a:spcPct val="125000"/>
              </a:lnSpc>
              <a:defRPr/>
            </a:pPr>
            <a:r>
              <a:rPr lang="ar-EG" sz="7200" dirty="0">
                <a:ln>
                  <a:solidFill>
                    <a:schemeClr val="bg1"/>
                  </a:solidFill>
                </a:ln>
                <a:effectLst>
                  <a:glow rad="63500">
                    <a:srgbClr val="0070C0">
                      <a:satMod val="175000"/>
                      <a:alpha val="40000"/>
                    </a:srgbClr>
                  </a:glow>
                </a:effectLst>
                <a:latin typeface="Sakkal Majalla" pitchFamily="2" charset="-78"/>
                <a:cs typeface="Sakkal Majalla" pitchFamily="2" charset="-78"/>
              </a:rPr>
              <a:t>الإدارة الحديثة للمستودعات والمخازن</a:t>
            </a:r>
            <a:endParaRPr lang="en-IN" sz="7200" dirty="0">
              <a:ln>
                <a:solidFill>
                  <a:schemeClr val="bg1"/>
                </a:solidFill>
              </a:ln>
              <a:effectLst>
                <a:glow rad="63500">
                  <a:srgbClr val="0070C0">
                    <a:satMod val="175000"/>
                    <a:alpha val="40000"/>
                  </a:srgbClr>
                </a:glow>
              </a:effectLst>
              <a:latin typeface="Sakkal Majalla" pitchFamily="2" charset="-78"/>
              <a:cs typeface="Sakkal Majalla" pitchFamily="2" charset="-78"/>
            </a:endParaRPr>
          </a:p>
        </p:txBody>
      </p:sp>
      <p:sp>
        <p:nvSpPr>
          <p:cNvPr id="4"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5"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4"/>
              </a:rPr>
              <a:t>www.dawliatraining.com</a:t>
            </a:r>
            <a:endParaRPr lang="en-US" sz="1100" dirty="0">
              <a:effectLst/>
              <a:ea typeface="Calibri"/>
              <a:cs typeface="Arial"/>
            </a:endParaRPr>
          </a:p>
        </p:txBody>
      </p:sp>
    </p:spTree>
    <p:extLst>
      <p:ext uri="{BB962C8B-B14F-4D97-AF65-F5344CB8AC3E}">
        <p14:creationId xmlns:p14="http://schemas.microsoft.com/office/powerpoint/2010/main" val="124617951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3000" t="-3000" b="-4000"/>
          </a:stretch>
        </a:blipFill>
        <a:effectLst/>
      </p:bgPr>
    </p:bg>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802A93DA-8321-490E-B7A0-7881EC602D96}" type="slidenum">
              <a:rPr lang="ar-EG" smtClean="0"/>
              <a:t>10</a:t>
            </a:fld>
            <a:endParaRPr lang="ar-EG"/>
          </a:p>
        </p:txBody>
      </p:sp>
      <p:sp>
        <p:nvSpPr>
          <p:cNvPr id="3" name="TextBox 2">
            <a:extLst>
              <a:ext uri="{FF2B5EF4-FFF2-40B4-BE49-F238E27FC236}">
                <a16:creationId xmlns:a16="http://schemas.microsoft.com/office/drawing/2014/main" xmlns="" id="{7E5A0D50-BD01-48CF-9E1E-6EBE3CFE0757}"/>
              </a:ext>
            </a:extLst>
          </p:cNvPr>
          <p:cNvSpPr txBox="1"/>
          <p:nvPr/>
        </p:nvSpPr>
        <p:spPr>
          <a:xfrm>
            <a:off x="2587328" y="2163305"/>
            <a:ext cx="6470043" cy="1285130"/>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lnSpc>
                <a:spcPct val="150000"/>
              </a:lnSpc>
              <a:defRPr/>
            </a:pPr>
            <a:r>
              <a:rPr lang="ar-EG" sz="6600" b="1" kern="0" dirty="0" smtClean="0">
                <a:solidFill>
                  <a:schemeClr val="tx1">
                    <a:lumMod val="75000"/>
                    <a:lumOff val="25000"/>
                  </a:schemeClr>
                </a:solidFill>
                <a:effectLst>
                  <a:outerShdw blurRad="38100" dist="38100" dir="2700000" algn="tl">
                    <a:srgbClr val="000000">
                      <a:alpha val="43137"/>
                    </a:srgbClr>
                  </a:outerShdw>
                </a:effectLst>
                <a:latin typeface="Sakkal Majalla" pitchFamily="2" charset="-78"/>
                <a:cs typeface="Sakkal Majalla" pitchFamily="2" charset="-78"/>
              </a:rPr>
              <a:t>اليوم التدريبي الأول</a:t>
            </a:r>
            <a:endParaRPr lang="ar-EG" sz="6600" b="1" kern="0" dirty="0">
              <a:solidFill>
                <a:schemeClr val="tx1">
                  <a:lumMod val="75000"/>
                  <a:lumOff val="25000"/>
                </a:schemeClr>
              </a:solidFill>
              <a:effectLst>
                <a:outerShdw blurRad="38100" dist="38100" dir="2700000" algn="tl">
                  <a:srgbClr val="000000">
                    <a:alpha val="43137"/>
                  </a:srgbClr>
                </a:outerShdw>
              </a:effectLst>
              <a:latin typeface="Sakkal Majalla" pitchFamily="2" charset="-78"/>
              <a:cs typeface="Sakkal Majalla" pitchFamily="2" charset="-78"/>
            </a:endParaRPr>
          </a:p>
        </p:txBody>
      </p:sp>
      <p:sp>
        <p:nvSpPr>
          <p:cNvPr id="4"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5"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4"/>
              </a:rPr>
              <a:t>www.dawliatraining.com</a:t>
            </a:r>
            <a:endParaRPr lang="en-US" sz="1100" dirty="0">
              <a:effectLst/>
              <a:ea typeface="Calibri"/>
              <a:cs typeface="Arial"/>
            </a:endParaRPr>
          </a:p>
        </p:txBody>
      </p:sp>
    </p:spTree>
    <p:extLst>
      <p:ext uri="{BB962C8B-B14F-4D97-AF65-F5344CB8AC3E}">
        <p14:creationId xmlns:p14="http://schemas.microsoft.com/office/powerpoint/2010/main" val="1209802235"/>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100</a:t>
            </a:fld>
            <a:endParaRPr lang="ar-EG"/>
          </a:p>
        </p:txBody>
      </p:sp>
      <p:sp>
        <p:nvSpPr>
          <p:cNvPr id="23" name="Rectangle 22"/>
          <p:cNvSpPr/>
          <p:nvPr/>
        </p:nvSpPr>
        <p:spPr>
          <a:xfrm>
            <a:off x="7375621" y="202376"/>
            <a:ext cx="4474710" cy="707886"/>
          </a:xfrm>
          <a:prstGeom prst="rect">
            <a:avLst/>
          </a:prstGeom>
        </p:spPr>
        <p:txBody>
          <a:bodyPr wrap="square">
            <a:spAutoFit/>
          </a:bodyPr>
          <a:lstStyle/>
          <a:p>
            <a:pPr lvl="0" algn="ctr">
              <a:lnSpc>
                <a:spcPct val="125000"/>
              </a:lnSpc>
            </a:pPr>
            <a:r>
              <a:rPr lang="ar-EG" sz="3200" dirty="0">
                <a:solidFill>
                  <a:prstClr val="white"/>
                </a:solidFill>
                <a:latin typeface="Sakkal Majalla" pitchFamily="2" charset="-78"/>
                <a:cs typeface="Sakkal Majalla" pitchFamily="2" charset="-78"/>
              </a:rPr>
              <a:t>قواعد ظروف التخزين في المخازن</a:t>
            </a:r>
          </a:p>
        </p:txBody>
      </p:sp>
      <p:grpSp>
        <p:nvGrpSpPr>
          <p:cNvPr id="4" name="Group 3"/>
          <p:cNvGrpSpPr/>
          <p:nvPr/>
        </p:nvGrpSpPr>
        <p:grpSpPr>
          <a:xfrm>
            <a:off x="8243634" y="1294826"/>
            <a:ext cx="3606691" cy="757624"/>
            <a:chOff x="9212706" y="1526442"/>
            <a:chExt cx="3261392" cy="590545"/>
          </a:xfrm>
        </p:grpSpPr>
        <p:pic>
          <p:nvPicPr>
            <p:cNvPr id="5" name="Picture 4" descr="Image result for المخازن والمستودعات"/>
            <p:cNvPicPr/>
            <p:nvPr/>
          </p:nvPicPr>
          <p:blipFill rotWithShape="1">
            <a:blip r:embed="rId3" cstate="print">
              <a:extLst>
                <a:ext uri="{28A0092B-C50C-407E-A947-70E740481C1C}">
                  <a14:useLocalDpi xmlns:a14="http://schemas.microsoft.com/office/drawing/2010/main" val="0"/>
                </a:ext>
              </a:extLst>
            </a:blip>
            <a:srcRect l="18536" t="-1688" r="30632" b="1688"/>
            <a:stretch/>
          </p:blipFill>
          <p:spPr bwMode="auto">
            <a:xfrm>
              <a:off x="11927698" y="1526442"/>
              <a:ext cx="546400" cy="590545"/>
            </a:xfrm>
            <a:prstGeom prst="rect">
              <a:avLst/>
            </a:prstGeom>
            <a:noFill/>
            <a:ln>
              <a:noFill/>
            </a:ln>
            <a:extLst>
              <a:ext uri="{53640926-AAD7-44D8-BBD7-CCE9431645EC}">
                <a14:shadowObscured xmlns:a14="http://schemas.microsoft.com/office/drawing/2010/main"/>
              </a:ext>
            </a:extLst>
          </p:spPr>
        </p:pic>
        <p:sp>
          <p:nvSpPr>
            <p:cNvPr id="6" name="Rectangle 5"/>
            <p:cNvSpPr/>
            <p:nvPr/>
          </p:nvSpPr>
          <p:spPr>
            <a:xfrm>
              <a:off x="9212706" y="1620039"/>
              <a:ext cx="2714992" cy="407834"/>
            </a:xfrm>
            <a:prstGeom prst="rect">
              <a:avLst/>
            </a:prstGeom>
          </p:spPr>
          <p:txBody>
            <a:bodyPr wrap="square">
              <a:spAutoFit/>
            </a:bodyPr>
            <a:lstStyle/>
            <a:p>
              <a:pPr algn="justLow"/>
              <a:r>
                <a:rPr lang="ar-EG" sz="2800" b="1" dirty="0">
                  <a:solidFill>
                    <a:srgbClr val="C00000"/>
                  </a:solidFill>
                  <a:ea typeface="Calibri" panose="020F0502020204030204" pitchFamily="34" charset="0"/>
                  <a:cs typeface="Sakkal Majalla" panose="02000000000000000000" pitchFamily="2" charset="-78"/>
                </a:rPr>
                <a:t>الحراسة:</a:t>
              </a:r>
              <a:endParaRPr lang="ar-EG" sz="3200" dirty="0">
                <a:solidFill>
                  <a:srgbClr val="C00000"/>
                </a:solidFill>
              </a:endParaRPr>
            </a:p>
          </p:txBody>
        </p:sp>
      </p:grpSp>
      <p:sp>
        <p:nvSpPr>
          <p:cNvPr id="8" name="Rectangle 7"/>
          <p:cNvSpPr/>
          <p:nvPr/>
        </p:nvSpPr>
        <p:spPr>
          <a:xfrm>
            <a:off x="4429960" y="3017930"/>
            <a:ext cx="7165068" cy="2400657"/>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تعتبر حراسة المخزن من بين الموضوعات المهمة التي يتأثر بها مكان التخزين، وذلك من أجل المساهمة الفعالة في المحافظة على المواد المخزنة </a:t>
            </a:r>
            <a:r>
              <a:rPr lang="ar-EG"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t>من </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السرقة </a:t>
            </a:r>
            <a:r>
              <a:rPr lang="ar-EG"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t>والضياع</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نظرا لأن المواد المخزونة تستثمر فيها أموال كبيرة وينبغي المحافظة عليها كما هو الحال في المحافظة على الأموال النقدية بالخزينة التي تستوجب العديد من الاستحكامات بشأن المحافظة عليها</a:t>
            </a:r>
          </a:p>
        </p:txBody>
      </p:sp>
      <p:pic>
        <p:nvPicPr>
          <p:cNvPr id="9" name="Picture 8" descr="نتيجة بحث الصور عن warehouse security"/>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338889" y="1294826"/>
            <a:ext cx="4091071" cy="4123761"/>
          </a:xfrm>
          <a:prstGeom prst="rect">
            <a:avLst/>
          </a:prstGeom>
          <a:noFill/>
          <a:ln>
            <a:noFill/>
          </a:ln>
        </p:spPr>
      </p:pic>
      <p:sp>
        <p:nvSpPr>
          <p:cNvPr id="10"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11"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5"/>
              </a:rPr>
              <a:t>www.dawliatraining.com</a:t>
            </a:r>
            <a:endParaRPr lang="en-US" sz="1100" dirty="0">
              <a:effectLst/>
              <a:ea typeface="Calibri"/>
              <a:cs typeface="Arial"/>
            </a:endParaRPr>
          </a:p>
        </p:txBody>
      </p:sp>
    </p:spTree>
    <p:extLst>
      <p:ext uri="{BB962C8B-B14F-4D97-AF65-F5344CB8AC3E}">
        <p14:creationId xmlns:p14="http://schemas.microsoft.com/office/powerpoint/2010/main" val="23811348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randombar(horizontal)">
                                      <p:cBhvr>
                                        <p:cTn id="14" dur="500"/>
                                        <p:tgtEl>
                                          <p:spTgt spid="8"/>
                                        </p:tgtEl>
                                      </p:cBhvr>
                                    </p:animEffect>
                                  </p:childTnLst>
                                </p:cTn>
                              </p:par>
                              <p:par>
                                <p:cTn id="15" presetID="14" presetClass="entr" presetSubtype="10"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randombar(horizontal)">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xmlns="" id="{7E5A0D50-BD01-48CF-9E1E-6EBE3CFE0757}"/>
              </a:ext>
            </a:extLst>
          </p:cNvPr>
          <p:cNvSpPr txBox="1"/>
          <p:nvPr/>
        </p:nvSpPr>
        <p:spPr>
          <a:xfrm>
            <a:off x="7139335" y="2377178"/>
            <a:ext cx="4202433" cy="1777727"/>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sz="4800" kern="0" dirty="0">
                <a:solidFill>
                  <a:prstClr val="black">
                    <a:lumMod val="75000"/>
                    <a:lumOff val="25000"/>
                  </a:prstClr>
                </a:solidFill>
                <a:latin typeface="Sakkal Majalla" panose="02000000000000000000" pitchFamily="2" charset="-78"/>
                <a:cs typeface="Sakkal Majalla" pitchFamily="2" charset="-78"/>
              </a:rPr>
              <a:t>قواعد سياسات التخزين بالمخزن</a:t>
            </a:r>
            <a:endParaRPr kumimoji="0" lang="ar-EG" sz="4800" b="0" i="0" u="none" strike="noStrike" kern="0" cap="none" spc="0" normalizeH="0" baseline="0" noProof="0" dirty="0">
              <a:ln>
                <a:noFill/>
              </a:ln>
              <a:solidFill>
                <a:prstClr val="black">
                  <a:lumMod val="75000"/>
                  <a:lumOff val="25000"/>
                </a:prstClr>
              </a:solidFill>
              <a:effectLst/>
              <a:uLnTx/>
              <a:uFillTx/>
              <a:latin typeface="Sakkal Majalla" panose="02000000000000000000" pitchFamily="2" charset="-78"/>
              <a:ea typeface="+mn-ea"/>
              <a:cs typeface="Sakkal Majalla" pitchFamily="2" charset="-78"/>
            </a:endParaRP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101</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7" name="Picture 6" descr="D:\esraa\الإدارة الحديثة للمستودعات والمخازن\photos\feat_inventory.jpg"/>
          <p:cNvPicPr/>
          <p:nvPr/>
        </p:nvPicPr>
        <p:blipFill>
          <a:blip r:embed="rId3">
            <a:clrChange>
              <a:clrFrom>
                <a:srgbClr val="E9E9EB"/>
              </a:clrFrom>
              <a:clrTo>
                <a:srgbClr val="E9E9EB">
                  <a:alpha val="0"/>
                </a:srgbClr>
              </a:clrTo>
            </a:clrChange>
            <a:extLst>
              <a:ext uri="{28A0092B-C50C-407E-A947-70E740481C1C}">
                <a14:useLocalDpi xmlns:a14="http://schemas.microsoft.com/office/drawing/2010/main" val="0"/>
              </a:ext>
            </a:extLst>
          </a:blip>
          <a:srcRect/>
          <a:stretch>
            <a:fillRect/>
          </a:stretch>
        </p:blipFill>
        <p:spPr bwMode="auto">
          <a:xfrm>
            <a:off x="2277979" y="1996508"/>
            <a:ext cx="3240505" cy="2142355"/>
          </a:xfrm>
          <a:prstGeom prst="rect">
            <a:avLst/>
          </a:prstGeom>
        </p:spPr>
      </p:pic>
      <p:sp>
        <p:nvSpPr>
          <p:cNvPr id="5"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6" name="مستطيل 2"/>
          <p:cNvSpPr/>
          <p:nvPr/>
        </p:nvSpPr>
        <p:spPr>
          <a:xfrm>
            <a:off x="0" y="329822"/>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4"/>
              </a:rPr>
              <a:t>www.dawliatraining.com</a:t>
            </a:r>
            <a:endParaRPr lang="en-US" sz="1100" dirty="0">
              <a:effectLst/>
              <a:ea typeface="Calibri"/>
              <a:cs typeface="Arial"/>
            </a:endParaRPr>
          </a:p>
        </p:txBody>
      </p:sp>
    </p:spTree>
    <p:extLst>
      <p:ext uri="{BB962C8B-B14F-4D97-AF65-F5344CB8AC3E}">
        <p14:creationId xmlns:p14="http://schemas.microsoft.com/office/powerpoint/2010/main" val="258979807"/>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نتيجة بحث الصور عن store keeper clip art"/>
          <p:cNvPicPr/>
          <p:nvPr/>
        </p:nvPicPr>
        <p:blipFill rotWithShape="1">
          <a:blip r:embed="rId3">
            <a:extLst>
              <a:ext uri="{28A0092B-C50C-407E-A947-70E740481C1C}">
                <a14:useLocalDpi xmlns:a14="http://schemas.microsoft.com/office/drawing/2010/main" val="0"/>
              </a:ext>
            </a:extLst>
          </a:blip>
          <a:srcRect b="11644"/>
          <a:stretch/>
        </p:blipFill>
        <p:spPr bwMode="auto">
          <a:xfrm flipH="1">
            <a:off x="28070" y="2181726"/>
            <a:ext cx="1961149" cy="1431824"/>
          </a:xfrm>
          <a:prstGeom prst="rect">
            <a:avLst/>
          </a:prstGeom>
          <a:noFill/>
          <a:ln>
            <a:noFill/>
          </a:ln>
          <a:extLst>
            <a:ext uri="{53640926-AAD7-44D8-BBD7-CCE9431645EC}">
              <a14:shadowObscured xmlns:a14="http://schemas.microsoft.com/office/drawing/2010/main"/>
            </a:ext>
          </a:extLst>
        </p:spPr>
      </p:pic>
      <p:sp>
        <p:nvSpPr>
          <p:cNvPr id="7" name="Slide Number Placeholder 6"/>
          <p:cNvSpPr>
            <a:spLocks noGrp="1"/>
          </p:cNvSpPr>
          <p:nvPr>
            <p:ph type="sldNum" sz="quarter" idx="12"/>
          </p:nvPr>
        </p:nvSpPr>
        <p:spPr/>
        <p:txBody>
          <a:bodyPr/>
          <a:lstStyle/>
          <a:p>
            <a:fld id="{802A93DA-8321-490E-B7A0-7881EC602D96}" type="slidenum">
              <a:rPr lang="ar-EG" smtClean="0"/>
              <a:t>102</a:t>
            </a:fld>
            <a:endParaRPr lang="ar-EG"/>
          </a:p>
        </p:txBody>
      </p:sp>
      <p:sp>
        <p:nvSpPr>
          <p:cNvPr id="23" name="Rectangle 22"/>
          <p:cNvSpPr/>
          <p:nvPr/>
        </p:nvSpPr>
        <p:spPr>
          <a:xfrm>
            <a:off x="7375621" y="202376"/>
            <a:ext cx="4474710" cy="707886"/>
          </a:xfrm>
          <a:prstGeom prst="rect">
            <a:avLst/>
          </a:prstGeom>
        </p:spPr>
        <p:txBody>
          <a:bodyPr wrap="square">
            <a:spAutoFit/>
          </a:bodyPr>
          <a:lstStyle/>
          <a:p>
            <a:pPr lvl="0" algn="ctr">
              <a:lnSpc>
                <a:spcPct val="125000"/>
              </a:lnSpc>
            </a:pPr>
            <a:r>
              <a:rPr lang="ar-EG" sz="3200" dirty="0">
                <a:solidFill>
                  <a:prstClr val="white"/>
                </a:solidFill>
                <a:latin typeface="Sakkal Majalla" pitchFamily="2" charset="-78"/>
                <a:cs typeface="Sakkal Majalla" pitchFamily="2" charset="-78"/>
              </a:rPr>
              <a:t>قواعد سياسات التخزين بالمخزن</a:t>
            </a:r>
          </a:p>
        </p:txBody>
      </p:sp>
      <p:grpSp>
        <p:nvGrpSpPr>
          <p:cNvPr id="4" name="Group 3"/>
          <p:cNvGrpSpPr/>
          <p:nvPr/>
        </p:nvGrpSpPr>
        <p:grpSpPr>
          <a:xfrm>
            <a:off x="8573098" y="1368724"/>
            <a:ext cx="3406245" cy="5164424"/>
            <a:chOff x="8210814" y="1109376"/>
            <a:chExt cx="3406245" cy="5164424"/>
          </a:xfrm>
        </p:grpSpPr>
        <p:pic>
          <p:nvPicPr>
            <p:cNvPr id="5" name="Picture 4"/>
            <p:cNvPicPr>
              <a:picLocks noChangeAspect="1"/>
            </p:cNvPicPr>
            <p:nvPr/>
          </p:nvPicPr>
          <p:blipFill rotWithShape="1">
            <a:blip r:embed="rId4">
              <a:clrChange>
                <a:clrFrom>
                  <a:srgbClr val="FFFFFF"/>
                </a:clrFrom>
                <a:clrTo>
                  <a:srgbClr val="FFFFFF">
                    <a:alpha val="0"/>
                  </a:srgbClr>
                </a:clrTo>
              </a:clrChange>
            </a:blip>
            <a:srcRect l="35359" t="5377" r="-2805" b="6953"/>
            <a:stretch/>
          </p:blipFill>
          <p:spPr>
            <a:xfrm flipH="1">
              <a:off x="8210814" y="1109376"/>
              <a:ext cx="3333483" cy="5164424"/>
            </a:xfrm>
            <a:prstGeom prst="rect">
              <a:avLst/>
            </a:prstGeom>
          </p:spPr>
        </p:pic>
        <p:sp>
          <p:nvSpPr>
            <p:cNvPr id="6" name="Rectangle 5"/>
            <p:cNvSpPr/>
            <p:nvPr/>
          </p:nvSpPr>
          <p:spPr>
            <a:xfrm>
              <a:off x="9664701" y="2262318"/>
              <a:ext cx="1952358" cy="2554545"/>
            </a:xfrm>
            <a:prstGeom prst="rect">
              <a:avLst/>
            </a:prstGeom>
          </p:spPr>
          <p:txBody>
            <a:bodyPr wrap="square">
              <a:spAutoFit/>
            </a:bodyPr>
            <a:lstStyle/>
            <a:p>
              <a:pPr algn="ctr">
                <a:lnSpc>
                  <a:spcPct val="125000"/>
                </a:lnSpc>
                <a:spcAft>
                  <a:spcPts val="800"/>
                </a:spcAft>
              </a:pPr>
              <a:r>
                <a:rPr lang="ar-EG" sz="3200" b="1" dirty="0">
                  <a:solidFill>
                    <a:srgbClr val="C00000"/>
                  </a:solidFill>
                  <a:latin typeface="Calibri" panose="020F0502020204030204" pitchFamily="34" charset="0"/>
                  <a:ea typeface="Calibri" panose="020F0502020204030204" pitchFamily="34" charset="0"/>
                  <a:cs typeface="Sakkal Majalla" panose="02000000000000000000" pitchFamily="2" charset="-78"/>
                </a:rPr>
                <a:t>من بين </a:t>
              </a:r>
              <a:r>
                <a:rPr lang="ar-EG" sz="3200" b="1" dirty="0" smtClean="0">
                  <a:solidFill>
                    <a:srgbClr val="C00000"/>
                  </a:solidFill>
                  <a:latin typeface="Calibri" panose="020F0502020204030204" pitchFamily="34" charset="0"/>
                  <a:ea typeface="Calibri" panose="020F0502020204030204" pitchFamily="34" charset="0"/>
                  <a:cs typeface="Sakkal Majalla" panose="02000000000000000000" pitchFamily="2" charset="-78"/>
                </a:rPr>
                <a:t/>
              </a:r>
              <a:br>
                <a:rPr lang="ar-EG" sz="3200" b="1" dirty="0" smtClean="0">
                  <a:solidFill>
                    <a:srgbClr val="C00000"/>
                  </a:solidFill>
                  <a:latin typeface="Calibri" panose="020F0502020204030204" pitchFamily="34" charset="0"/>
                  <a:ea typeface="Calibri" panose="020F0502020204030204" pitchFamily="34" charset="0"/>
                  <a:cs typeface="Sakkal Majalla" panose="02000000000000000000" pitchFamily="2" charset="-78"/>
                </a:rPr>
              </a:br>
              <a:r>
                <a:rPr lang="ar-EG" sz="3200" b="1" dirty="0" smtClean="0">
                  <a:solidFill>
                    <a:srgbClr val="C00000"/>
                  </a:solidFill>
                  <a:latin typeface="Calibri" panose="020F0502020204030204" pitchFamily="34" charset="0"/>
                  <a:ea typeface="Calibri" panose="020F0502020204030204" pitchFamily="34" charset="0"/>
                  <a:cs typeface="Sakkal Majalla" panose="02000000000000000000" pitchFamily="2" charset="-78"/>
                </a:rPr>
                <a:t>أهم </a:t>
              </a:r>
              <a:r>
                <a:rPr lang="ar-EG" sz="3200" b="1" dirty="0">
                  <a:solidFill>
                    <a:srgbClr val="C00000"/>
                  </a:solidFill>
                  <a:latin typeface="Calibri" panose="020F0502020204030204" pitchFamily="34" charset="0"/>
                  <a:ea typeface="Calibri" panose="020F0502020204030204" pitchFamily="34" charset="0"/>
                  <a:cs typeface="Sakkal Majalla" panose="02000000000000000000" pitchFamily="2" charset="-78"/>
                </a:rPr>
                <a:t>قواعد سياسات التخزين ما يلي</a:t>
              </a:r>
              <a:endParaRPr lang="en-US" sz="2000" dirty="0">
                <a:effectLst/>
                <a:latin typeface="Calibri" panose="020F0502020204030204" pitchFamily="34" charset="0"/>
                <a:ea typeface="Calibri" panose="020F0502020204030204" pitchFamily="34" charset="0"/>
                <a:cs typeface="Arial" panose="020B0604020202020204" pitchFamily="34" charset="0"/>
              </a:endParaRPr>
            </a:p>
          </p:txBody>
        </p:sp>
      </p:grpSp>
      <p:sp>
        <p:nvSpPr>
          <p:cNvPr id="8" name="Rectangle 7"/>
          <p:cNvSpPr/>
          <p:nvPr/>
        </p:nvSpPr>
        <p:spPr>
          <a:xfrm>
            <a:off x="481262" y="1729736"/>
            <a:ext cx="8767979" cy="830997"/>
          </a:xfrm>
          <a:prstGeom prst="rect">
            <a:avLst/>
          </a:prstGeom>
        </p:spPr>
        <p:txBody>
          <a:bodyPr wrap="square">
            <a:spAutoFit/>
          </a:bodyPr>
          <a:lstStyle/>
          <a:p>
            <a:pPr algn="justLow">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إمساك بطاقة لكل صنف يقيد بها الوارد و المتصرف و الرصيد وتشتمل على البيانات الإحصائية اللازمة كالحد الأدنى وحد الطلب، وما إلى ذلك من البيانات على أساس معدلات الاستخدام</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9" name="Rectangle 8"/>
          <p:cNvSpPr/>
          <p:nvPr/>
        </p:nvSpPr>
        <p:spPr>
          <a:xfrm>
            <a:off x="759754" y="2881582"/>
            <a:ext cx="8091619" cy="461665"/>
          </a:xfrm>
          <a:prstGeom prst="rect">
            <a:avLst/>
          </a:prstGeom>
        </p:spPr>
        <p:txBody>
          <a:bodyPr wrap="square">
            <a:spAutoFit/>
          </a:bodyPr>
          <a:lstStyle/>
          <a:p>
            <a:pPr algn="justLow">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مراعاة عدم زيادة المخزون عن الحد الأعلى</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10" name="Rectangle 9"/>
          <p:cNvSpPr/>
          <p:nvPr/>
        </p:nvSpPr>
        <p:spPr>
          <a:xfrm>
            <a:off x="240632" y="3617432"/>
            <a:ext cx="8498015" cy="830997"/>
          </a:xfrm>
          <a:prstGeom prst="rect">
            <a:avLst/>
          </a:prstGeom>
        </p:spPr>
        <p:txBody>
          <a:bodyPr wrap="square">
            <a:spAutoFit/>
          </a:bodyPr>
          <a:lstStyle/>
          <a:p>
            <a:pPr algn="justLow">
              <a:spcAft>
                <a:spcPts val="800"/>
              </a:spcAft>
            </a:pPr>
            <a:r>
              <a:rPr lang="ar-EG" sz="2400" b="1" dirty="0" smtClean="0">
                <a:solidFill>
                  <a:srgbClr val="002060"/>
                </a:solidFill>
                <a:latin typeface="Calibri" panose="020F0502020204030204" pitchFamily="34" charset="0"/>
                <a:ea typeface="Calibri" panose="020F0502020204030204" pitchFamily="34" charset="0"/>
                <a:cs typeface="Sakkal Majalla" panose="02000000000000000000" pitchFamily="2" charset="-78"/>
              </a:rPr>
              <a:t>يقدر </a:t>
            </a: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الحد الأدنى للمحزون بما يفي احتياجات التشغيل خلال الفترة المحددة </a:t>
            </a:r>
            <a:r>
              <a:rPr lang="ar-EG" sz="2400" b="1" dirty="0" smtClean="0">
                <a:solidFill>
                  <a:srgbClr val="002060"/>
                </a:solidFill>
                <a:latin typeface="Calibri" panose="020F0502020204030204" pitchFamily="34" charset="0"/>
                <a:ea typeface="Calibri" panose="020F0502020204030204" pitchFamily="34" charset="0"/>
                <a:cs typeface="Sakkal Majalla" panose="02000000000000000000" pitchFamily="2" charset="-78"/>
              </a:rPr>
              <a:t>للتوريد </a:t>
            </a: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تبعا لعروض الموردين</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11" name="Rectangle 10"/>
          <p:cNvSpPr/>
          <p:nvPr/>
        </p:nvSpPr>
        <p:spPr>
          <a:xfrm>
            <a:off x="240632" y="4476046"/>
            <a:ext cx="8725568" cy="830997"/>
          </a:xfrm>
          <a:prstGeom prst="rect">
            <a:avLst/>
          </a:prstGeom>
        </p:spPr>
        <p:txBody>
          <a:bodyPr wrap="square">
            <a:spAutoFit/>
          </a:bodyPr>
          <a:lstStyle/>
          <a:p>
            <a:pPr algn="justLow">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يقيد حد الطلب بالحد الأدنى مضاف إليه ما يفي باحتياجات التشغيل أو العمل خلال مدة زمنية محسوبة تبدأ من وقت إعداد الطلب حتى تاريخ الاستلام النهائي للأصناف داخل المخازن</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12" name="Rectangle 11"/>
          <p:cNvSpPr/>
          <p:nvPr/>
        </p:nvSpPr>
        <p:spPr>
          <a:xfrm>
            <a:off x="240632" y="5473346"/>
            <a:ext cx="9034010" cy="830997"/>
          </a:xfrm>
          <a:prstGeom prst="rect">
            <a:avLst/>
          </a:prstGeom>
        </p:spPr>
        <p:txBody>
          <a:bodyPr wrap="square">
            <a:spAutoFit/>
          </a:bodyPr>
          <a:lstStyle/>
          <a:p>
            <a:pPr algn="justLow">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تحرر طلبات الشاء عند وصول أرصدة الأصناف إلى نقطة أو حد إعادة الطلب على أن تتم مراجعه شاملة للأصناف الأخرى عند تحرير طلب الشراء</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14"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15"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5"/>
              </a:rPr>
              <a:t>www.dawliatraining.com</a:t>
            </a:r>
            <a:endParaRPr lang="en-US" sz="1100" dirty="0">
              <a:effectLst/>
              <a:ea typeface="Calibri"/>
              <a:cs typeface="Arial"/>
            </a:endParaRPr>
          </a:p>
        </p:txBody>
      </p:sp>
    </p:spTree>
    <p:extLst>
      <p:ext uri="{BB962C8B-B14F-4D97-AF65-F5344CB8AC3E}">
        <p14:creationId xmlns:p14="http://schemas.microsoft.com/office/powerpoint/2010/main" val="12236105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arn(inVertic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arn(inVertic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arn(inVertical)">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barn(inVertical)">
                                      <p:cBhvr>
                                        <p:cTn id="3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xmlns="" id="{7E5A0D50-BD01-48CF-9E1E-6EBE3CFE0757}"/>
              </a:ext>
            </a:extLst>
          </p:cNvPr>
          <p:cNvSpPr txBox="1"/>
          <p:nvPr/>
        </p:nvSpPr>
        <p:spPr>
          <a:xfrm>
            <a:off x="7139335" y="2377178"/>
            <a:ext cx="4202433" cy="1777727"/>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sz="4800" kern="0" dirty="0">
                <a:solidFill>
                  <a:prstClr val="black">
                    <a:lumMod val="75000"/>
                    <a:lumOff val="25000"/>
                  </a:prstClr>
                </a:solidFill>
                <a:latin typeface="Sakkal Majalla" panose="02000000000000000000" pitchFamily="2" charset="-78"/>
                <a:cs typeface="Sakkal Majalla" pitchFamily="2" charset="-78"/>
              </a:rPr>
              <a:t>قواعد استلام الأصناف</a:t>
            </a:r>
            <a:endParaRPr kumimoji="0" lang="ar-EG" sz="4800" b="0" i="0" u="none" strike="noStrike" kern="0" cap="none" spc="0" normalizeH="0" baseline="0" noProof="0" dirty="0">
              <a:ln>
                <a:noFill/>
              </a:ln>
              <a:solidFill>
                <a:prstClr val="black">
                  <a:lumMod val="75000"/>
                  <a:lumOff val="25000"/>
                </a:prstClr>
              </a:solidFill>
              <a:effectLst/>
              <a:uLnTx/>
              <a:uFillTx/>
              <a:latin typeface="Sakkal Majalla" panose="02000000000000000000" pitchFamily="2" charset="-78"/>
              <a:ea typeface="+mn-ea"/>
              <a:cs typeface="Sakkal Majalla" pitchFamily="2" charset="-78"/>
            </a:endParaRP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103</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7" name="Picture 6" descr="D:\esraa\الإدارة الحديثة للمستودعات والمخازن\photos\feat_inventory.jpg"/>
          <p:cNvPicPr/>
          <p:nvPr/>
        </p:nvPicPr>
        <p:blipFill>
          <a:blip r:embed="rId3">
            <a:clrChange>
              <a:clrFrom>
                <a:srgbClr val="E9E9EB"/>
              </a:clrFrom>
              <a:clrTo>
                <a:srgbClr val="E9E9EB">
                  <a:alpha val="0"/>
                </a:srgbClr>
              </a:clrTo>
            </a:clrChange>
            <a:extLst>
              <a:ext uri="{28A0092B-C50C-407E-A947-70E740481C1C}">
                <a14:useLocalDpi xmlns:a14="http://schemas.microsoft.com/office/drawing/2010/main" val="0"/>
              </a:ext>
            </a:extLst>
          </a:blip>
          <a:srcRect/>
          <a:stretch>
            <a:fillRect/>
          </a:stretch>
        </p:blipFill>
        <p:spPr bwMode="auto">
          <a:xfrm>
            <a:off x="2277979" y="1996508"/>
            <a:ext cx="3240505" cy="2142355"/>
          </a:xfrm>
          <a:prstGeom prst="rect">
            <a:avLst/>
          </a:prstGeom>
        </p:spPr>
      </p:pic>
      <p:sp>
        <p:nvSpPr>
          <p:cNvPr id="5"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6" name="مستطيل 2"/>
          <p:cNvSpPr/>
          <p:nvPr/>
        </p:nvSpPr>
        <p:spPr>
          <a:xfrm>
            <a:off x="0" y="316174"/>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4"/>
              </a:rPr>
              <a:t>www.dawliatraining.com</a:t>
            </a:r>
            <a:endParaRPr lang="en-US" sz="1100" dirty="0">
              <a:effectLst/>
              <a:ea typeface="Calibri"/>
              <a:cs typeface="Arial"/>
            </a:endParaRPr>
          </a:p>
        </p:txBody>
      </p:sp>
    </p:spTree>
    <p:extLst>
      <p:ext uri="{BB962C8B-B14F-4D97-AF65-F5344CB8AC3E}">
        <p14:creationId xmlns:p14="http://schemas.microsoft.com/office/powerpoint/2010/main" val="2438102520"/>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104</a:t>
            </a:fld>
            <a:endParaRPr lang="ar-EG"/>
          </a:p>
        </p:txBody>
      </p:sp>
      <p:sp>
        <p:nvSpPr>
          <p:cNvPr id="23" name="Rectangle 22"/>
          <p:cNvSpPr/>
          <p:nvPr/>
        </p:nvSpPr>
        <p:spPr>
          <a:xfrm>
            <a:off x="7375621" y="202376"/>
            <a:ext cx="4474710" cy="707886"/>
          </a:xfrm>
          <a:prstGeom prst="rect">
            <a:avLst/>
          </a:prstGeom>
        </p:spPr>
        <p:txBody>
          <a:bodyPr wrap="square">
            <a:spAutoFit/>
          </a:bodyPr>
          <a:lstStyle/>
          <a:p>
            <a:pPr lvl="0" algn="ctr">
              <a:lnSpc>
                <a:spcPct val="125000"/>
              </a:lnSpc>
            </a:pPr>
            <a:r>
              <a:rPr lang="ar-EG" sz="3200" dirty="0">
                <a:solidFill>
                  <a:prstClr val="white"/>
                </a:solidFill>
                <a:latin typeface="Sakkal Majalla" pitchFamily="2" charset="-78"/>
                <a:cs typeface="Sakkal Majalla" pitchFamily="2" charset="-78"/>
              </a:rPr>
              <a:t>قواعد استلام الأصناف</a:t>
            </a:r>
          </a:p>
        </p:txBody>
      </p:sp>
      <p:grpSp>
        <p:nvGrpSpPr>
          <p:cNvPr id="4" name="Group 3"/>
          <p:cNvGrpSpPr/>
          <p:nvPr/>
        </p:nvGrpSpPr>
        <p:grpSpPr>
          <a:xfrm>
            <a:off x="4568920" y="3772253"/>
            <a:ext cx="3625996" cy="3262210"/>
            <a:chOff x="4413915" y="3595790"/>
            <a:chExt cx="3625996" cy="326221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13915" y="3595790"/>
              <a:ext cx="3625996" cy="3262210"/>
            </a:xfrm>
            <a:prstGeom prst="rect">
              <a:avLst/>
            </a:prstGeom>
          </p:spPr>
        </p:pic>
        <p:sp>
          <p:nvSpPr>
            <p:cNvPr id="6" name="Rectangle 5"/>
            <p:cNvSpPr/>
            <p:nvPr/>
          </p:nvSpPr>
          <p:spPr>
            <a:xfrm>
              <a:off x="4928668" y="4415856"/>
              <a:ext cx="2328342" cy="1569660"/>
            </a:xfrm>
            <a:prstGeom prst="rect">
              <a:avLst/>
            </a:prstGeom>
          </p:spPr>
          <p:txBody>
            <a:bodyPr wrap="square">
              <a:spAutoFit/>
            </a:bodyPr>
            <a:lstStyle/>
            <a:p>
              <a:pPr algn="ctr"/>
              <a:r>
                <a:rPr lang="ar-EG" sz="3200" b="1" dirty="0">
                  <a:solidFill>
                    <a:srgbClr val="C00000"/>
                  </a:solidFill>
                  <a:latin typeface="Sakkal Majalla" panose="02000000000000000000" pitchFamily="2" charset="-78"/>
                  <a:cs typeface="Sakkal Majalla" panose="02000000000000000000" pitchFamily="2" charset="-78"/>
                </a:rPr>
                <a:t>أهم القواعد التي تتتبع عند استلام الأصناف هي</a:t>
              </a:r>
            </a:p>
          </p:txBody>
        </p:sp>
      </p:grpSp>
      <p:grpSp>
        <p:nvGrpSpPr>
          <p:cNvPr id="8" name="Group 7"/>
          <p:cNvGrpSpPr/>
          <p:nvPr/>
        </p:nvGrpSpPr>
        <p:grpSpPr>
          <a:xfrm>
            <a:off x="7638321" y="2287696"/>
            <a:ext cx="3125143" cy="2739000"/>
            <a:chOff x="7483316" y="2111233"/>
            <a:chExt cx="3125143" cy="2739000"/>
          </a:xfrm>
        </p:grpSpPr>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83316" y="2111233"/>
              <a:ext cx="3125143" cy="2739000"/>
            </a:xfrm>
            <a:prstGeom prst="rect">
              <a:avLst/>
            </a:prstGeom>
          </p:spPr>
        </p:pic>
        <p:sp>
          <p:nvSpPr>
            <p:cNvPr id="10" name="Rectangle 9"/>
            <p:cNvSpPr/>
            <p:nvPr/>
          </p:nvSpPr>
          <p:spPr>
            <a:xfrm>
              <a:off x="8266217" y="3065340"/>
              <a:ext cx="2085918" cy="1200329"/>
            </a:xfrm>
            <a:prstGeom prst="rect">
              <a:avLst/>
            </a:prstGeom>
          </p:spPr>
          <p:txBody>
            <a:bodyPr wrap="square">
              <a:spAutoFit/>
            </a:bodyPr>
            <a:lstStyle/>
            <a:p>
              <a:pPr algn="ctr"/>
              <a:r>
                <a:rPr lang="ar-EG" sz="2400" b="1" dirty="0">
                  <a:solidFill>
                    <a:schemeClr val="bg1"/>
                  </a:solidFill>
                  <a:latin typeface="Sakkal Majalla" panose="02000000000000000000" pitchFamily="2" charset="-78"/>
                  <a:cs typeface="Sakkal Majalla" panose="02000000000000000000" pitchFamily="2" charset="-78"/>
                </a:rPr>
                <a:t>يشكل المدير المسؤول لجان لفحص الأصناف </a:t>
              </a:r>
            </a:p>
          </p:txBody>
        </p:sp>
      </p:grpSp>
      <p:grpSp>
        <p:nvGrpSpPr>
          <p:cNvPr id="11" name="Group 10"/>
          <p:cNvGrpSpPr/>
          <p:nvPr/>
        </p:nvGrpSpPr>
        <p:grpSpPr>
          <a:xfrm>
            <a:off x="6338481" y="1282089"/>
            <a:ext cx="3308307" cy="2738999"/>
            <a:chOff x="6183476" y="1105626"/>
            <a:chExt cx="3308307" cy="2738999"/>
          </a:xfrm>
        </p:grpSpPr>
        <p:pic>
          <p:nvPicPr>
            <p:cNvPr id="12" name="Picture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83476" y="1105626"/>
              <a:ext cx="3308307" cy="2738999"/>
            </a:xfrm>
            <a:prstGeom prst="rect">
              <a:avLst/>
            </a:prstGeom>
          </p:spPr>
        </p:pic>
        <p:sp>
          <p:nvSpPr>
            <p:cNvPr id="13" name="Rectangle 12"/>
            <p:cNvSpPr/>
            <p:nvPr/>
          </p:nvSpPr>
          <p:spPr>
            <a:xfrm>
              <a:off x="6213279" y="1739406"/>
              <a:ext cx="2338944" cy="1200329"/>
            </a:xfrm>
            <a:prstGeom prst="rect">
              <a:avLst/>
            </a:prstGeom>
          </p:spPr>
          <p:txBody>
            <a:bodyPr wrap="square">
              <a:spAutoFit/>
            </a:bodyPr>
            <a:lstStyle/>
            <a:p>
              <a:pPr algn="ctr"/>
              <a:r>
                <a:rPr lang="ar-EG" sz="2400" b="1" dirty="0">
                  <a:solidFill>
                    <a:schemeClr val="bg1"/>
                  </a:solidFill>
                  <a:latin typeface="Sakkal Majalla" panose="02000000000000000000" pitchFamily="2" charset="-78"/>
                  <a:cs typeface="Sakkal Majalla" panose="02000000000000000000" pitchFamily="2" charset="-78"/>
                </a:rPr>
                <a:t>يجوز استلام الأصناف من الموردين طبقا لأوامر التوريد الصادرة لها</a:t>
              </a:r>
            </a:p>
          </p:txBody>
        </p:sp>
      </p:grpSp>
      <p:grpSp>
        <p:nvGrpSpPr>
          <p:cNvPr id="14" name="Group 13"/>
          <p:cNvGrpSpPr/>
          <p:nvPr/>
        </p:nvGrpSpPr>
        <p:grpSpPr>
          <a:xfrm>
            <a:off x="2899924" y="1282088"/>
            <a:ext cx="3388275" cy="2739000"/>
            <a:chOff x="2744919" y="1105625"/>
            <a:chExt cx="3388275" cy="2739000"/>
          </a:xfrm>
        </p:grpSpPr>
        <p:pic>
          <p:nvPicPr>
            <p:cNvPr id="15" name="Picture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44919" y="1105625"/>
              <a:ext cx="3337992" cy="2739000"/>
            </a:xfrm>
            <a:prstGeom prst="rect">
              <a:avLst/>
            </a:prstGeom>
          </p:spPr>
        </p:pic>
        <p:sp>
          <p:nvSpPr>
            <p:cNvPr id="16" name="Rectangle 15"/>
            <p:cNvSpPr/>
            <p:nvPr/>
          </p:nvSpPr>
          <p:spPr>
            <a:xfrm>
              <a:off x="3578728" y="1711424"/>
              <a:ext cx="2554466" cy="1569660"/>
            </a:xfrm>
            <a:prstGeom prst="rect">
              <a:avLst/>
            </a:prstGeom>
          </p:spPr>
          <p:txBody>
            <a:bodyPr wrap="square">
              <a:spAutoFit/>
            </a:bodyPr>
            <a:lstStyle/>
            <a:p>
              <a:pPr algn="ctr"/>
              <a:r>
                <a:rPr lang="ar-EG" sz="2400" b="1" dirty="0">
                  <a:solidFill>
                    <a:schemeClr val="bg1"/>
                  </a:solidFill>
                  <a:latin typeface="Sakkal Majalla" panose="02000000000000000000" pitchFamily="2" charset="-78"/>
                  <a:cs typeface="Sakkal Majalla" panose="02000000000000000000" pitchFamily="2" charset="-78"/>
                </a:rPr>
                <a:t>ينبغي على لجنة الفحص الانتهاء من عملية الفحص في نفس اليوم الذي وردت فيه البضاعة</a:t>
              </a:r>
            </a:p>
          </p:txBody>
        </p:sp>
      </p:grpSp>
      <p:grpSp>
        <p:nvGrpSpPr>
          <p:cNvPr id="17" name="Group 16"/>
          <p:cNvGrpSpPr/>
          <p:nvPr/>
        </p:nvGrpSpPr>
        <p:grpSpPr>
          <a:xfrm>
            <a:off x="1843484" y="2396921"/>
            <a:ext cx="2883352" cy="2739000"/>
            <a:chOff x="1688479" y="2220458"/>
            <a:chExt cx="2883352" cy="2739000"/>
          </a:xfrm>
        </p:grpSpPr>
        <p:pic>
          <p:nvPicPr>
            <p:cNvPr id="18" name="Picture 1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688479" y="2220458"/>
              <a:ext cx="2883352" cy="2739000"/>
            </a:xfrm>
            <a:prstGeom prst="rect">
              <a:avLst/>
            </a:prstGeom>
          </p:spPr>
        </p:pic>
        <p:sp>
          <p:nvSpPr>
            <p:cNvPr id="19" name="Rectangle 18"/>
            <p:cNvSpPr/>
            <p:nvPr/>
          </p:nvSpPr>
          <p:spPr>
            <a:xfrm rot="18809230">
              <a:off x="1671889" y="2998996"/>
              <a:ext cx="2336683" cy="1569660"/>
            </a:xfrm>
            <a:prstGeom prst="rect">
              <a:avLst/>
            </a:prstGeom>
          </p:spPr>
          <p:txBody>
            <a:bodyPr wrap="square">
              <a:spAutoFit/>
            </a:bodyPr>
            <a:lstStyle/>
            <a:p>
              <a:pPr algn="ctr"/>
              <a:r>
                <a:rPr lang="ar-EG" sz="2400" b="1" dirty="0">
                  <a:solidFill>
                    <a:schemeClr val="bg1"/>
                  </a:solidFill>
                  <a:latin typeface="Sakkal Majalla" panose="02000000000000000000" pitchFamily="2" charset="-78"/>
                  <a:cs typeface="Sakkal Majalla" panose="02000000000000000000" pitchFamily="2" charset="-78"/>
                </a:rPr>
                <a:t>فحص الأصناف </a:t>
              </a:r>
              <a:r>
                <a:rPr lang="ar-EG" sz="2400" b="1" dirty="0" smtClean="0">
                  <a:solidFill>
                    <a:schemeClr val="bg1"/>
                  </a:solidFill>
                  <a:latin typeface="Sakkal Majalla" panose="02000000000000000000" pitchFamily="2" charset="-78"/>
                  <a:cs typeface="Sakkal Majalla" panose="02000000000000000000" pitchFamily="2" charset="-78"/>
                </a:rPr>
                <a:t/>
              </a:r>
              <a:br>
                <a:rPr lang="ar-EG" sz="2400" b="1" dirty="0" smtClean="0">
                  <a:solidFill>
                    <a:schemeClr val="bg1"/>
                  </a:solidFill>
                  <a:latin typeface="Sakkal Majalla" panose="02000000000000000000" pitchFamily="2" charset="-78"/>
                  <a:cs typeface="Sakkal Majalla" panose="02000000000000000000" pitchFamily="2" charset="-78"/>
                </a:rPr>
              </a:br>
              <a:r>
                <a:rPr lang="ar-EG" sz="2400" b="1" dirty="0" smtClean="0">
                  <a:solidFill>
                    <a:schemeClr val="bg1"/>
                  </a:solidFill>
                  <a:latin typeface="Sakkal Majalla" panose="02000000000000000000" pitchFamily="2" charset="-78"/>
                  <a:cs typeface="Sakkal Majalla" panose="02000000000000000000" pitchFamily="2" charset="-78"/>
                </a:rPr>
                <a:t>الواردة </a:t>
              </a:r>
              <a:r>
                <a:rPr lang="ar-EG" sz="2400" b="1" dirty="0">
                  <a:solidFill>
                    <a:schemeClr val="bg1"/>
                  </a:solidFill>
                  <a:latin typeface="Sakkal Majalla" panose="02000000000000000000" pitchFamily="2" charset="-78"/>
                  <a:cs typeface="Sakkal Majalla" panose="02000000000000000000" pitchFamily="2" charset="-78"/>
                </a:rPr>
                <a:t>فحص كاملا </a:t>
              </a:r>
              <a:r>
                <a:rPr lang="ar-EG" sz="2400" b="1" dirty="0" smtClean="0">
                  <a:solidFill>
                    <a:schemeClr val="bg1"/>
                  </a:solidFill>
                  <a:latin typeface="Sakkal Majalla" panose="02000000000000000000" pitchFamily="2" charset="-78"/>
                  <a:cs typeface="Sakkal Majalla" panose="02000000000000000000" pitchFamily="2" charset="-78"/>
                </a:rPr>
                <a:t/>
              </a:r>
              <a:br>
                <a:rPr lang="ar-EG" sz="2400" b="1" dirty="0" smtClean="0">
                  <a:solidFill>
                    <a:schemeClr val="bg1"/>
                  </a:solidFill>
                  <a:latin typeface="Sakkal Majalla" panose="02000000000000000000" pitchFamily="2" charset="-78"/>
                  <a:cs typeface="Sakkal Majalla" panose="02000000000000000000" pitchFamily="2" charset="-78"/>
                </a:rPr>
              </a:br>
              <a:r>
                <a:rPr lang="ar-EG" sz="2400" b="1" dirty="0" smtClean="0">
                  <a:solidFill>
                    <a:schemeClr val="bg1"/>
                  </a:solidFill>
                  <a:latin typeface="Sakkal Majalla" panose="02000000000000000000" pitchFamily="2" charset="-78"/>
                  <a:cs typeface="Sakkal Majalla" panose="02000000000000000000" pitchFamily="2" charset="-78"/>
                </a:rPr>
                <a:t>أو </a:t>
              </a:r>
              <a:r>
                <a:rPr lang="ar-EG" sz="2400" b="1" dirty="0">
                  <a:solidFill>
                    <a:schemeClr val="bg1"/>
                  </a:solidFill>
                  <a:latin typeface="Sakkal Majalla" panose="02000000000000000000" pitchFamily="2" charset="-78"/>
                  <a:cs typeface="Sakkal Majalla" panose="02000000000000000000" pitchFamily="2" charset="-78"/>
                </a:rPr>
                <a:t>فحصا جزئياً بنسبة مئوية لا تقل عن 5٪</a:t>
              </a:r>
            </a:p>
          </p:txBody>
        </p:sp>
      </p:grpSp>
      <p:sp>
        <p:nvSpPr>
          <p:cNvPr id="20"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21"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8"/>
              </a:rPr>
              <a:t>www.dawliatraining.com</a:t>
            </a:r>
            <a:endParaRPr lang="en-US" sz="1100" dirty="0">
              <a:effectLst/>
              <a:ea typeface="Calibri"/>
              <a:cs typeface="Arial"/>
            </a:endParaRPr>
          </a:p>
        </p:txBody>
      </p:sp>
    </p:spTree>
    <p:extLst>
      <p:ext uri="{BB962C8B-B14F-4D97-AF65-F5344CB8AC3E}">
        <p14:creationId xmlns:p14="http://schemas.microsoft.com/office/powerpoint/2010/main" val="8889886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ppt_w</p:attrName>
                                        </p:attrNameLst>
                                      </p:cBhvr>
                                      <p:tavLst>
                                        <p:tav tm="0">
                                          <p:val>
                                            <p:fltVal val="0"/>
                                          </p:val>
                                        </p:tav>
                                        <p:tav tm="100000">
                                          <p:val>
                                            <p:strVal val="#ppt_w"/>
                                          </p:val>
                                        </p:tav>
                                      </p:tavLst>
                                    </p:anim>
                                    <p:anim calcmode="lin" valueType="num">
                                      <p:cBhvr>
                                        <p:cTn id="16" dur="500" fill="hold"/>
                                        <p:tgtEl>
                                          <p:spTgt spid="8"/>
                                        </p:tgtEl>
                                        <p:attrNameLst>
                                          <p:attrName>ppt_h</p:attrName>
                                        </p:attrNameLst>
                                      </p:cBhvr>
                                      <p:tavLst>
                                        <p:tav tm="0">
                                          <p:val>
                                            <p:fltVal val="0"/>
                                          </p:val>
                                        </p:tav>
                                        <p:tav tm="100000">
                                          <p:val>
                                            <p:strVal val="#ppt_h"/>
                                          </p:val>
                                        </p:tav>
                                      </p:tavLst>
                                    </p:anim>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500" fill="hold"/>
                                        <p:tgtEl>
                                          <p:spTgt spid="11"/>
                                        </p:tgtEl>
                                        <p:attrNameLst>
                                          <p:attrName>ppt_w</p:attrName>
                                        </p:attrNameLst>
                                      </p:cBhvr>
                                      <p:tavLst>
                                        <p:tav tm="0">
                                          <p:val>
                                            <p:fltVal val="0"/>
                                          </p:val>
                                        </p:tav>
                                        <p:tav tm="100000">
                                          <p:val>
                                            <p:strVal val="#ppt_w"/>
                                          </p:val>
                                        </p:tav>
                                      </p:tavLst>
                                    </p:anim>
                                    <p:anim calcmode="lin" valueType="num">
                                      <p:cBhvr>
                                        <p:cTn id="23" dur="500" fill="hold"/>
                                        <p:tgtEl>
                                          <p:spTgt spid="11"/>
                                        </p:tgtEl>
                                        <p:attrNameLst>
                                          <p:attrName>ppt_h</p:attrName>
                                        </p:attrNameLst>
                                      </p:cBhvr>
                                      <p:tavLst>
                                        <p:tav tm="0">
                                          <p:val>
                                            <p:fltVal val="0"/>
                                          </p:val>
                                        </p:tav>
                                        <p:tav tm="100000">
                                          <p:val>
                                            <p:strVal val="#ppt_h"/>
                                          </p:val>
                                        </p:tav>
                                      </p:tavLst>
                                    </p:anim>
                                    <p:animEffect transition="in" filter="fade">
                                      <p:cBhvr>
                                        <p:cTn id="24" dur="500"/>
                                        <p:tgtEl>
                                          <p:spTgt spid="11"/>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nodeType="click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p:cTn id="29" dur="500" fill="hold"/>
                                        <p:tgtEl>
                                          <p:spTgt spid="14"/>
                                        </p:tgtEl>
                                        <p:attrNameLst>
                                          <p:attrName>ppt_w</p:attrName>
                                        </p:attrNameLst>
                                      </p:cBhvr>
                                      <p:tavLst>
                                        <p:tav tm="0">
                                          <p:val>
                                            <p:fltVal val="0"/>
                                          </p:val>
                                        </p:tav>
                                        <p:tav tm="100000">
                                          <p:val>
                                            <p:strVal val="#ppt_w"/>
                                          </p:val>
                                        </p:tav>
                                      </p:tavLst>
                                    </p:anim>
                                    <p:anim calcmode="lin" valueType="num">
                                      <p:cBhvr>
                                        <p:cTn id="30" dur="500" fill="hold"/>
                                        <p:tgtEl>
                                          <p:spTgt spid="14"/>
                                        </p:tgtEl>
                                        <p:attrNameLst>
                                          <p:attrName>ppt_h</p:attrName>
                                        </p:attrNameLst>
                                      </p:cBhvr>
                                      <p:tavLst>
                                        <p:tav tm="0">
                                          <p:val>
                                            <p:fltVal val="0"/>
                                          </p:val>
                                        </p:tav>
                                        <p:tav tm="100000">
                                          <p:val>
                                            <p:strVal val="#ppt_h"/>
                                          </p:val>
                                        </p:tav>
                                      </p:tavLst>
                                    </p:anim>
                                    <p:animEffect transition="in" filter="fade">
                                      <p:cBhvr>
                                        <p:cTn id="31" dur="500"/>
                                        <p:tgtEl>
                                          <p:spTgt spid="14"/>
                                        </p:tgtEl>
                                      </p:cBhvr>
                                    </p:animEffect>
                                  </p:childTnLst>
                                </p:cTn>
                              </p:par>
                            </p:childTnLst>
                          </p:cTn>
                        </p:par>
                      </p:childTnLst>
                    </p:cTn>
                  </p:par>
                  <p:par>
                    <p:cTn id="32" fill="hold">
                      <p:stCondLst>
                        <p:cond delay="indefinite"/>
                      </p:stCondLst>
                      <p:childTnLst>
                        <p:par>
                          <p:cTn id="33" fill="hold">
                            <p:stCondLst>
                              <p:cond delay="0"/>
                            </p:stCondLst>
                            <p:childTnLst>
                              <p:par>
                                <p:cTn id="34" presetID="53" presetClass="entr" presetSubtype="16" fill="hold" nodeType="click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p:cTn id="36" dur="500" fill="hold"/>
                                        <p:tgtEl>
                                          <p:spTgt spid="17"/>
                                        </p:tgtEl>
                                        <p:attrNameLst>
                                          <p:attrName>ppt_w</p:attrName>
                                        </p:attrNameLst>
                                      </p:cBhvr>
                                      <p:tavLst>
                                        <p:tav tm="0">
                                          <p:val>
                                            <p:fltVal val="0"/>
                                          </p:val>
                                        </p:tav>
                                        <p:tav tm="100000">
                                          <p:val>
                                            <p:strVal val="#ppt_w"/>
                                          </p:val>
                                        </p:tav>
                                      </p:tavLst>
                                    </p:anim>
                                    <p:anim calcmode="lin" valueType="num">
                                      <p:cBhvr>
                                        <p:cTn id="37" dur="500" fill="hold"/>
                                        <p:tgtEl>
                                          <p:spTgt spid="17"/>
                                        </p:tgtEl>
                                        <p:attrNameLst>
                                          <p:attrName>ppt_h</p:attrName>
                                        </p:attrNameLst>
                                      </p:cBhvr>
                                      <p:tavLst>
                                        <p:tav tm="0">
                                          <p:val>
                                            <p:fltVal val="0"/>
                                          </p:val>
                                        </p:tav>
                                        <p:tav tm="100000">
                                          <p:val>
                                            <p:strVal val="#ppt_h"/>
                                          </p:val>
                                        </p:tav>
                                      </p:tavLst>
                                    </p:anim>
                                    <p:animEffect transition="in" filter="fade">
                                      <p:cBhvr>
                                        <p:cTn id="3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xmlns="" id="{7E5A0D50-BD01-48CF-9E1E-6EBE3CFE0757}"/>
              </a:ext>
            </a:extLst>
          </p:cNvPr>
          <p:cNvSpPr txBox="1"/>
          <p:nvPr/>
        </p:nvSpPr>
        <p:spPr>
          <a:xfrm>
            <a:off x="7139335" y="2377178"/>
            <a:ext cx="4202433" cy="1777727"/>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sz="4800" kern="0" dirty="0">
                <a:solidFill>
                  <a:prstClr val="black">
                    <a:lumMod val="75000"/>
                    <a:lumOff val="25000"/>
                  </a:prstClr>
                </a:solidFill>
                <a:latin typeface="Sakkal Majalla" panose="02000000000000000000" pitchFamily="2" charset="-78"/>
                <a:cs typeface="Sakkal Majalla" pitchFamily="2" charset="-78"/>
              </a:rPr>
              <a:t>قواعد صرف الأصناف</a:t>
            </a:r>
            <a:endParaRPr kumimoji="0" lang="ar-EG" sz="4800" b="0" i="0" u="none" strike="noStrike" kern="0" cap="none" spc="0" normalizeH="0" baseline="0" noProof="0" dirty="0">
              <a:ln>
                <a:noFill/>
              </a:ln>
              <a:solidFill>
                <a:prstClr val="black">
                  <a:lumMod val="75000"/>
                  <a:lumOff val="25000"/>
                </a:prstClr>
              </a:solidFill>
              <a:effectLst/>
              <a:uLnTx/>
              <a:uFillTx/>
              <a:latin typeface="Sakkal Majalla" panose="02000000000000000000" pitchFamily="2" charset="-78"/>
              <a:ea typeface="+mn-ea"/>
              <a:cs typeface="Sakkal Majalla" pitchFamily="2" charset="-78"/>
            </a:endParaRP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105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7" name="Picture 6" descr="D:\esraa\الإدارة الحديثة للمستودعات والمخازن\photos\feat_inventory.jpg"/>
          <p:cNvPicPr/>
          <p:nvPr/>
        </p:nvPicPr>
        <p:blipFill>
          <a:blip r:embed="rId3">
            <a:clrChange>
              <a:clrFrom>
                <a:srgbClr val="E9E9EB"/>
              </a:clrFrom>
              <a:clrTo>
                <a:srgbClr val="E9E9EB">
                  <a:alpha val="0"/>
                </a:srgbClr>
              </a:clrTo>
            </a:clrChange>
            <a:extLst>
              <a:ext uri="{28A0092B-C50C-407E-A947-70E740481C1C}">
                <a14:useLocalDpi xmlns:a14="http://schemas.microsoft.com/office/drawing/2010/main" val="0"/>
              </a:ext>
            </a:extLst>
          </a:blip>
          <a:srcRect/>
          <a:stretch>
            <a:fillRect/>
          </a:stretch>
        </p:blipFill>
        <p:spPr bwMode="auto">
          <a:xfrm>
            <a:off x="2277979" y="1996508"/>
            <a:ext cx="3240505" cy="2142355"/>
          </a:xfrm>
          <a:prstGeom prst="rect">
            <a:avLst/>
          </a:prstGeom>
        </p:spPr>
      </p:pic>
      <p:sp>
        <p:nvSpPr>
          <p:cNvPr id="5"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6" name="مستطيل 2"/>
          <p:cNvSpPr/>
          <p:nvPr/>
        </p:nvSpPr>
        <p:spPr>
          <a:xfrm>
            <a:off x="0" y="329822"/>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4"/>
              </a:rPr>
              <a:t>www.dawliatraining.com</a:t>
            </a:r>
            <a:endParaRPr lang="en-US" sz="1100" dirty="0">
              <a:effectLst/>
              <a:ea typeface="Calibri"/>
              <a:cs typeface="Arial"/>
            </a:endParaRPr>
          </a:p>
        </p:txBody>
      </p:sp>
    </p:spTree>
    <p:extLst>
      <p:ext uri="{BB962C8B-B14F-4D97-AF65-F5344CB8AC3E}">
        <p14:creationId xmlns:p14="http://schemas.microsoft.com/office/powerpoint/2010/main" val="901196554"/>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106</a:t>
            </a:fld>
            <a:endParaRPr lang="ar-EG"/>
          </a:p>
        </p:txBody>
      </p:sp>
      <p:sp>
        <p:nvSpPr>
          <p:cNvPr id="23" name="Rectangle 22"/>
          <p:cNvSpPr/>
          <p:nvPr/>
        </p:nvSpPr>
        <p:spPr>
          <a:xfrm>
            <a:off x="7375621" y="202376"/>
            <a:ext cx="4474710" cy="707886"/>
          </a:xfrm>
          <a:prstGeom prst="rect">
            <a:avLst/>
          </a:prstGeom>
        </p:spPr>
        <p:txBody>
          <a:bodyPr wrap="square">
            <a:spAutoFit/>
          </a:bodyPr>
          <a:lstStyle/>
          <a:p>
            <a:pPr lvl="0" algn="ctr">
              <a:lnSpc>
                <a:spcPct val="125000"/>
              </a:lnSpc>
            </a:pPr>
            <a:r>
              <a:rPr lang="ar-EG" sz="3200" dirty="0">
                <a:solidFill>
                  <a:prstClr val="white"/>
                </a:solidFill>
                <a:latin typeface="Sakkal Majalla" pitchFamily="2" charset="-78"/>
                <a:cs typeface="Sakkal Majalla" pitchFamily="2" charset="-78"/>
              </a:rPr>
              <a:t>قواعد صرف الأصناف</a:t>
            </a:r>
          </a:p>
        </p:txBody>
      </p:sp>
      <p:grpSp>
        <p:nvGrpSpPr>
          <p:cNvPr id="17" name="Group 16"/>
          <p:cNvGrpSpPr/>
          <p:nvPr/>
        </p:nvGrpSpPr>
        <p:grpSpPr>
          <a:xfrm flipH="1">
            <a:off x="192905" y="2391501"/>
            <a:ext cx="8219392" cy="369332"/>
            <a:chOff x="4032264" y="1641410"/>
            <a:chExt cx="8219392" cy="369332"/>
          </a:xfrm>
        </p:grpSpPr>
        <p:sp>
          <p:nvSpPr>
            <p:cNvPr id="18" name="Freeform: Shape 5">
              <a:extLst>
                <a:ext uri="{FF2B5EF4-FFF2-40B4-BE49-F238E27FC236}">
                  <a16:creationId xmlns:a16="http://schemas.microsoft.com/office/drawing/2014/main" xmlns="" id="{230D4B19-68A0-4C8A-AF59-DFEE3853A8F7}"/>
                </a:ext>
              </a:extLst>
            </p:cNvPr>
            <p:cNvSpPr/>
            <p:nvPr/>
          </p:nvSpPr>
          <p:spPr>
            <a:xfrm>
              <a:off x="4032264" y="1703084"/>
              <a:ext cx="228272" cy="228272"/>
            </a:xfrm>
            <a:custGeom>
              <a:avLst/>
              <a:gdLst>
                <a:gd name="connsiteX0" fmla="*/ 0 w 228271"/>
                <a:gd name="connsiteY0" fmla="*/ 0 h 228271"/>
                <a:gd name="connsiteX1" fmla="*/ 251384 w 228271"/>
                <a:gd name="connsiteY1" fmla="*/ 0 h 228271"/>
                <a:gd name="connsiteX2" fmla="*/ 251384 w 228271"/>
                <a:gd name="connsiteY2" fmla="*/ 251384 h 228271"/>
                <a:gd name="connsiteX3" fmla="*/ 0 w 228271"/>
                <a:gd name="connsiteY3" fmla="*/ 251384 h 228271"/>
              </a:gdLst>
              <a:ahLst/>
              <a:cxnLst>
                <a:cxn ang="0">
                  <a:pos x="connsiteX0" y="connsiteY0"/>
                </a:cxn>
                <a:cxn ang="0">
                  <a:pos x="connsiteX1" y="connsiteY1"/>
                </a:cxn>
                <a:cxn ang="0">
                  <a:pos x="connsiteX2" y="connsiteY2"/>
                </a:cxn>
                <a:cxn ang="0">
                  <a:pos x="connsiteX3" y="connsiteY3"/>
                </a:cxn>
              </a:cxnLst>
              <a:rect l="l" t="t" r="r" b="b"/>
              <a:pathLst>
                <a:path w="228271" h="228271">
                  <a:moveTo>
                    <a:pt x="0" y="0"/>
                  </a:moveTo>
                  <a:lnTo>
                    <a:pt x="251384" y="0"/>
                  </a:lnTo>
                  <a:lnTo>
                    <a:pt x="251384" y="251384"/>
                  </a:lnTo>
                  <a:lnTo>
                    <a:pt x="0" y="251384"/>
                  </a:lnTo>
                  <a:close/>
                </a:path>
              </a:pathLst>
            </a:custGeom>
            <a:solidFill>
              <a:srgbClr val="00C3E6"/>
            </a:solidFill>
            <a:ln w="28513" cap="flat">
              <a:noFill/>
              <a:prstDash val="solid"/>
              <a:miter/>
            </a:ln>
          </p:spPr>
          <p:txBody>
            <a:bodyPr rtlCol="0" anchor="ctr"/>
            <a:lstStyle/>
            <a:p>
              <a:endParaRPr lang="en-US" sz="2400">
                <a:latin typeface="Sakkal Majalla" panose="02000000000000000000" pitchFamily="2" charset="-78"/>
                <a:cs typeface="Sakkal Majalla" panose="02000000000000000000" pitchFamily="2" charset="-78"/>
              </a:endParaRPr>
            </a:p>
          </p:txBody>
        </p:sp>
        <p:sp>
          <p:nvSpPr>
            <p:cNvPr id="19" name="Inhaltsplatzhalter 4">
              <a:extLst>
                <a:ext uri="{FF2B5EF4-FFF2-40B4-BE49-F238E27FC236}">
                  <a16:creationId xmlns:a16="http://schemas.microsoft.com/office/drawing/2014/main" xmlns="" id="{2E9D6F7F-7648-494D-8388-8AB841B21542}"/>
                </a:ext>
              </a:extLst>
            </p:cNvPr>
            <p:cNvSpPr txBox="1">
              <a:spLocks/>
            </p:cNvSpPr>
            <p:nvPr/>
          </p:nvSpPr>
          <p:spPr>
            <a:xfrm>
              <a:off x="4345827" y="1641410"/>
              <a:ext cx="7905829" cy="369332"/>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Low" rtl="1">
                <a:lnSpc>
                  <a:spcPct val="100000"/>
                </a:lnSpc>
                <a:spcAft>
                  <a:spcPts val="1200"/>
                </a:spcAft>
                <a:buNone/>
              </a:pPr>
              <a:r>
                <a:rPr lang="ar-EG" sz="2400" b="1" dirty="0">
                  <a:solidFill>
                    <a:srgbClr val="002060"/>
                  </a:solidFill>
                  <a:latin typeface="Sakkal Majalla" panose="02000000000000000000" pitchFamily="2" charset="-78"/>
                  <a:ea typeface="Roboto" pitchFamily="2" charset="0"/>
                  <a:cs typeface="Sakkal Majalla" panose="02000000000000000000" pitchFamily="2" charset="-78"/>
                </a:rPr>
                <a:t>تحدد مواعيد صرف الأصناف للأقسام الإنتاجية طبقا لظروف العمل بكل إدارة أو قسم</a:t>
              </a:r>
              <a:endParaRPr lang="en-ZA" sz="2400" b="1" dirty="0">
                <a:solidFill>
                  <a:srgbClr val="002060"/>
                </a:solidFill>
                <a:latin typeface="Sakkal Majalla" panose="02000000000000000000" pitchFamily="2" charset="-78"/>
                <a:ea typeface="Roboto" pitchFamily="2" charset="0"/>
                <a:cs typeface="Sakkal Majalla" panose="02000000000000000000" pitchFamily="2" charset="-78"/>
              </a:endParaRPr>
            </a:p>
          </p:txBody>
        </p:sp>
      </p:grpSp>
      <p:grpSp>
        <p:nvGrpSpPr>
          <p:cNvPr id="20" name="Group 19"/>
          <p:cNvGrpSpPr/>
          <p:nvPr/>
        </p:nvGrpSpPr>
        <p:grpSpPr>
          <a:xfrm flipH="1">
            <a:off x="192905" y="3216057"/>
            <a:ext cx="8197444" cy="738664"/>
            <a:chOff x="4054212" y="2465966"/>
            <a:chExt cx="8197444" cy="738664"/>
          </a:xfrm>
        </p:grpSpPr>
        <p:sp>
          <p:nvSpPr>
            <p:cNvPr id="21" name="Freeform: Shape 6">
              <a:extLst>
                <a:ext uri="{FF2B5EF4-FFF2-40B4-BE49-F238E27FC236}">
                  <a16:creationId xmlns:a16="http://schemas.microsoft.com/office/drawing/2014/main" xmlns="" id="{127B1524-77FF-424E-B624-ECB4347C132A}"/>
                </a:ext>
              </a:extLst>
            </p:cNvPr>
            <p:cNvSpPr/>
            <p:nvPr/>
          </p:nvSpPr>
          <p:spPr>
            <a:xfrm>
              <a:off x="4054212" y="2679196"/>
              <a:ext cx="228272" cy="228272"/>
            </a:xfrm>
            <a:custGeom>
              <a:avLst/>
              <a:gdLst>
                <a:gd name="connsiteX0" fmla="*/ 0 w 228271"/>
                <a:gd name="connsiteY0" fmla="*/ 0 h 228271"/>
                <a:gd name="connsiteX1" fmla="*/ 251384 w 228271"/>
                <a:gd name="connsiteY1" fmla="*/ 0 h 228271"/>
                <a:gd name="connsiteX2" fmla="*/ 251384 w 228271"/>
                <a:gd name="connsiteY2" fmla="*/ 251384 h 228271"/>
                <a:gd name="connsiteX3" fmla="*/ 0 w 228271"/>
                <a:gd name="connsiteY3" fmla="*/ 251384 h 228271"/>
              </a:gdLst>
              <a:ahLst/>
              <a:cxnLst>
                <a:cxn ang="0">
                  <a:pos x="connsiteX0" y="connsiteY0"/>
                </a:cxn>
                <a:cxn ang="0">
                  <a:pos x="connsiteX1" y="connsiteY1"/>
                </a:cxn>
                <a:cxn ang="0">
                  <a:pos x="connsiteX2" y="connsiteY2"/>
                </a:cxn>
                <a:cxn ang="0">
                  <a:pos x="connsiteX3" y="connsiteY3"/>
                </a:cxn>
              </a:cxnLst>
              <a:rect l="l" t="t" r="r" b="b"/>
              <a:pathLst>
                <a:path w="228271" h="228271">
                  <a:moveTo>
                    <a:pt x="0" y="0"/>
                  </a:moveTo>
                  <a:lnTo>
                    <a:pt x="251384" y="0"/>
                  </a:lnTo>
                  <a:lnTo>
                    <a:pt x="251384" y="251384"/>
                  </a:lnTo>
                  <a:lnTo>
                    <a:pt x="0" y="251384"/>
                  </a:lnTo>
                  <a:close/>
                </a:path>
              </a:pathLst>
            </a:custGeom>
            <a:solidFill>
              <a:srgbClr val="F22C35"/>
            </a:solidFill>
            <a:ln w="28513" cap="flat">
              <a:noFill/>
              <a:prstDash val="solid"/>
              <a:miter/>
            </a:ln>
          </p:spPr>
          <p:txBody>
            <a:bodyPr rtlCol="0" anchor="ctr"/>
            <a:lstStyle/>
            <a:p>
              <a:endParaRPr lang="en-US" sz="2400">
                <a:latin typeface="Sakkal Majalla" panose="02000000000000000000" pitchFamily="2" charset="-78"/>
                <a:cs typeface="Sakkal Majalla" panose="02000000000000000000" pitchFamily="2" charset="-78"/>
              </a:endParaRPr>
            </a:p>
          </p:txBody>
        </p:sp>
        <p:sp>
          <p:nvSpPr>
            <p:cNvPr id="22" name="Inhaltsplatzhalter 4">
              <a:extLst>
                <a:ext uri="{FF2B5EF4-FFF2-40B4-BE49-F238E27FC236}">
                  <a16:creationId xmlns:a16="http://schemas.microsoft.com/office/drawing/2014/main" xmlns="" id="{A5909EDE-089F-4187-AA57-BB40467F67BD}"/>
                </a:ext>
              </a:extLst>
            </p:cNvPr>
            <p:cNvSpPr txBox="1">
              <a:spLocks/>
            </p:cNvSpPr>
            <p:nvPr/>
          </p:nvSpPr>
          <p:spPr>
            <a:xfrm>
              <a:off x="4410395" y="2465966"/>
              <a:ext cx="7841261" cy="738664"/>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rtl="1">
                <a:lnSpc>
                  <a:spcPct val="100000"/>
                </a:lnSpc>
                <a:spcAft>
                  <a:spcPts val="1200"/>
                </a:spcAft>
                <a:buNone/>
              </a:pPr>
              <a:r>
                <a:rPr lang="ar-EG" sz="2400" b="1" dirty="0">
                  <a:solidFill>
                    <a:srgbClr val="002060"/>
                  </a:solidFill>
                  <a:latin typeface="Sakkal Majalla" panose="02000000000000000000" pitchFamily="2" charset="-78"/>
                  <a:ea typeface="Roboto" pitchFamily="2" charset="0"/>
                  <a:cs typeface="Sakkal Majalla" panose="02000000000000000000" pitchFamily="2" charset="-78"/>
                </a:rPr>
                <a:t>صرف الأصناف من المخازن إما أن يكون </a:t>
              </a:r>
              <a:r>
                <a:rPr lang="ar-EG" sz="2400" b="1" dirty="0" smtClean="0">
                  <a:solidFill>
                    <a:srgbClr val="002060"/>
                  </a:solidFill>
                  <a:latin typeface="Sakkal Majalla" panose="02000000000000000000" pitchFamily="2" charset="-78"/>
                  <a:ea typeface="Roboto" pitchFamily="2" charset="0"/>
                  <a:cs typeface="Sakkal Majalla" panose="02000000000000000000" pitchFamily="2" charset="-78"/>
                </a:rPr>
                <a:t>استخدامها </a:t>
              </a:r>
              <a:r>
                <a:rPr lang="ar-EG" sz="2400" b="1" dirty="0">
                  <a:solidFill>
                    <a:srgbClr val="002060"/>
                  </a:solidFill>
                  <a:latin typeface="Sakkal Majalla" panose="02000000000000000000" pitchFamily="2" charset="-78"/>
                  <a:ea typeface="Roboto" pitchFamily="2" charset="0"/>
                  <a:cs typeface="Sakkal Majalla" panose="02000000000000000000" pitchFamily="2" charset="-78"/>
                </a:rPr>
                <a:t>في الإنتاج أو في الصيانة، وإما للبيع أو الإيجار وبصفة إعارة أو كعهدة طرف وحدات الإنتاج أو العاملين </a:t>
              </a:r>
              <a:r>
                <a:rPr lang="ar-EG" sz="2400" b="1" dirty="0" smtClean="0">
                  <a:solidFill>
                    <a:srgbClr val="002060"/>
                  </a:solidFill>
                  <a:latin typeface="Sakkal Majalla" panose="02000000000000000000" pitchFamily="2" charset="-78"/>
                  <a:ea typeface="Roboto" pitchFamily="2" charset="0"/>
                  <a:cs typeface="Sakkal Majalla" panose="02000000000000000000" pitchFamily="2" charset="-78"/>
                </a:rPr>
                <a:t>بها</a:t>
              </a:r>
              <a:endParaRPr lang="en-ZA" sz="2400" b="1" dirty="0">
                <a:solidFill>
                  <a:srgbClr val="002060"/>
                </a:solidFill>
                <a:latin typeface="Sakkal Majalla" panose="02000000000000000000" pitchFamily="2" charset="-78"/>
                <a:ea typeface="Roboto" pitchFamily="2" charset="0"/>
                <a:cs typeface="Sakkal Majalla" panose="02000000000000000000" pitchFamily="2" charset="-78"/>
              </a:endParaRPr>
            </a:p>
          </p:txBody>
        </p:sp>
      </p:grpSp>
      <p:grpSp>
        <p:nvGrpSpPr>
          <p:cNvPr id="24" name="Group 23"/>
          <p:cNvGrpSpPr/>
          <p:nvPr/>
        </p:nvGrpSpPr>
        <p:grpSpPr>
          <a:xfrm flipH="1">
            <a:off x="192905" y="4242072"/>
            <a:ext cx="8197444" cy="369332"/>
            <a:chOff x="4054212" y="3491981"/>
            <a:chExt cx="8197444" cy="369332"/>
          </a:xfrm>
        </p:grpSpPr>
        <p:sp>
          <p:nvSpPr>
            <p:cNvPr id="25" name="Freeform: Shape 8">
              <a:extLst>
                <a:ext uri="{FF2B5EF4-FFF2-40B4-BE49-F238E27FC236}">
                  <a16:creationId xmlns:a16="http://schemas.microsoft.com/office/drawing/2014/main" xmlns="" id="{092FE15F-E837-4D10-9DBA-EB662BC797F8}"/>
                </a:ext>
              </a:extLst>
            </p:cNvPr>
            <p:cNvSpPr/>
            <p:nvPr/>
          </p:nvSpPr>
          <p:spPr>
            <a:xfrm>
              <a:off x="4054212" y="3548911"/>
              <a:ext cx="228272" cy="228272"/>
            </a:xfrm>
            <a:custGeom>
              <a:avLst/>
              <a:gdLst>
                <a:gd name="connsiteX0" fmla="*/ 0 w 228271"/>
                <a:gd name="connsiteY0" fmla="*/ 0 h 228271"/>
                <a:gd name="connsiteX1" fmla="*/ 251384 w 228271"/>
                <a:gd name="connsiteY1" fmla="*/ 0 h 228271"/>
                <a:gd name="connsiteX2" fmla="*/ 251384 w 228271"/>
                <a:gd name="connsiteY2" fmla="*/ 251384 h 228271"/>
                <a:gd name="connsiteX3" fmla="*/ 0 w 228271"/>
                <a:gd name="connsiteY3" fmla="*/ 251384 h 228271"/>
              </a:gdLst>
              <a:ahLst/>
              <a:cxnLst>
                <a:cxn ang="0">
                  <a:pos x="connsiteX0" y="connsiteY0"/>
                </a:cxn>
                <a:cxn ang="0">
                  <a:pos x="connsiteX1" y="connsiteY1"/>
                </a:cxn>
                <a:cxn ang="0">
                  <a:pos x="connsiteX2" y="connsiteY2"/>
                </a:cxn>
                <a:cxn ang="0">
                  <a:pos x="connsiteX3" y="connsiteY3"/>
                </a:cxn>
              </a:cxnLst>
              <a:rect l="l" t="t" r="r" b="b"/>
              <a:pathLst>
                <a:path w="228271" h="228271">
                  <a:moveTo>
                    <a:pt x="0" y="0"/>
                  </a:moveTo>
                  <a:lnTo>
                    <a:pt x="251384" y="0"/>
                  </a:lnTo>
                  <a:lnTo>
                    <a:pt x="251384" y="251384"/>
                  </a:lnTo>
                  <a:lnTo>
                    <a:pt x="0" y="251384"/>
                  </a:lnTo>
                  <a:close/>
                </a:path>
              </a:pathLst>
            </a:custGeom>
            <a:solidFill>
              <a:srgbClr val="00B59A"/>
            </a:solidFill>
            <a:ln w="28513" cap="flat">
              <a:noFill/>
              <a:prstDash val="solid"/>
              <a:miter/>
            </a:ln>
          </p:spPr>
          <p:txBody>
            <a:bodyPr rtlCol="0" anchor="ctr"/>
            <a:lstStyle/>
            <a:p>
              <a:endParaRPr lang="en-US" sz="2400">
                <a:latin typeface="Sakkal Majalla" panose="02000000000000000000" pitchFamily="2" charset="-78"/>
                <a:cs typeface="Sakkal Majalla" panose="02000000000000000000" pitchFamily="2" charset="-78"/>
              </a:endParaRPr>
            </a:p>
          </p:txBody>
        </p:sp>
        <p:sp>
          <p:nvSpPr>
            <p:cNvPr id="26" name="Inhaltsplatzhalter 4">
              <a:extLst>
                <a:ext uri="{FF2B5EF4-FFF2-40B4-BE49-F238E27FC236}">
                  <a16:creationId xmlns:a16="http://schemas.microsoft.com/office/drawing/2014/main" xmlns="" id="{50F47F96-E1FE-4DE4-877B-934235BB007C}"/>
                </a:ext>
              </a:extLst>
            </p:cNvPr>
            <p:cNvSpPr txBox="1">
              <a:spLocks/>
            </p:cNvSpPr>
            <p:nvPr/>
          </p:nvSpPr>
          <p:spPr>
            <a:xfrm>
              <a:off x="4410395" y="3491981"/>
              <a:ext cx="7841261" cy="369332"/>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rtl="1">
                <a:lnSpc>
                  <a:spcPct val="100000"/>
                </a:lnSpc>
                <a:spcAft>
                  <a:spcPts val="1200"/>
                </a:spcAft>
                <a:buNone/>
              </a:pPr>
              <a:r>
                <a:rPr lang="ar-EG" sz="2400" b="1" dirty="0">
                  <a:solidFill>
                    <a:srgbClr val="002060"/>
                  </a:solidFill>
                  <a:latin typeface="Sakkal Majalla" panose="02000000000000000000" pitchFamily="2" charset="-78"/>
                  <a:ea typeface="Roboto" pitchFamily="2" charset="0"/>
                  <a:cs typeface="Sakkal Majalla" panose="02000000000000000000" pitchFamily="2" charset="-78"/>
                </a:rPr>
                <a:t>يتم الصرف بأذون معتمدة من أصل وصورة طبقا لما يحدد بالدورة </a:t>
              </a:r>
              <a:r>
                <a:rPr lang="ar-EG" sz="2400" b="1" dirty="0" err="1">
                  <a:solidFill>
                    <a:srgbClr val="002060"/>
                  </a:solidFill>
                  <a:latin typeface="Sakkal Majalla" panose="02000000000000000000" pitchFamily="2" charset="-78"/>
                  <a:ea typeface="Roboto" pitchFamily="2" charset="0"/>
                  <a:cs typeface="Sakkal Majalla" panose="02000000000000000000" pitchFamily="2" charset="-78"/>
                </a:rPr>
                <a:t>المستندية</a:t>
              </a:r>
              <a:r>
                <a:rPr lang="ar-EG" sz="2400" b="1" dirty="0">
                  <a:solidFill>
                    <a:srgbClr val="002060"/>
                  </a:solidFill>
                  <a:latin typeface="Sakkal Majalla" panose="02000000000000000000" pitchFamily="2" charset="-78"/>
                  <a:ea typeface="Roboto" pitchFamily="2" charset="0"/>
                  <a:cs typeface="Sakkal Majalla" panose="02000000000000000000" pitchFamily="2" charset="-78"/>
                </a:rPr>
                <a:t> بالمنظمة</a:t>
              </a:r>
              <a:endParaRPr lang="en-ZA" sz="2400" b="1" dirty="0">
                <a:solidFill>
                  <a:srgbClr val="002060"/>
                </a:solidFill>
                <a:latin typeface="Sakkal Majalla" panose="02000000000000000000" pitchFamily="2" charset="-78"/>
                <a:ea typeface="Roboto" pitchFamily="2" charset="0"/>
                <a:cs typeface="Sakkal Majalla" panose="02000000000000000000" pitchFamily="2" charset="-78"/>
              </a:endParaRPr>
            </a:p>
          </p:txBody>
        </p:sp>
      </p:grpSp>
      <p:grpSp>
        <p:nvGrpSpPr>
          <p:cNvPr id="27" name="Group 26"/>
          <p:cNvGrpSpPr/>
          <p:nvPr/>
        </p:nvGrpSpPr>
        <p:grpSpPr>
          <a:xfrm flipH="1">
            <a:off x="477393" y="4874132"/>
            <a:ext cx="7912956" cy="738664"/>
            <a:chOff x="4054212" y="4124041"/>
            <a:chExt cx="7912956" cy="738664"/>
          </a:xfrm>
        </p:grpSpPr>
        <p:sp>
          <p:nvSpPr>
            <p:cNvPr id="28" name="Freeform: Shape 10">
              <a:extLst>
                <a:ext uri="{FF2B5EF4-FFF2-40B4-BE49-F238E27FC236}">
                  <a16:creationId xmlns:a16="http://schemas.microsoft.com/office/drawing/2014/main" xmlns="" id="{A30D1619-5336-441F-8635-75716AB56315}"/>
                </a:ext>
              </a:extLst>
            </p:cNvPr>
            <p:cNvSpPr/>
            <p:nvPr/>
          </p:nvSpPr>
          <p:spPr>
            <a:xfrm>
              <a:off x="4054212" y="4394944"/>
              <a:ext cx="228272" cy="228272"/>
            </a:xfrm>
            <a:custGeom>
              <a:avLst/>
              <a:gdLst>
                <a:gd name="connsiteX0" fmla="*/ 0 w 228271"/>
                <a:gd name="connsiteY0" fmla="*/ 0 h 228271"/>
                <a:gd name="connsiteX1" fmla="*/ 251384 w 228271"/>
                <a:gd name="connsiteY1" fmla="*/ 0 h 228271"/>
                <a:gd name="connsiteX2" fmla="*/ 251384 w 228271"/>
                <a:gd name="connsiteY2" fmla="*/ 251384 h 228271"/>
                <a:gd name="connsiteX3" fmla="*/ 0 w 228271"/>
                <a:gd name="connsiteY3" fmla="*/ 251384 h 228271"/>
              </a:gdLst>
              <a:ahLst/>
              <a:cxnLst>
                <a:cxn ang="0">
                  <a:pos x="connsiteX0" y="connsiteY0"/>
                </a:cxn>
                <a:cxn ang="0">
                  <a:pos x="connsiteX1" y="connsiteY1"/>
                </a:cxn>
                <a:cxn ang="0">
                  <a:pos x="connsiteX2" y="connsiteY2"/>
                </a:cxn>
                <a:cxn ang="0">
                  <a:pos x="connsiteX3" y="connsiteY3"/>
                </a:cxn>
              </a:cxnLst>
              <a:rect l="l" t="t" r="r" b="b"/>
              <a:pathLst>
                <a:path w="228271" h="228271">
                  <a:moveTo>
                    <a:pt x="0" y="0"/>
                  </a:moveTo>
                  <a:lnTo>
                    <a:pt x="251384" y="0"/>
                  </a:lnTo>
                  <a:lnTo>
                    <a:pt x="251384" y="251384"/>
                  </a:lnTo>
                  <a:lnTo>
                    <a:pt x="0" y="251384"/>
                  </a:lnTo>
                  <a:close/>
                </a:path>
              </a:pathLst>
            </a:custGeom>
            <a:solidFill>
              <a:srgbClr val="FFA300"/>
            </a:solidFill>
            <a:ln w="28513" cap="flat">
              <a:noFill/>
              <a:prstDash val="solid"/>
              <a:miter/>
            </a:ln>
          </p:spPr>
          <p:txBody>
            <a:bodyPr rtlCol="0" anchor="ctr"/>
            <a:lstStyle/>
            <a:p>
              <a:endParaRPr lang="en-US" sz="2400">
                <a:latin typeface="Sakkal Majalla" panose="02000000000000000000" pitchFamily="2" charset="-78"/>
                <a:cs typeface="Sakkal Majalla" panose="02000000000000000000" pitchFamily="2" charset="-78"/>
              </a:endParaRPr>
            </a:p>
          </p:txBody>
        </p:sp>
        <p:sp>
          <p:nvSpPr>
            <p:cNvPr id="29" name="Inhaltsplatzhalter 4">
              <a:extLst>
                <a:ext uri="{FF2B5EF4-FFF2-40B4-BE49-F238E27FC236}">
                  <a16:creationId xmlns:a16="http://schemas.microsoft.com/office/drawing/2014/main" xmlns="" id="{8D3FE45E-7E02-4D03-9155-9FF05FCE871A}"/>
                </a:ext>
              </a:extLst>
            </p:cNvPr>
            <p:cNvSpPr txBox="1">
              <a:spLocks/>
            </p:cNvSpPr>
            <p:nvPr/>
          </p:nvSpPr>
          <p:spPr>
            <a:xfrm>
              <a:off x="4420024" y="4124041"/>
              <a:ext cx="7547144" cy="738664"/>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Low" rtl="1">
                <a:lnSpc>
                  <a:spcPct val="100000"/>
                </a:lnSpc>
                <a:spcAft>
                  <a:spcPts val="1200"/>
                </a:spcAft>
                <a:buNone/>
              </a:pPr>
              <a:r>
                <a:rPr lang="ar-EG" sz="2400" b="1" dirty="0">
                  <a:solidFill>
                    <a:srgbClr val="002060"/>
                  </a:solidFill>
                  <a:latin typeface="Sakkal Majalla" panose="02000000000000000000" pitchFamily="2" charset="-78"/>
                  <a:ea typeface="Roboto" pitchFamily="2" charset="0"/>
                  <a:cs typeface="Sakkal Majalla" panose="02000000000000000000" pitchFamily="2" charset="-78"/>
                </a:rPr>
                <a:t>الأصناف </a:t>
              </a:r>
              <a:r>
                <a:rPr lang="ar-EG" sz="2400" b="1" dirty="0" smtClean="0">
                  <a:solidFill>
                    <a:srgbClr val="002060"/>
                  </a:solidFill>
                  <a:latin typeface="Sakkal Majalla" panose="02000000000000000000" pitchFamily="2" charset="-78"/>
                  <a:ea typeface="Roboto" pitchFamily="2" charset="0"/>
                  <a:cs typeface="Sakkal Majalla" panose="02000000000000000000" pitchFamily="2" charset="-78"/>
                </a:rPr>
                <a:t>المشترا</a:t>
              </a:r>
              <a:r>
                <a:rPr lang="ar-JO" sz="2400" b="1" dirty="0">
                  <a:solidFill>
                    <a:srgbClr val="002060"/>
                  </a:solidFill>
                  <a:latin typeface="Sakkal Majalla" panose="02000000000000000000" pitchFamily="2" charset="-78"/>
                  <a:ea typeface="Roboto" pitchFamily="2" charset="0"/>
                  <a:cs typeface="Sakkal Majalla" panose="02000000000000000000" pitchFamily="2" charset="-78"/>
                </a:rPr>
                <a:t>ة</a:t>
              </a:r>
              <a:r>
                <a:rPr lang="ar-EG" sz="2400" b="1" dirty="0" smtClean="0">
                  <a:solidFill>
                    <a:srgbClr val="002060"/>
                  </a:solidFill>
                  <a:latin typeface="Sakkal Majalla" panose="02000000000000000000" pitchFamily="2" charset="-78"/>
                  <a:ea typeface="Roboto" pitchFamily="2" charset="0"/>
                  <a:cs typeface="Sakkal Majalla" panose="02000000000000000000" pitchFamily="2" charset="-78"/>
                </a:rPr>
                <a:t> </a:t>
              </a:r>
              <a:r>
                <a:rPr lang="ar-EG" sz="2400" b="1" dirty="0">
                  <a:solidFill>
                    <a:srgbClr val="002060"/>
                  </a:solidFill>
                  <a:latin typeface="Sakkal Majalla" panose="02000000000000000000" pitchFamily="2" charset="-78"/>
                  <a:ea typeface="Roboto" pitchFamily="2" charset="0"/>
                  <a:cs typeface="Sakkal Majalla" panose="02000000000000000000" pitchFamily="2" charset="-78"/>
                </a:rPr>
                <a:t>للإدارة أو قسم بذاته تخصص للجهة طالبة الشراء، ولا تصرف لجهة أخرى إلا بموافقة المدير المسئول</a:t>
              </a:r>
              <a:endParaRPr lang="en-ZA" sz="2400" b="1" dirty="0">
                <a:solidFill>
                  <a:srgbClr val="002060"/>
                </a:solidFill>
                <a:latin typeface="Sakkal Majalla" panose="02000000000000000000" pitchFamily="2" charset="-78"/>
                <a:ea typeface="Roboto" pitchFamily="2" charset="0"/>
                <a:cs typeface="Sakkal Majalla" panose="02000000000000000000" pitchFamily="2" charset="-78"/>
              </a:endParaRPr>
            </a:p>
          </p:txBody>
        </p:sp>
      </p:grpSp>
      <p:sp>
        <p:nvSpPr>
          <p:cNvPr id="30" name="Freeform: Shape 12">
            <a:extLst>
              <a:ext uri="{FF2B5EF4-FFF2-40B4-BE49-F238E27FC236}">
                <a16:creationId xmlns:a16="http://schemas.microsoft.com/office/drawing/2014/main" xmlns="" id="{560BFC3B-7C9A-454E-938A-4E59DE7679B9}"/>
              </a:ext>
            </a:extLst>
          </p:cNvPr>
          <p:cNvSpPr/>
          <p:nvPr/>
        </p:nvSpPr>
        <p:spPr>
          <a:xfrm flipH="1">
            <a:off x="8772669" y="2517802"/>
            <a:ext cx="3077662" cy="2978682"/>
          </a:xfrm>
          <a:custGeom>
            <a:avLst/>
            <a:gdLst>
              <a:gd name="connsiteX0" fmla="*/ 2753470 w 3652349"/>
              <a:gd name="connsiteY0" fmla="*/ 917823 h 3652349"/>
              <a:gd name="connsiteX1" fmla="*/ 2753470 w 3652349"/>
              <a:gd name="connsiteY1" fmla="*/ 2753470 h 3652349"/>
              <a:gd name="connsiteX2" fmla="*/ 917823 w 3652349"/>
              <a:gd name="connsiteY2" fmla="*/ 2753470 h 3652349"/>
              <a:gd name="connsiteX3" fmla="*/ 917823 w 3652349"/>
              <a:gd name="connsiteY3" fmla="*/ 917823 h 3652349"/>
              <a:gd name="connsiteX4" fmla="*/ 2753470 w 3652349"/>
              <a:gd name="connsiteY4" fmla="*/ 917823 h 36523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52349" h="3652349">
                <a:moveTo>
                  <a:pt x="2753470" y="917823"/>
                </a:moveTo>
                <a:cubicBezTo>
                  <a:pt x="3260370" y="1424723"/>
                  <a:pt x="3260370" y="2246570"/>
                  <a:pt x="2753470" y="2753470"/>
                </a:cubicBezTo>
                <a:cubicBezTo>
                  <a:pt x="2246571" y="3260370"/>
                  <a:pt x="1424723" y="3260370"/>
                  <a:pt x="917823" y="2753470"/>
                </a:cubicBezTo>
                <a:cubicBezTo>
                  <a:pt x="410924" y="2246570"/>
                  <a:pt x="410924" y="1424723"/>
                  <a:pt x="917823" y="917823"/>
                </a:cubicBezTo>
                <a:cubicBezTo>
                  <a:pt x="1424723" y="410924"/>
                  <a:pt x="2246571" y="410924"/>
                  <a:pt x="2753470" y="917823"/>
                </a:cubicBezTo>
                <a:close/>
              </a:path>
            </a:pathLst>
          </a:custGeom>
          <a:solidFill>
            <a:srgbClr val="C1CED6"/>
          </a:solidFill>
          <a:ln w="28513" cap="flat">
            <a:noFill/>
            <a:prstDash val="solid"/>
            <a:miter/>
          </a:ln>
        </p:spPr>
        <p:txBody>
          <a:bodyPr rtlCol="0" anchor="ctr"/>
          <a:lstStyle/>
          <a:p>
            <a:endParaRPr lang="en-US" sz="2400">
              <a:latin typeface="Sakkal Majalla" panose="02000000000000000000" pitchFamily="2" charset="-78"/>
              <a:cs typeface="Sakkal Majalla" panose="02000000000000000000" pitchFamily="2" charset="-78"/>
            </a:endParaRPr>
          </a:p>
        </p:txBody>
      </p:sp>
      <p:grpSp>
        <p:nvGrpSpPr>
          <p:cNvPr id="31" name="Group 30"/>
          <p:cNvGrpSpPr/>
          <p:nvPr/>
        </p:nvGrpSpPr>
        <p:grpSpPr>
          <a:xfrm flipH="1">
            <a:off x="8497588" y="2238649"/>
            <a:ext cx="1586920" cy="1628967"/>
            <a:chOff x="3772733" y="1198357"/>
            <a:chExt cx="1883243" cy="1997379"/>
          </a:xfrm>
        </p:grpSpPr>
        <p:sp>
          <p:nvSpPr>
            <p:cNvPr id="32" name="Freeform: Shape 13">
              <a:extLst>
                <a:ext uri="{FF2B5EF4-FFF2-40B4-BE49-F238E27FC236}">
                  <a16:creationId xmlns:a16="http://schemas.microsoft.com/office/drawing/2014/main" xmlns="" id="{EC694EB6-29E0-436A-A78A-B792189D0482}"/>
                </a:ext>
              </a:extLst>
            </p:cNvPr>
            <p:cNvSpPr/>
            <p:nvPr/>
          </p:nvSpPr>
          <p:spPr>
            <a:xfrm>
              <a:off x="3772733" y="1198357"/>
              <a:ext cx="1883243" cy="1997379"/>
            </a:xfrm>
            <a:custGeom>
              <a:avLst/>
              <a:gdLst>
                <a:gd name="connsiteX0" fmla="*/ 0 w 1883242"/>
                <a:gd name="connsiteY0" fmla="*/ 2017923 h 1997378"/>
                <a:gd name="connsiteX1" fmla="*/ 1910065 w 1883242"/>
                <a:gd name="connsiteY1" fmla="*/ 2017923 h 1997378"/>
                <a:gd name="connsiteX2" fmla="*/ 0 w 1883242"/>
                <a:gd name="connsiteY2" fmla="*/ 0 h 1997378"/>
                <a:gd name="connsiteX3" fmla="*/ 0 w 1883242"/>
                <a:gd name="connsiteY3" fmla="*/ 2017923 h 1997378"/>
              </a:gdLst>
              <a:ahLst/>
              <a:cxnLst>
                <a:cxn ang="0">
                  <a:pos x="connsiteX0" y="connsiteY0"/>
                </a:cxn>
                <a:cxn ang="0">
                  <a:pos x="connsiteX1" y="connsiteY1"/>
                </a:cxn>
                <a:cxn ang="0">
                  <a:pos x="connsiteX2" y="connsiteY2"/>
                </a:cxn>
                <a:cxn ang="0">
                  <a:pos x="connsiteX3" y="connsiteY3"/>
                </a:cxn>
              </a:cxnLst>
              <a:rect l="l" t="t" r="r" b="b"/>
              <a:pathLst>
                <a:path w="1883242" h="1997378">
                  <a:moveTo>
                    <a:pt x="0" y="2017923"/>
                  </a:moveTo>
                  <a:lnTo>
                    <a:pt x="1910065" y="2017923"/>
                  </a:lnTo>
                  <a:cubicBezTo>
                    <a:pt x="1820183" y="980428"/>
                    <a:pt x="1022087" y="144667"/>
                    <a:pt x="0" y="0"/>
                  </a:cubicBezTo>
                  <a:lnTo>
                    <a:pt x="0" y="2017923"/>
                  </a:lnTo>
                  <a:close/>
                </a:path>
              </a:pathLst>
            </a:custGeom>
            <a:solidFill>
              <a:srgbClr val="FFA300"/>
            </a:solidFill>
            <a:ln w="28513" cap="flat">
              <a:noFill/>
              <a:prstDash val="solid"/>
              <a:miter/>
            </a:ln>
          </p:spPr>
          <p:txBody>
            <a:bodyPr rtlCol="0" anchor="ctr"/>
            <a:lstStyle/>
            <a:p>
              <a:endParaRPr lang="en-US" sz="2400">
                <a:latin typeface="Sakkal Majalla" panose="02000000000000000000" pitchFamily="2" charset="-78"/>
                <a:cs typeface="Sakkal Majalla" panose="02000000000000000000" pitchFamily="2" charset="-78"/>
              </a:endParaRPr>
            </a:p>
          </p:txBody>
        </p:sp>
        <p:sp>
          <p:nvSpPr>
            <p:cNvPr id="33" name="Inhaltsplatzhalter 4">
              <a:extLst>
                <a:ext uri="{FF2B5EF4-FFF2-40B4-BE49-F238E27FC236}">
                  <a16:creationId xmlns:a16="http://schemas.microsoft.com/office/drawing/2014/main" xmlns="" id="{DFAD01B2-2EE8-4CD4-8655-CD0ADCD6CDEE}"/>
                </a:ext>
              </a:extLst>
            </p:cNvPr>
            <p:cNvSpPr txBox="1">
              <a:spLocks/>
            </p:cNvSpPr>
            <p:nvPr/>
          </p:nvSpPr>
          <p:spPr>
            <a:xfrm>
              <a:off x="4339204" y="2105507"/>
              <a:ext cx="579096" cy="452861"/>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rtl="1">
                <a:lnSpc>
                  <a:spcPct val="100000"/>
                </a:lnSpc>
                <a:spcAft>
                  <a:spcPts val="1200"/>
                </a:spcAft>
                <a:buNone/>
              </a:pPr>
              <a:r>
                <a:rPr lang="ar-EG" sz="2400" b="1" dirty="0" smtClean="0">
                  <a:latin typeface="Sakkal Majalla" panose="02000000000000000000" pitchFamily="2" charset="-78"/>
                  <a:ea typeface="Roboto" pitchFamily="2" charset="0"/>
                  <a:cs typeface="Sakkal Majalla" panose="02000000000000000000" pitchFamily="2" charset="-78"/>
                </a:rPr>
                <a:t>4</a:t>
              </a:r>
              <a:endParaRPr lang="en-US" sz="2400" dirty="0">
                <a:latin typeface="Sakkal Majalla" panose="02000000000000000000" pitchFamily="2" charset="-78"/>
                <a:ea typeface="Roboto Light" panose="02000000000000000000" pitchFamily="2" charset="0"/>
                <a:cs typeface="Sakkal Majalla" panose="02000000000000000000" pitchFamily="2" charset="-78"/>
              </a:endParaRPr>
            </a:p>
          </p:txBody>
        </p:sp>
      </p:grpSp>
      <p:grpSp>
        <p:nvGrpSpPr>
          <p:cNvPr id="34" name="Group 33"/>
          <p:cNvGrpSpPr/>
          <p:nvPr/>
        </p:nvGrpSpPr>
        <p:grpSpPr>
          <a:xfrm flipH="1">
            <a:off x="8641854" y="4156408"/>
            <a:ext cx="1442654" cy="1442800"/>
            <a:chOff x="3772733" y="3549842"/>
            <a:chExt cx="1712039" cy="1769107"/>
          </a:xfrm>
        </p:grpSpPr>
        <p:sp>
          <p:nvSpPr>
            <p:cNvPr id="35" name="Freeform: Shape 21">
              <a:extLst>
                <a:ext uri="{FF2B5EF4-FFF2-40B4-BE49-F238E27FC236}">
                  <a16:creationId xmlns:a16="http://schemas.microsoft.com/office/drawing/2014/main" xmlns="" id="{5E723F08-C495-4A3F-9912-D0175C4A220F}"/>
                </a:ext>
              </a:extLst>
            </p:cNvPr>
            <p:cNvSpPr/>
            <p:nvPr/>
          </p:nvSpPr>
          <p:spPr>
            <a:xfrm>
              <a:off x="3772733" y="3549842"/>
              <a:ext cx="1712039" cy="1769107"/>
            </a:xfrm>
            <a:custGeom>
              <a:avLst/>
              <a:gdLst>
                <a:gd name="connsiteX0" fmla="*/ 0 w 1712038"/>
                <a:gd name="connsiteY0" fmla="*/ 0 h 1769106"/>
                <a:gd name="connsiteX1" fmla="*/ 0 w 1712038"/>
                <a:gd name="connsiteY1" fmla="*/ 1795643 h 1769106"/>
                <a:gd name="connsiteX2" fmla="*/ 1712325 w 1712038"/>
                <a:gd name="connsiteY2" fmla="*/ 0 h 1769106"/>
                <a:gd name="connsiteX3" fmla="*/ 0 w 1712038"/>
                <a:gd name="connsiteY3" fmla="*/ 0 h 1769106"/>
              </a:gdLst>
              <a:ahLst/>
              <a:cxnLst>
                <a:cxn ang="0">
                  <a:pos x="connsiteX0" y="connsiteY0"/>
                </a:cxn>
                <a:cxn ang="0">
                  <a:pos x="connsiteX1" y="connsiteY1"/>
                </a:cxn>
                <a:cxn ang="0">
                  <a:pos x="connsiteX2" y="connsiteY2"/>
                </a:cxn>
                <a:cxn ang="0">
                  <a:pos x="connsiteX3" y="connsiteY3"/>
                </a:cxn>
              </a:cxnLst>
              <a:rect l="l" t="t" r="r" b="b"/>
              <a:pathLst>
                <a:path w="1712038" h="1769106">
                  <a:moveTo>
                    <a:pt x="0" y="0"/>
                  </a:moveTo>
                  <a:lnTo>
                    <a:pt x="0" y="1795643"/>
                  </a:lnTo>
                  <a:cubicBezTo>
                    <a:pt x="911090" y="1666670"/>
                    <a:pt x="1625581" y="925072"/>
                    <a:pt x="1712325" y="0"/>
                  </a:cubicBezTo>
                  <a:lnTo>
                    <a:pt x="0" y="0"/>
                  </a:lnTo>
                  <a:close/>
                </a:path>
              </a:pathLst>
            </a:custGeom>
            <a:solidFill>
              <a:srgbClr val="00B59A"/>
            </a:solidFill>
            <a:ln w="28513" cap="flat">
              <a:noFill/>
              <a:prstDash val="solid"/>
              <a:miter/>
            </a:ln>
          </p:spPr>
          <p:txBody>
            <a:bodyPr rtlCol="0" anchor="ctr"/>
            <a:lstStyle/>
            <a:p>
              <a:endParaRPr lang="en-US" sz="2400">
                <a:latin typeface="Sakkal Majalla" panose="02000000000000000000" pitchFamily="2" charset="-78"/>
                <a:cs typeface="Sakkal Majalla" panose="02000000000000000000" pitchFamily="2" charset="-78"/>
              </a:endParaRPr>
            </a:p>
          </p:txBody>
        </p:sp>
        <p:sp>
          <p:nvSpPr>
            <p:cNvPr id="36" name="Inhaltsplatzhalter 4">
              <a:extLst>
                <a:ext uri="{FF2B5EF4-FFF2-40B4-BE49-F238E27FC236}">
                  <a16:creationId xmlns:a16="http://schemas.microsoft.com/office/drawing/2014/main" xmlns="" id="{496F62AB-E87C-454A-8164-D51C912A3C63}"/>
                </a:ext>
              </a:extLst>
            </p:cNvPr>
            <p:cNvSpPr txBox="1">
              <a:spLocks/>
            </p:cNvSpPr>
            <p:nvPr/>
          </p:nvSpPr>
          <p:spPr>
            <a:xfrm>
              <a:off x="4263883" y="4115095"/>
              <a:ext cx="579096" cy="452861"/>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rtl="1">
                <a:lnSpc>
                  <a:spcPct val="100000"/>
                </a:lnSpc>
                <a:spcAft>
                  <a:spcPts val="1200"/>
                </a:spcAft>
                <a:buNone/>
              </a:pPr>
              <a:r>
                <a:rPr lang="ar-EG" sz="2400" b="1" dirty="0" smtClean="0">
                  <a:latin typeface="Sakkal Majalla" panose="02000000000000000000" pitchFamily="2" charset="-78"/>
                  <a:ea typeface="Roboto" pitchFamily="2" charset="0"/>
                  <a:cs typeface="Sakkal Majalla" panose="02000000000000000000" pitchFamily="2" charset="-78"/>
                </a:rPr>
                <a:t>3</a:t>
              </a:r>
              <a:endParaRPr lang="en-US" sz="2400" dirty="0">
                <a:latin typeface="Sakkal Majalla" panose="02000000000000000000" pitchFamily="2" charset="-78"/>
                <a:ea typeface="Roboto Light" panose="02000000000000000000" pitchFamily="2" charset="0"/>
                <a:cs typeface="Sakkal Majalla" panose="02000000000000000000" pitchFamily="2" charset="-78"/>
              </a:endParaRPr>
            </a:p>
          </p:txBody>
        </p:sp>
      </p:grpSp>
      <p:grpSp>
        <p:nvGrpSpPr>
          <p:cNvPr id="37" name="Group 36"/>
          <p:cNvGrpSpPr/>
          <p:nvPr/>
        </p:nvGrpSpPr>
        <p:grpSpPr>
          <a:xfrm flipH="1">
            <a:off x="10483402" y="4156408"/>
            <a:ext cx="1346477" cy="1326445"/>
            <a:chOff x="1701451" y="3549842"/>
            <a:chExt cx="1597903" cy="1626437"/>
          </a:xfrm>
        </p:grpSpPr>
        <p:sp>
          <p:nvSpPr>
            <p:cNvPr id="38" name="Freeform: Shape 20">
              <a:extLst>
                <a:ext uri="{FF2B5EF4-FFF2-40B4-BE49-F238E27FC236}">
                  <a16:creationId xmlns:a16="http://schemas.microsoft.com/office/drawing/2014/main" xmlns="" id="{EE43360A-A3F1-4829-B925-BC50EC898B86}"/>
                </a:ext>
              </a:extLst>
            </p:cNvPr>
            <p:cNvSpPr/>
            <p:nvPr/>
          </p:nvSpPr>
          <p:spPr>
            <a:xfrm>
              <a:off x="1701451" y="3549842"/>
              <a:ext cx="1597903" cy="1626437"/>
            </a:xfrm>
            <a:custGeom>
              <a:avLst/>
              <a:gdLst>
                <a:gd name="connsiteX0" fmla="*/ 1625010 w 1597902"/>
                <a:gd name="connsiteY0" fmla="*/ 0 h 1626436"/>
                <a:gd name="connsiteX1" fmla="*/ 0 w 1597902"/>
                <a:gd name="connsiteY1" fmla="*/ 0 h 1626436"/>
                <a:gd name="connsiteX2" fmla="*/ 542146 w 1597902"/>
                <a:gd name="connsiteY2" fmla="*/ 1131658 h 1626436"/>
                <a:gd name="connsiteX3" fmla="*/ 1625010 w 1597902"/>
                <a:gd name="connsiteY3" fmla="*/ 1636709 h 1626436"/>
                <a:gd name="connsiteX4" fmla="*/ 1625010 w 1597902"/>
                <a:gd name="connsiteY4" fmla="*/ 0 h 16264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7902" h="1626436">
                  <a:moveTo>
                    <a:pt x="1625010" y="0"/>
                  </a:moveTo>
                  <a:lnTo>
                    <a:pt x="0" y="0"/>
                  </a:lnTo>
                  <a:cubicBezTo>
                    <a:pt x="41374" y="442277"/>
                    <a:pt x="240827" y="838614"/>
                    <a:pt x="542146" y="1131658"/>
                  </a:cubicBezTo>
                  <a:cubicBezTo>
                    <a:pt x="828056" y="1409864"/>
                    <a:pt x="1205561" y="1594479"/>
                    <a:pt x="1625010" y="1636709"/>
                  </a:cubicBezTo>
                  <a:lnTo>
                    <a:pt x="1625010" y="0"/>
                  </a:lnTo>
                  <a:close/>
                </a:path>
              </a:pathLst>
            </a:custGeom>
            <a:solidFill>
              <a:srgbClr val="F22C35"/>
            </a:solidFill>
            <a:ln w="28513" cap="flat">
              <a:noFill/>
              <a:prstDash val="solid"/>
              <a:miter/>
            </a:ln>
          </p:spPr>
          <p:txBody>
            <a:bodyPr rtlCol="0" anchor="ctr"/>
            <a:lstStyle/>
            <a:p>
              <a:endParaRPr lang="en-US" sz="2400">
                <a:latin typeface="Sakkal Majalla" panose="02000000000000000000" pitchFamily="2" charset="-78"/>
                <a:cs typeface="Sakkal Majalla" panose="02000000000000000000" pitchFamily="2" charset="-78"/>
              </a:endParaRPr>
            </a:p>
          </p:txBody>
        </p:sp>
        <p:sp>
          <p:nvSpPr>
            <p:cNvPr id="39" name="Inhaltsplatzhalter 4">
              <a:extLst>
                <a:ext uri="{FF2B5EF4-FFF2-40B4-BE49-F238E27FC236}">
                  <a16:creationId xmlns:a16="http://schemas.microsoft.com/office/drawing/2014/main" xmlns="" id="{3EE9AA4D-5D9A-4E78-BF9B-8C1531972034}"/>
                </a:ext>
              </a:extLst>
            </p:cNvPr>
            <p:cNvSpPr txBox="1">
              <a:spLocks/>
            </p:cNvSpPr>
            <p:nvPr/>
          </p:nvSpPr>
          <p:spPr>
            <a:xfrm>
              <a:off x="2280035" y="4035703"/>
              <a:ext cx="579096" cy="452861"/>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rtl="1">
                <a:lnSpc>
                  <a:spcPct val="100000"/>
                </a:lnSpc>
                <a:spcAft>
                  <a:spcPts val="1200"/>
                </a:spcAft>
                <a:buNone/>
              </a:pPr>
              <a:r>
                <a:rPr lang="ar-EG" sz="2400" b="1" dirty="0">
                  <a:latin typeface="Sakkal Majalla" panose="02000000000000000000" pitchFamily="2" charset="-78"/>
                  <a:ea typeface="Roboto Light" panose="02000000000000000000" pitchFamily="2" charset="0"/>
                  <a:cs typeface="Sakkal Majalla" panose="02000000000000000000" pitchFamily="2" charset="-78"/>
                </a:rPr>
                <a:t>2</a:t>
              </a:r>
              <a:endParaRPr lang="en-US" sz="2400" dirty="0">
                <a:latin typeface="Sakkal Majalla" panose="02000000000000000000" pitchFamily="2" charset="-78"/>
                <a:ea typeface="Roboto Light" panose="02000000000000000000" pitchFamily="2" charset="0"/>
                <a:cs typeface="Sakkal Majalla" panose="02000000000000000000" pitchFamily="2" charset="-78"/>
              </a:endParaRPr>
            </a:p>
          </p:txBody>
        </p:sp>
      </p:grpSp>
      <p:grpSp>
        <p:nvGrpSpPr>
          <p:cNvPr id="40" name="Group 39"/>
          <p:cNvGrpSpPr/>
          <p:nvPr/>
        </p:nvGrpSpPr>
        <p:grpSpPr>
          <a:xfrm flipH="1">
            <a:off x="10476429" y="2688477"/>
            <a:ext cx="1202212" cy="1186819"/>
            <a:chOff x="1880930" y="1749919"/>
            <a:chExt cx="1426699" cy="1455233"/>
          </a:xfrm>
        </p:grpSpPr>
        <p:sp>
          <p:nvSpPr>
            <p:cNvPr id="41" name="Freeform: Shape 45">
              <a:extLst>
                <a:ext uri="{FF2B5EF4-FFF2-40B4-BE49-F238E27FC236}">
                  <a16:creationId xmlns:a16="http://schemas.microsoft.com/office/drawing/2014/main" xmlns="" id="{742D3A5D-3EDA-4478-A0FA-03FCF8F4F0C0}"/>
                </a:ext>
              </a:extLst>
            </p:cNvPr>
            <p:cNvSpPr/>
            <p:nvPr/>
          </p:nvSpPr>
          <p:spPr>
            <a:xfrm>
              <a:off x="1880930" y="1749919"/>
              <a:ext cx="1426699" cy="1455233"/>
            </a:xfrm>
            <a:custGeom>
              <a:avLst/>
              <a:gdLst>
                <a:gd name="connsiteX0" fmla="*/ 1445532 w 1426699"/>
                <a:gd name="connsiteY0" fmla="*/ 0 h 1455232"/>
                <a:gd name="connsiteX1" fmla="*/ 0 w 1426699"/>
                <a:gd name="connsiteY1" fmla="*/ 1466361 h 1455232"/>
                <a:gd name="connsiteX2" fmla="*/ 1445532 w 1426699"/>
                <a:gd name="connsiteY2" fmla="*/ 1466361 h 1455232"/>
                <a:gd name="connsiteX3" fmla="*/ 1445532 w 1426699"/>
                <a:gd name="connsiteY3" fmla="*/ 0 h 1455232"/>
              </a:gdLst>
              <a:ahLst/>
              <a:cxnLst>
                <a:cxn ang="0">
                  <a:pos x="connsiteX0" y="connsiteY0"/>
                </a:cxn>
                <a:cxn ang="0">
                  <a:pos x="connsiteX1" y="connsiteY1"/>
                </a:cxn>
                <a:cxn ang="0">
                  <a:pos x="connsiteX2" y="connsiteY2"/>
                </a:cxn>
                <a:cxn ang="0">
                  <a:pos x="connsiteX3" y="connsiteY3"/>
                </a:cxn>
              </a:cxnLst>
              <a:rect l="l" t="t" r="r" b="b"/>
              <a:pathLst>
                <a:path w="1426699" h="1455232">
                  <a:moveTo>
                    <a:pt x="1445532" y="0"/>
                  </a:moveTo>
                  <a:cubicBezTo>
                    <a:pt x="677111" y="77327"/>
                    <a:pt x="66770" y="693661"/>
                    <a:pt x="0" y="1466361"/>
                  </a:cubicBezTo>
                  <a:lnTo>
                    <a:pt x="1445532" y="1466361"/>
                  </a:lnTo>
                  <a:lnTo>
                    <a:pt x="1445532" y="0"/>
                  </a:lnTo>
                  <a:close/>
                </a:path>
              </a:pathLst>
            </a:custGeom>
            <a:solidFill>
              <a:srgbClr val="00C3E6"/>
            </a:solidFill>
            <a:ln w="28513" cap="flat">
              <a:noFill/>
              <a:prstDash val="solid"/>
              <a:miter/>
            </a:ln>
          </p:spPr>
          <p:txBody>
            <a:bodyPr rtlCol="0" anchor="ctr"/>
            <a:lstStyle/>
            <a:p>
              <a:endParaRPr lang="en-US" sz="2400">
                <a:latin typeface="Sakkal Majalla" panose="02000000000000000000" pitchFamily="2" charset="-78"/>
                <a:cs typeface="Sakkal Majalla" panose="02000000000000000000" pitchFamily="2" charset="-78"/>
              </a:endParaRPr>
            </a:p>
          </p:txBody>
        </p:sp>
        <p:sp>
          <p:nvSpPr>
            <p:cNvPr id="42" name="Inhaltsplatzhalter 4">
              <a:extLst>
                <a:ext uri="{FF2B5EF4-FFF2-40B4-BE49-F238E27FC236}">
                  <a16:creationId xmlns:a16="http://schemas.microsoft.com/office/drawing/2014/main" xmlns="" id="{0B28DAB8-0932-42B2-9E07-22B1D34CB0D7}"/>
                </a:ext>
              </a:extLst>
            </p:cNvPr>
            <p:cNvSpPr txBox="1">
              <a:spLocks/>
            </p:cNvSpPr>
            <p:nvPr/>
          </p:nvSpPr>
          <p:spPr>
            <a:xfrm>
              <a:off x="2304731" y="2320949"/>
              <a:ext cx="579096" cy="452861"/>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rtl="1">
                <a:lnSpc>
                  <a:spcPct val="100000"/>
                </a:lnSpc>
                <a:spcAft>
                  <a:spcPts val="1200"/>
                </a:spcAft>
                <a:buNone/>
              </a:pPr>
              <a:r>
                <a:rPr lang="ar-EG" sz="2400" b="1" dirty="0" smtClean="0">
                  <a:latin typeface="Sakkal Majalla" panose="02000000000000000000" pitchFamily="2" charset="-78"/>
                  <a:ea typeface="Roboto" pitchFamily="2" charset="0"/>
                  <a:cs typeface="Sakkal Majalla" panose="02000000000000000000" pitchFamily="2" charset="-78"/>
                </a:rPr>
                <a:t>1</a:t>
              </a:r>
              <a:endParaRPr lang="en-US" sz="2400" dirty="0">
                <a:latin typeface="Sakkal Majalla" panose="02000000000000000000" pitchFamily="2" charset="-78"/>
                <a:ea typeface="Roboto Light" panose="02000000000000000000" pitchFamily="2" charset="0"/>
                <a:cs typeface="Sakkal Majalla" panose="02000000000000000000" pitchFamily="2" charset="-78"/>
              </a:endParaRPr>
            </a:p>
          </p:txBody>
        </p:sp>
      </p:grpSp>
      <p:grpSp>
        <p:nvGrpSpPr>
          <p:cNvPr id="43" name="Group 42"/>
          <p:cNvGrpSpPr/>
          <p:nvPr/>
        </p:nvGrpSpPr>
        <p:grpSpPr>
          <a:xfrm flipH="1">
            <a:off x="9464781" y="3125313"/>
            <a:ext cx="1776498" cy="1741378"/>
            <a:chOff x="2572057" y="2484669"/>
            <a:chExt cx="1818151" cy="1769107"/>
          </a:xfrm>
        </p:grpSpPr>
        <p:sp>
          <p:nvSpPr>
            <p:cNvPr id="44" name="Freeform: Shape 46">
              <a:extLst>
                <a:ext uri="{FF2B5EF4-FFF2-40B4-BE49-F238E27FC236}">
                  <a16:creationId xmlns:a16="http://schemas.microsoft.com/office/drawing/2014/main" xmlns="" id="{4934978A-5F2D-42A9-ACC3-E1FF3511D0B6}"/>
                </a:ext>
              </a:extLst>
            </p:cNvPr>
            <p:cNvSpPr/>
            <p:nvPr/>
          </p:nvSpPr>
          <p:spPr>
            <a:xfrm>
              <a:off x="2621101" y="2484669"/>
              <a:ext cx="1769107" cy="1769107"/>
            </a:xfrm>
            <a:custGeom>
              <a:avLst/>
              <a:gdLst>
                <a:gd name="connsiteX0" fmla="*/ 1783374 w 1769106"/>
                <a:gd name="connsiteY0" fmla="*/ 891687 h 1769106"/>
                <a:gd name="connsiteX1" fmla="*/ 891687 w 1769106"/>
                <a:gd name="connsiteY1" fmla="*/ 1783374 h 1769106"/>
                <a:gd name="connsiteX2" fmla="*/ 0 w 1769106"/>
                <a:gd name="connsiteY2" fmla="*/ 891687 h 1769106"/>
                <a:gd name="connsiteX3" fmla="*/ 891687 w 1769106"/>
                <a:gd name="connsiteY3" fmla="*/ 0 h 1769106"/>
                <a:gd name="connsiteX4" fmla="*/ 1783374 w 1769106"/>
                <a:gd name="connsiteY4" fmla="*/ 891687 h 17691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69106" h="1769106">
                  <a:moveTo>
                    <a:pt x="1783374" y="891687"/>
                  </a:moveTo>
                  <a:cubicBezTo>
                    <a:pt x="1783374" y="1384152"/>
                    <a:pt x="1384152" y="1783374"/>
                    <a:pt x="891687" y="1783374"/>
                  </a:cubicBezTo>
                  <a:cubicBezTo>
                    <a:pt x="399222" y="1783374"/>
                    <a:pt x="0" y="1384152"/>
                    <a:pt x="0" y="891687"/>
                  </a:cubicBezTo>
                  <a:cubicBezTo>
                    <a:pt x="0" y="399222"/>
                    <a:pt x="399222" y="0"/>
                    <a:pt x="891687" y="0"/>
                  </a:cubicBezTo>
                  <a:cubicBezTo>
                    <a:pt x="1384152" y="0"/>
                    <a:pt x="1783374" y="399222"/>
                    <a:pt x="1783374" y="891687"/>
                  </a:cubicBezTo>
                  <a:close/>
                </a:path>
              </a:pathLst>
            </a:custGeom>
            <a:solidFill>
              <a:schemeClr val="bg1"/>
            </a:solidFill>
            <a:ln w="28513" cap="flat">
              <a:noFill/>
              <a:prstDash val="solid"/>
              <a:miter/>
            </a:ln>
            <a:effectLst>
              <a:outerShdw blurRad="63500" sx="102000" sy="102000" algn="ctr" rotWithShape="0">
                <a:prstClr val="black">
                  <a:alpha val="40000"/>
                </a:prstClr>
              </a:outerShdw>
            </a:effectLst>
          </p:spPr>
          <p:txBody>
            <a:bodyPr rtlCol="0" anchor="ctr"/>
            <a:lstStyle/>
            <a:p>
              <a:endParaRPr lang="en-US" sz="2400">
                <a:latin typeface="Sakkal Majalla" panose="02000000000000000000" pitchFamily="2" charset="-78"/>
                <a:cs typeface="Sakkal Majalla" panose="02000000000000000000" pitchFamily="2" charset="-78"/>
              </a:endParaRPr>
            </a:p>
          </p:txBody>
        </p:sp>
        <p:sp>
          <p:nvSpPr>
            <p:cNvPr id="45" name="Rectangle 44">
              <a:extLst>
                <a:ext uri="{FF2B5EF4-FFF2-40B4-BE49-F238E27FC236}">
                  <a16:creationId xmlns:a16="http://schemas.microsoft.com/office/drawing/2014/main" xmlns="" id="{21050DEC-4CC9-41D8-92D0-E82789CFB4C1}"/>
                </a:ext>
              </a:extLst>
            </p:cNvPr>
            <p:cNvSpPr/>
            <p:nvPr/>
          </p:nvSpPr>
          <p:spPr>
            <a:xfrm>
              <a:off x="2572057" y="2741672"/>
              <a:ext cx="1804727" cy="1219443"/>
            </a:xfrm>
            <a:prstGeom prst="rect">
              <a:avLst/>
            </a:prstGeom>
          </p:spPr>
          <p:txBody>
            <a:bodyPr wrap="square">
              <a:spAutoFit/>
            </a:bodyPr>
            <a:lstStyle/>
            <a:p>
              <a:pPr algn="ctr">
                <a:spcAft>
                  <a:spcPts val="1200"/>
                </a:spcAft>
              </a:pPr>
              <a:r>
                <a:rPr lang="ar-EG" sz="2400" b="1" dirty="0">
                  <a:solidFill>
                    <a:srgbClr val="C00000"/>
                  </a:solidFill>
                  <a:latin typeface="Sakkal Majalla" panose="02000000000000000000" pitchFamily="2" charset="-78"/>
                  <a:ea typeface="Roboto" pitchFamily="2" charset="0"/>
                  <a:cs typeface="Sakkal Majalla" panose="02000000000000000000" pitchFamily="2" charset="-78"/>
                </a:rPr>
                <a:t>أهم قواعد الصرف للأصناف بالمخزن ما يلي </a:t>
              </a:r>
              <a:endParaRPr lang="en-US" sz="2400" b="1" dirty="0">
                <a:solidFill>
                  <a:srgbClr val="C00000"/>
                </a:solidFill>
                <a:latin typeface="Sakkal Majalla" panose="02000000000000000000" pitchFamily="2" charset="-78"/>
                <a:ea typeface="Roboto" pitchFamily="2" charset="0"/>
                <a:cs typeface="Sakkal Majalla" panose="02000000000000000000" pitchFamily="2" charset="-78"/>
              </a:endParaRPr>
            </a:p>
          </p:txBody>
        </p:sp>
      </p:grpSp>
      <p:sp>
        <p:nvSpPr>
          <p:cNvPr id="46"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47"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3"/>
              </a:rPr>
              <a:t>www.dawliatraining.com</a:t>
            </a:r>
            <a:endParaRPr lang="en-US" sz="1100" dirty="0">
              <a:effectLst/>
              <a:ea typeface="Calibri"/>
              <a:cs typeface="Arial"/>
            </a:endParaRPr>
          </a:p>
        </p:txBody>
      </p:sp>
    </p:spTree>
    <p:extLst>
      <p:ext uri="{BB962C8B-B14F-4D97-AF65-F5344CB8AC3E}">
        <p14:creationId xmlns:p14="http://schemas.microsoft.com/office/powerpoint/2010/main" val="3225566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500" fill="hold"/>
                                        <p:tgtEl>
                                          <p:spTgt spid="43"/>
                                        </p:tgtEl>
                                        <p:attrNameLst>
                                          <p:attrName>ppt_w</p:attrName>
                                        </p:attrNameLst>
                                      </p:cBhvr>
                                      <p:tavLst>
                                        <p:tav tm="0">
                                          <p:val>
                                            <p:fltVal val="0"/>
                                          </p:val>
                                        </p:tav>
                                        <p:tav tm="100000">
                                          <p:val>
                                            <p:strVal val="#ppt_w"/>
                                          </p:val>
                                        </p:tav>
                                      </p:tavLst>
                                    </p:anim>
                                    <p:anim calcmode="lin" valueType="num">
                                      <p:cBhvr>
                                        <p:cTn id="8" dur="500" fill="hold"/>
                                        <p:tgtEl>
                                          <p:spTgt spid="43"/>
                                        </p:tgtEl>
                                        <p:attrNameLst>
                                          <p:attrName>ppt_h</p:attrName>
                                        </p:attrNameLst>
                                      </p:cBhvr>
                                      <p:tavLst>
                                        <p:tav tm="0">
                                          <p:val>
                                            <p:fltVal val="0"/>
                                          </p:val>
                                        </p:tav>
                                        <p:tav tm="100000">
                                          <p:val>
                                            <p:strVal val="#ppt_h"/>
                                          </p:val>
                                        </p:tav>
                                      </p:tavLst>
                                    </p:anim>
                                    <p:animEffect transition="in" filter="fade">
                                      <p:cBhvr>
                                        <p:cTn id="9" dur="500"/>
                                        <p:tgtEl>
                                          <p:spTgt spid="4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p:cTn id="12" dur="500" fill="hold"/>
                                        <p:tgtEl>
                                          <p:spTgt spid="30"/>
                                        </p:tgtEl>
                                        <p:attrNameLst>
                                          <p:attrName>ppt_w</p:attrName>
                                        </p:attrNameLst>
                                      </p:cBhvr>
                                      <p:tavLst>
                                        <p:tav tm="0">
                                          <p:val>
                                            <p:fltVal val="0"/>
                                          </p:val>
                                        </p:tav>
                                        <p:tav tm="100000">
                                          <p:val>
                                            <p:strVal val="#ppt_w"/>
                                          </p:val>
                                        </p:tav>
                                      </p:tavLst>
                                    </p:anim>
                                    <p:anim calcmode="lin" valueType="num">
                                      <p:cBhvr>
                                        <p:cTn id="13" dur="500" fill="hold"/>
                                        <p:tgtEl>
                                          <p:spTgt spid="30"/>
                                        </p:tgtEl>
                                        <p:attrNameLst>
                                          <p:attrName>ppt_h</p:attrName>
                                        </p:attrNameLst>
                                      </p:cBhvr>
                                      <p:tavLst>
                                        <p:tav tm="0">
                                          <p:val>
                                            <p:fltVal val="0"/>
                                          </p:val>
                                        </p:tav>
                                        <p:tav tm="100000">
                                          <p:val>
                                            <p:strVal val="#ppt_h"/>
                                          </p:val>
                                        </p:tav>
                                      </p:tavLst>
                                    </p:anim>
                                    <p:animEffect transition="in" filter="fade">
                                      <p:cBhvr>
                                        <p:cTn id="14" dur="500"/>
                                        <p:tgtEl>
                                          <p:spTgt spid="30"/>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barn(inVertical)">
                                      <p:cBhvr>
                                        <p:cTn id="19" dur="500"/>
                                        <p:tgtEl>
                                          <p:spTgt spid="40"/>
                                        </p:tgtEl>
                                      </p:cBhvr>
                                    </p:animEffect>
                                  </p:childTnLst>
                                </p:cTn>
                              </p:par>
                              <p:par>
                                <p:cTn id="20" presetID="16" presetClass="entr" presetSubtype="21"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barn(inVertical)">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barn(inVertical)">
                                      <p:cBhvr>
                                        <p:cTn id="27" dur="500"/>
                                        <p:tgtEl>
                                          <p:spTgt spid="37"/>
                                        </p:tgtEl>
                                      </p:cBhvr>
                                    </p:animEffect>
                                  </p:childTnLst>
                                </p:cTn>
                              </p:par>
                              <p:par>
                                <p:cTn id="28" presetID="16" presetClass="entr" presetSubtype="21" fill="hold" nodeType="with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barn(inVertical)">
                                      <p:cBhvr>
                                        <p:cTn id="30" dur="500"/>
                                        <p:tgtEl>
                                          <p:spTgt spid="20"/>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nodeType="click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barn(inVertical)">
                                      <p:cBhvr>
                                        <p:cTn id="35" dur="500"/>
                                        <p:tgtEl>
                                          <p:spTgt spid="34"/>
                                        </p:tgtEl>
                                      </p:cBhvr>
                                    </p:animEffect>
                                  </p:childTnLst>
                                </p:cTn>
                              </p:par>
                              <p:par>
                                <p:cTn id="36" presetID="16" presetClass="entr" presetSubtype="21" fill="hold" nodeType="with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barn(inVertical)">
                                      <p:cBhvr>
                                        <p:cTn id="38" dur="500"/>
                                        <p:tgtEl>
                                          <p:spTgt spid="24"/>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nodeType="click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barn(inVertical)">
                                      <p:cBhvr>
                                        <p:cTn id="43" dur="500"/>
                                        <p:tgtEl>
                                          <p:spTgt spid="31"/>
                                        </p:tgtEl>
                                      </p:cBhvr>
                                    </p:animEffect>
                                  </p:childTnLst>
                                </p:cTn>
                              </p:par>
                              <p:par>
                                <p:cTn id="44" presetID="16" presetClass="entr" presetSubtype="21" fill="hold" nodeType="with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barn(inVertical)">
                                      <p:cBhvr>
                                        <p:cTn id="4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107</a:t>
            </a:fld>
            <a:endParaRPr lang="ar-EG"/>
          </a:p>
        </p:txBody>
      </p:sp>
      <p:sp>
        <p:nvSpPr>
          <p:cNvPr id="23" name="Rectangle 22"/>
          <p:cNvSpPr/>
          <p:nvPr/>
        </p:nvSpPr>
        <p:spPr>
          <a:xfrm>
            <a:off x="7375621" y="202376"/>
            <a:ext cx="4474710" cy="707886"/>
          </a:xfrm>
          <a:prstGeom prst="rect">
            <a:avLst/>
          </a:prstGeom>
        </p:spPr>
        <p:txBody>
          <a:bodyPr wrap="square">
            <a:spAutoFit/>
          </a:bodyPr>
          <a:lstStyle/>
          <a:p>
            <a:pPr lvl="0" algn="ctr">
              <a:lnSpc>
                <a:spcPct val="125000"/>
              </a:lnSpc>
            </a:pPr>
            <a:r>
              <a:rPr lang="ar-EG" sz="3200" dirty="0">
                <a:solidFill>
                  <a:prstClr val="white"/>
                </a:solidFill>
                <a:latin typeface="Sakkal Majalla" pitchFamily="2" charset="-78"/>
                <a:cs typeface="Sakkal Majalla" pitchFamily="2" charset="-78"/>
              </a:rPr>
              <a:t>قواعد صرف الأصناف</a:t>
            </a:r>
          </a:p>
        </p:txBody>
      </p:sp>
      <p:grpSp>
        <p:nvGrpSpPr>
          <p:cNvPr id="17" name="Group 16"/>
          <p:cNvGrpSpPr/>
          <p:nvPr/>
        </p:nvGrpSpPr>
        <p:grpSpPr>
          <a:xfrm flipH="1">
            <a:off x="192905" y="2391501"/>
            <a:ext cx="8219392" cy="369332"/>
            <a:chOff x="4032264" y="1641410"/>
            <a:chExt cx="8219392" cy="369332"/>
          </a:xfrm>
        </p:grpSpPr>
        <p:sp>
          <p:nvSpPr>
            <p:cNvPr id="18" name="Freeform: Shape 5">
              <a:extLst>
                <a:ext uri="{FF2B5EF4-FFF2-40B4-BE49-F238E27FC236}">
                  <a16:creationId xmlns:a16="http://schemas.microsoft.com/office/drawing/2014/main" xmlns="" id="{230D4B19-68A0-4C8A-AF59-DFEE3853A8F7}"/>
                </a:ext>
              </a:extLst>
            </p:cNvPr>
            <p:cNvSpPr/>
            <p:nvPr/>
          </p:nvSpPr>
          <p:spPr>
            <a:xfrm>
              <a:off x="4032264" y="1703084"/>
              <a:ext cx="228272" cy="228272"/>
            </a:xfrm>
            <a:custGeom>
              <a:avLst/>
              <a:gdLst>
                <a:gd name="connsiteX0" fmla="*/ 0 w 228271"/>
                <a:gd name="connsiteY0" fmla="*/ 0 h 228271"/>
                <a:gd name="connsiteX1" fmla="*/ 251384 w 228271"/>
                <a:gd name="connsiteY1" fmla="*/ 0 h 228271"/>
                <a:gd name="connsiteX2" fmla="*/ 251384 w 228271"/>
                <a:gd name="connsiteY2" fmla="*/ 251384 h 228271"/>
                <a:gd name="connsiteX3" fmla="*/ 0 w 228271"/>
                <a:gd name="connsiteY3" fmla="*/ 251384 h 228271"/>
              </a:gdLst>
              <a:ahLst/>
              <a:cxnLst>
                <a:cxn ang="0">
                  <a:pos x="connsiteX0" y="connsiteY0"/>
                </a:cxn>
                <a:cxn ang="0">
                  <a:pos x="connsiteX1" y="connsiteY1"/>
                </a:cxn>
                <a:cxn ang="0">
                  <a:pos x="connsiteX2" y="connsiteY2"/>
                </a:cxn>
                <a:cxn ang="0">
                  <a:pos x="connsiteX3" y="connsiteY3"/>
                </a:cxn>
              </a:cxnLst>
              <a:rect l="l" t="t" r="r" b="b"/>
              <a:pathLst>
                <a:path w="228271" h="228271">
                  <a:moveTo>
                    <a:pt x="0" y="0"/>
                  </a:moveTo>
                  <a:lnTo>
                    <a:pt x="251384" y="0"/>
                  </a:lnTo>
                  <a:lnTo>
                    <a:pt x="251384" y="251384"/>
                  </a:lnTo>
                  <a:lnTo>
                    <a:pt x="0" y="251384"/>
                  </a:lnTo>
                  <a:close/>
                </a:path>
              </a:pathLst>
            </a:custGeom>
            <a:solidFill>
              <a:srgbClr val="00C3E6"/>
            </a:solidFill>
            <a:ln w="28513" cap="flat">
              <a:noFill/>
              <a:prstDash val="solid"/>
              <a:miter/>
            </a:ln>
          </p:spPr>
          <p:txBody>
            <a:bodyPr rtlCol="0" anchor="ctr"/>
            <a:lstStyle/>
            <a:p>
              <a:endParaRPr lang="en-US" sz="2400">
                <a:latin typeface="Sakkal Majalla" panose="02000000000000000000" pitchFamily="2" charset="-78"/>
                <a:cs typeface="Sakkal Majalla" panose="02000000000000000000" pitchFamily="2" charset="-78"/>
              </a:endParaRPr>
            </a:p>
          </p:txBody>
        </p:sp>
        <p:sp>
          <p:nvSpPr>
            <p:cNvPr id="19" name="Inhaltsplatzhalter 4">
              <a:extLst>
                <a:ext uri="{FF2B5EF4-FFF2-40B4-BE49-F238E27FC236}">
                  <a16:creationId xmlns:a16="http://schemas.microsoft.com/office/drawing/2014/main" xmlns="" id="{2E9D6F7F-7648-494D-8388-8AB841B21542}"/>
                </a:ext>
              </a:extLst>
            </p:cNvPr>
            <p:cNvSpPr txBox="1">
              <a:spLocks/>
            </p:cNvSpPr>
            <p:nvPr/>
          </p:nvSpPr>
          <p:spPr>
            <a:xfrm>
              <a:off x="4345827" y="1641410"/>
              <a:ext cx="7905829" cy="369332"/>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Low" rtl="1">
                <a:lnSpc>
                  <a:spcPct val="100000"/>
                </a:lnSpc>
                <a:spcAft>
                  <a:spcPts val="1200"/>
                </a:spcAft>
                <a:buNone/>
              </a:pPr>
              <a:r>
                <a:rPr lang="ar-EG" sz="2400" b="1" dirty="0">
                  <a:solidFill>
                    <a:srgbClr val="002060"/>
                  </a:solidFill>
                  <a:latin typeface="Sakkal Majalla" panose="02000000000000000000" pitchFamily="2" charset="-78"/>
                  <a:ea typeface="Roboto" pitchFamily="2" charset="0"/>
                  <a:cs typeface="Sakkal Majalla" panose="02000000000000000000" pitchFamily="2" charset="-78"/>
                </a:rPr>
                <a:t>تحدد سلطات اعتماد الصرف من المخازن من رئيس الوحدة</a:t>
              </a:r>
              <a:endParaRPr lang="en-ZA" sz="2400" b="1" dirty="0">
                <a:solidFill>
                  <a:srgbClr val="002060"/>
                </a:solidFill>
                <a:latin typeface="Sakkal Majalla" panose="02000000000000000000" pitchFamily="2" charset="-78"/>
                <a:ea typeface="Roboto" pitchFamily="2" charset="0"/>
                <a:cs typeface="Sakkal Majalla" panose="02000000000000000000" pitchFamily="2" charset="-78"/>
              </a:endParaRPr>
            </a:p>
          </p:txBody>
        </p:sp>
      </p:grpSp>
      <p:grpSp>
        <p:nvGrpSpPr>
          <p:cNvPr id="20" name="Group 19"/>
          <p:cNvGrpSpPr/>
          <p:nvPr/>
        </p:nvGrpSpPr>
        <p:grpSpPr>
          <a:xfrm flipH="1">
            <a:off x="192905" y="3216057"/>
            <a:ext cx="8197444" cy="738664"/>
            <a:chOff x="4054212" y="2465966"/>
            <a:chExt cx="8197444" cy="738664"/>
          </a:xfrm>
        </p:grpSpPr>
        <p:sp>
          <p:nvSpPr>
            <p:cNvPr id="21" name="Freeform: Shape 6">
              <a:extLst>
                <a:ext uri="{FF2B5EF4-FFF2-40B4-BE49-F238E27FC236}">
                  <a16:creationId xmlns:a16="http://schemas.microsoft.com/office/drawing/2014/main" xmlns="" id="{127B1524-77FF-424E-B624-ECB4347C132A}"/>
                </a:ext>
              </a:extLst>
            </p:cNvPr>
            <p:cNvSpPr/>
            <p:nvPr/>
          </p:nvSpPr>
          <p:spPr>
            <a:xfrm>
              <a:off x="4054212" y="2679196"/>
              <a:ext cx="228272" cy="228272"/>
            </a:xfrm>
            <a:custGeom>
              <a:avLst/>
              <a:gdLst>
                <a:gd name="connsiteX0" fmla="*/ 0 w 228271"/>
                <a:gd name="connsiteY0" fmla="*/ 0 h 228271"/>
                <a:gd name="connsiteX1" fmla="*/ 251384 w 228271"/>
                <a:gd name="connsiteY1" fmla="*/ 0 h 228271"/>
                <a:gd name="connsiteX2" fmla="*/ 251384 w 228271"/>
                <a:gd name="connsiteY2" fmla="*/ 251384 h 228271"/>
                <a:gd name="connsiteX3" fmla="*/ 0 w 228271"/>
                <a:gd name="connsiteY3" fmla="*/ 251384 h 228271"/>
              </a:gdLst>
              <a:ahLst/>
              <a:cxnLst>
                <a:cxn ang="0">
                  <a:pos x="connsiteX0" y="connsiteY0"/>
                </a:cxn>
                <a:cxn ang="0">
                  <a:pos x="connsiteX1" y="connsiteY1"/>
                </a:cxn>
                <a:cxn ang="0">
                  <a:pos x="connsiteX2" y="connsiteY2"/>
                </a:cxn>
                <a:cxn ang="0">
                  <a:pos x="connsiteX3" y="connsiteY3"/>
                </a:cxn>
              </a:cxnLst>
              <a:rect l="l" t="t" r="r" b="b"/>
              <a:pathLst>
                <a:path w="228271" h="228271">
                  <a:moveTo>
                    <a:pt x="0" y="0"/>
                  </a:moveTo>
                  <a:lnTo>
                    <a:pt x="251384" y="0"/>
                  </a:lnTo>
                  <a:lnTo>
                    <a:pt x="251384" y="251384"/>
                  </a:lnTo>
                  <a:lnTo>
                    <a:pt x="0" y="251384"/>
                  </a:lnTo>
                  <a:close/>
                </a:path>
              </a:pathLst>
            </a:custGeom>
            <a:solidFill>
              <a:srgbClr val="F22C35"/>
            </a:solidFill>
            <a:ln w="28513" cap="flat">
              <a:noFill/>
              <a:prstDash val="solid"/>
              <a:miter/>
            </a:ln>
          </p:spPr>
          <p:txBody>
            <a:bodyPr rtlCol="0" anchor="ctr"/>
            <a:lstStyle/>
            <a:p>
              <a:endParaRPr lang="en-US" sz="2400">
                <a:latin typeface="Sakkal Majalla" panose="02000000000000000000" pitchFamily="2" charset="-78"/>
                <a:cs typeface="Sakkal Majalla" panose="02000000000000000000" pitchFamily="2" charset="-78"/>
              </a:endParaRPr>
            </a:p>
          </p:txBody>
        </p:sp>
        <p:sp>
          <p:nvSpPr>
            <p:cNvPr id="22" name="Inhaltsplatzhalter 4">
              <a:extLst>
                <a:ext uri="{FF2B5EF4-FFF2-40B4-BE49-F238E27FC236}">
                  <a16:creationId xmlns:a16="http://schemas.microsoft.com/office/drawing/2014/main" xmlns="" id="{A5909EDE-089F-4187-AA57-BB40467F67BD}"/>
                </a:ext>
              </a:extLst>
            </p:cNvPr>
            <p:cNvSpPr txBox="1">
              <a:spLocks/>
            </p:cNvSpPr>
            <p:nvPr/>
          </p:nvSpPr>
          <p:spPr>
            <a:xfrm>
              <a:off x="4410395" y="2465966"/>
              <a:ext cx="7841261" cy="738664"/>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rtl="1">
                <a:lnSpc>
                  <a:spcPct val="100000"/>
                </a:lnSpc>
                <a:spcAft>
                  <a:spcPts val="1200"/>
                </a:spcAft>
                <a:buNone/>
              </a:pPr>
              <a:r>
                <a:rPr lang="ar-EG" sz="2400" b="1" dirty="0">
                  <a:solidFill>
                    <a:srgbClr val="002060"/>
                  </a:solidFill>
                  <a:latin typeface="Sakkal Majalla" panose="02000000000000000000" pitchFamily="2" charset="-78"/>
                  <a:ea typeface="Roboto" pitchFamily="2" charset="0"/>
                  <a:cs typeface="Sakkal Majalla" panose="02000000000000000000" pitchFamily="2" charset="-78"/>
                </a:rPr>
                <a:t>على أمين المخزن أن يراعي قبل الصرف أن تكون البيانات الواردة بإذن الصرف مستوفاة كاملا</a:t>
              </a:r>
              <a:endParaRPr lang="en-ZA" sz="2400" b="1" dirty="0">
                <a:solidFill>
                  <a:srgbClr val="002060"/>
                </a:solidFill>
                <a:latin typeface="Sakkal Majalla" panose="02000000000000000000" pitchFamily="2" charset="-78"/>
                <a:ea typeface="Roboto" pitchFamily="2" charset="0"/>
                <a:cs typeface="Sakkal Majalla" panose="02000000000000000000" pitchFamily="2" charset="-78"/>
              </a:endParaRPr>
            </a:p>
          </p:txBody>
        </p:sp>
      </p:grpSp>
      <p:grpSp>
        <p:nvGrpSpPr>
          <p:cNvPr id="24" name="Group 23"/>
          <p:cNvGrpSpPr/>
          <p:nvPr/>
        </p:nvGrpSpPr>
        <p:grpSpPr>
          <a:xfrm flipH="1">
            <a:off x="192905" y="4242072"/>
            <a:ext cx="8197444" cy="369332"/>
            <a:chOff x="4054212" y="3491981"/>
            <a:chExt cx="8197444" cy="369332"/>
          </a:xfrm>
        </p:grpSpPr>
        <p:sp>
          <p:nvSpPr>
            <p:cNvPr id="25" name="Freeform: Shape 8">
              <a:extLst>
                <a:ext uri="{FF2B5EF4-FFF2-40B4-BE49-F238E27FC236}">
                  <a16:creationId xmlns:a16="http://schemas.microsoft.com/office/drawing/2014/main" xmlns="" id="{092FE15F-E837-4D10-9DBA-EB662BC797F8}"/>
                </a:ext>
              </a:extLst>
            </p:cNvPr>
            <p:cNvSpPr/>
            <p:nvPr/>
          </p:nvSpPr>
          <p:spPr>
            <a:xfrm>
              <a:off x="4054212" y="3548911"/>
              <a:ext cx="228272" cy="228272"/>
            </a:xfrm>
            <a:custGeom>
              <a:avLst/>
              <a:gdLst>
                <a:gd name="connsiteX0" fmla="*/ 0 w 228271"/>
                <a:gd name="connsiteY0" fmla="*/ 0 h 228271"/>
                <a:gd name="connsiteX1" fmla="*/ 251384 w 228271"/>
                <a:gd name="connsiteY1" fmla="*/ 0 h 228271"/>
                <a:gd name="connsiteX2" fmla="*/ 251384 w 228271"/>
                <a:gd name="connsiteY2" fmla="*/ 251384 h 228271"/>
                <a:gd name="connsiteX3" fmla="*/ 0 w 228271"/>
                <a:gd name="connsiteY3" fmla="*/ 251384 h 228271"/>
              </a:gdLst>
              <a:ahLst/>
              <a:cxnLst>
                <a:cxn ang="0">
                  <a:pos x="connsiteX0" y="connsiteY0"/>
                </a:cxn>
                <a:cxn ang="0">
                  <a:pos x="connsiteX1" y="connsiteY1"/>
                </a:cxn>
                <a:cxn ang="0">
                  <a:pos x="connsiteX2" y="connsiteY2"/>
                </a:cxn>
                <a:cxn ang="0">
                  <a:pos x="connsiteX3" y="connsiteY3"/>
                </a:cxn>
              </a:cxnLst>
              <a:rect l="l" t="t" r="r" b="b"/>
              <a:pathLst>
                <a:path w="228271" h="228271">
                  <a:moveTo>
                    <a:pt x="0" y="0"/>
                  </a:moveTo>
                  <a:lnTo>
                    <a:pt x="251384" y="0"/>
                  </a:lnTo>
                  <a:lnTo>
                    <a:pt x="251384" y="251384"/>
                  </a:lnTo>
                  <a:lnTo>
                    <a:pt x="0" y="251384"/>
                  </a:lnTo>
                  <a:close/>
                </a:path>
              </a:pathLst>
            </a:custGeom>
            <a:solidFill>
              <a:srgbClr val="00B59A"/>
            </a:solidFill>
            <a:ln w="28513" cap="flat">
              <a:noFill/>
              <a:prstDash val="solid"/>
              <a:miter/>
            </a:ln>
          </p:spPr>
          <p:txBody>
            <a:bodyPr rtlCol="0" anchor="ctr"/>
            <a:lstStyle/>
            <a:p>
              <a:endParaRPr lang="en-US" sz="2400">
                <a:latin typeface="Sakkal Majalla" panose="02000000000000000000" pitchFamily="2" charset="-78"/>
                <a:cs typeface="Sakkal Majalla" panose="02000000000000000000" pitchFamily="2" charset="-78"/>
              </a:endParaRPr>
            </a:p>
          </p:txBody>
        </p:sp>
        <p:sp>
          <p:nvSpPr>
            <p:cNvPr id="26" name="Inhaltsplatzhalter 4">
              <a:extLst>
                <a:ext uri="{FF2B5EF4-FFF2-40B4-BE49-F238E27FC236}">
                  <a16:creationId xmlns:a16="http://schemas.microsoft.com/office/drawing/2014/main" xmlns="" id="{50F47F96-E1FE-4DE4-877B-934235BB007C}"/>
                </a:ext>
              </a:extLst>
            </p:cNvPr>
            <p:cNvSpPr txBox="1">
              <a:spLocks/>
            </p:cNvSpPr>
            <p:nvPr/>
          </p:nvSpPr>
          <p:spPr>
            <a:xfrm>
              <a:off x="4410395" y="3491981"/>
              <a:ext cx="7841261" cy="369332"/>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rtl="1">
                <a:lnSpc>
                  <a:spcPct val="100000"/>
                </a:lnSpc>
                <a:spcAft>
                  <a:spcPts val="1200"/>
                </a:spcAft>
                <a:buNone/>
              </a:pPr>
              <a:r>
                <a:rPr lang="ar-EG" sz="2400" b="1" dirty="0">
                  <a:solidFill>
                    <a:srgbClr val="002060"/>
                  </a:solidFill>
                  <a:latin typeface="Sakkal Majalla" panose="02000000000000000000" pitchFamily="2" charset="-78"/>
                  <a:ea typeface="Roboto" pitchFamily="2" charset="0"/>
                  <a:cs typeface="Sakkal Majalla" panose="02000000000000000000" pitchFamily="2" charset="-78"/>
                </a:rPr>
                <a:t>لا يجوز لأمين المخزن إجراء أي تغيير في إذن الصرف</a:t>
              </a:r>
              <a:endParaRPr lang="en-ZA" sz="2400" b="1" dirty="0">
                <a:solidFill>
                  <a:srgbClr val="002060"/>
                </a:solidFill>
                <a:latin typeface="Sakkal Majalla" panose="02000000000000000000" pitchFamily="2" charset="-78"/>
                <a:ea typeface="Roboto" pitchFamily="2" charset="0"/>
                <a:cs typeface="Sakkal Majalla" panose="02000000000000000000" pitchFamily="2" charset="-78"/>
              </a:endParaRPr>
            </a:p>
          </p:txBody>
        </p:sp>
      </p:grpSp>
      <p:grpSp>
        <p:nvGrpSpPr>
          <p:cNvPr id="27" name="Group 26"/>
          <p:cNvGrpSpPr/>
          <p:nvPr/>
        </p:nvGrpSpPr>
        <p:grpSpPr>
          <a:xfrm flipH="1">
            <a:off x="519389" y="5004296"/>
            <a:ext cx="7870960" cy="1107996"/>
            <a:chOff x="4054212" y="4254205"/>
            <a:chExt cx="7870960" cy="1107996"/>
          </a:xfrm>
        </p:grpSpPr>
        <p:sp>
          <p:nvSpPr>
            <p:cNvPr id="28" name="Freeform: Shape 10">
              <a:extLst>
                <a:ext uri="{FF2B5EF4-FFF2-40B4-BE49-F238E27FC236}">
                  <a16:creationId xmlns:a16="http://schemas.microsoft.com/office/drawing/2014/main" xmlns="" id="{A30D1619-5336-441F-8635-75716AB56315}"/>
                </a:ext>
              </a:extLst>
            </p:cNvPr>
            <p:cNvSpPr/>
            <p:nvPr/>
          </p:nvSpPr>
          <p:spPr>
            <a:xfrm>
              <a:off x="4054212" y="4394944"/>
              <a:ext cx="228272" cy="228272"/>
            </a:xfrm>
            <a:custGeom>
              <a:avLst/>
              <a:gdLst>
                <a:gd name="connsiteX0" fmla="*/ 0 w 228271"/>
                <a:gd name="connsiteY0" fmla="*/ 0 h 228271"/>
                <a:gd name="connsiteX1" fmla="*/ 251384 w 228271"/>
                <a:gd name="connsiteY1" fmla="*/ 0 h 228271"/>
                <a:gd name="connsiteX2" fmla="*/ 251384 w 228271"/>
                <a:gd name="connsiteY2" fmla="*/ 251384 h 228271"/>
                <a:gd name="connsiteX3" fmla="*/ 0 w 228271"/>
                <a:gd name="connsiteY3" fmla="*/ 251384 h 228271"/>
              </a:gdLst>
              <a:ahLst/>
              <a:cxnLst>
                <a:cxn ang="0">
                  <a:pos x="connsiteX0" y="connsiteY0"/>
                </a:cxn>
                <a:cxn ang="0">
                  <a:pos x="connsiteX1" y="connsiteY1"/>
                </a:cxn>
                <a:cxn ang="0">
                  <a:pos x="connsiteX2" y="connsiteY2"/>
                </a:cxn>
                <a:cxn ang="0">
                  <a:pos x="connsiteX3" y="connsiteY3"/>
                </a:cxn>
              </a:cxnLst>
              <a:rect l="l" t="t" r="r" b="b"/>
              <a:pathLst>
                <a:path w="228271" h="228271">
                  <a:moveTo>
                    <a:pt x="0" y="0"/>
                  </a:moveTo>
                  <a:lnTo>
                    <a:pt x="251384" y="0"/>
                  </a:lnTo>
                  <a:lnTo>
                    <a:pt x="251384" y="251384"/>
                  </a:lnTo>
                  <a:lnTo>
                    <a:pt x="0" y="251384"/>
                  </a:lnTo>
                  <a:close/>
                </a:path>
              </a:pathLst>
            </a:custGeom>
            <a:solidFill>
              <a:srgbClr val="FFA300"/>
            </a:solidFill>
            <a:ln w="28513" cap="flat">
              <a:noFill/>
              <a:prstDash val="solid"/>
              <a:miter/>
            </a:ln>
          </p:spPr>
          <p:txBody>
            <a:bodyPr rtlCol="0" anchor="ctr"/>
            <a:lstStyle/>
            <a:p>
              <a:endParaRPr lang="en-US" sz="2400">
                <a:latin typeface="Sakkal Majalla" panose="02000000000000000000" pitchFamily="2" charset="-78"/>
                <a:cs typeface="Sakkal Majalla" panose="02000000000000000000" pitchFamily="2" charset="-78"/>
              </a:endParaRPr>
            </a:p>
          </p:txBody>
        </p:sp>
        <p:sp>
          <p:nvSpPr>
            <p:cNvPr id="29" name="Inhaltsplatzhalter 4">
              <a:extLst>
                <a:ext uri="{FF2B5EF4-FFF2-40B4-BE49-F238E27FC236}">
                  <a16:creationId xmlns:a16="http://schemas.microsoft.com/office/drawing/2014/main" xmlns="" id="{8D3FE45E-7E02-4D03-9155-9FF05FCE871A}"/>
                </a:ext>
              </a:extLst>
            </p:cNvPr>
            <p:cNvSpPr txBox="1">
              <a:spLocks/>
            </p:cNvSpPr>
            <p:nvPr/>
          </p:nvSpPr>
          <p:spPr>
            <a:xfrm>
              <a:off x="4378028" y="4254205"/>
              <a:ext cx="7547144" cy="1107996"/>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Low" rtl="1">
                <a:lnSpc>
                  <a:spcPct val="100000"/>
                </a:lnSpc>
                <a:spcAft>
                  <a:spcPts val="1200"/>
                </a:spcAft>
                <a:buNone/>
              </a:pPr>
              <a:r>
                <a:rPr lang="ar-EG" sz="2400" b="1" dirty="0">
                  <a:solidFill>
                    <a:srgbClr val="002060"/>
                  </a:solidFill>
                  <a:latin typeface="Sakkal Majalla" panose="02000000000000000000" pitchFamily="2" charset="-78"/>
                  <a:ea typeface="Roboto" pitchFamily="2" charset="0"/>
                  <a:cs typeface="Sakkal Majalla" panose="02000000000000000000" pitchFamily="2" charset="-78"/>
                </a:rPr>
                <a:t>يجوز إرجاع كل أو جزء من الأصناف السابق صرفها من المخازن إذا ثبت عدم صلاحيتها للغرض المصروفة من أجله، كما يجوز إرجاع الأصناف الزائدة عن الحاجة وذلك بموجب إذن ارتجاع موضح به حالة المرتجعات وكافة البيانات </a:t>
              </a:r>
              <a:r>
                <a:rPr lang="ar-EG" sz="2400" b="1" dirty="0" smtClean="0">
                  <a:solidFill>
                    <a:srgbClr val="002060"/>
                  </a:solidFill>
                  <a:latin typeface="Sakkal Majalla" panose="02000000000000000000" pitchFamily="2" charset="-78"/>
                  <a:ea typeface="Roboto" pitchFamily="2" charset="0"/>
                  <a:cs typeface="Sakkal Majalla" panose="02000000000000000000" pitchFamily="2" charset="-78"/>
                </a:rPr>
                <a:t>عنها</a:t>
              </a:r>
              <a:endParaRPr lang="en-ZA" sz="2400" b="1" dirty="0">
                <a:solidFill>
                  <a:srgbClr val="002060"/>
                </a:solidFill>
                <a:latin typeface="Sakkal Majalla" panose="02000000000000000000" pitchFamily="2" charset="-78"/>
                <a:ea typeface="Roboto" pitchFamily="2" charset="0"/>
                <a:cs typeface="Sakkal Majalla" panose="02000000000000000000" pitchFamily="2" charset="-78"/>
              </a:endParaRPr>
            </a:p>
          </p:txBody>
        </p:sp>
      </p:grpSp>
      <p:sp>
        <p:nvSpPr>
          <p:cNvPr id="30" name="Freeform: Shape 12">
            <a:extLst>
              <a:ext uri="{FF2B5EF4-FFF2-40B4-BE49-F238E27FC236}">
                <a16:creationId xmlns:a16="http://schemas.microsoft.com/office/drawing/2014/main" xmlns="" id="{560BFC3B-7C9A-454E-938A-4E59DE7679B9}"/>
              </a:ext>
            </a:extLst>
          </p:cNvPr>
          <p:cNvSpPr/>
          <p:nvPr/>
        </p:nvSpPr>
        <p:spPr>
          <a:xfrm flipH="1">
            <a:off x="8772669" y="2517802"/>
            <a:ext cx="3077662" cy="2978682"/>
          </a:xfrm>
          <a:custGeom>
            <a:avLst/>
            <a:gdLst>
              <a:gd name="connsiteX0" fmla="*/ 2753470 w 3652349"/>
              <a:gd name="connsiteY0" fmla="*/ 917823 h 3652349"/>
              <a:gd name="connsiteX1" fmla="*/ 2753470 w 3652349"/>
              <a:gd name="connsiteY1" fmla="*/ 2753470 h 3652349"/>
              <a:gd name="connsiteX2" fmla="*/ 917823 w 3652349"/>
              <a:gd name="connsiteY2" fmla="*/ 2753470 h 3652349"/>
              <a:gd name="connsiteX3" fmla="*/ 917823 w 3652349"/>
              <a:gd name="connsiteY3" fmla="*/ 917823 h 3652349"/>
              <a:gd name="connsiteX4" fmla="*/ 2753470 w 3652349"/>
              <a:gd name="connsiteY4" fmla="*/ 917823 h 36523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52349" h="3652349">
                <a:moveTo>
                  <a:pt x="2753470" y="917823"/>
                </a:moveTo>
                <a:cubicBezTo>
                  <a:pt x="3260370" y="1424723"/>
                  <a:pt x="3260370" y="2246570"/>
                  <a:pt x="2753470" y="2753470"/>
                </a:cubicBezTo>
                <a:cubicBezTo>
                  <a:pt x="2246571" y="3260370"/>
                  <a:pt x="1424723" y="3260370"/>
                  <a:pt x="917823" y="2753470"/>
                </a:cubicBezTo>
                <a:cubicBezTo>
                  <a:pt x="410924" y="2246570"/>
                  <a:pt x="410924" y="1424723"/>
                  <a:pt x="917823" y="917823"/>
                </a:cubicBezTo>
                <a:cubicBezTo>
                  <a:pt x="1424723" y="410924"/>
                  <a:pt x="2246571" y="410924"/>
                  <a:pt x="2753470" y="917823"/>
                </a:cubicBezTo>
                <a:close/>
              </a:path>
            </a:pathLst>
          </a:custGeom>
          <a:solidFill>
            <a:srgbClr val="C1CED6"/>
          </a:solidFill>
          <a:ln w="28513" cap="flat">
            <a:noFill/>
            <a:prstDash val="solid"/>
            <a:miter/>
          </a:ln>
        </p:spPr>
        <p:txBody>
          <a:bodyPr rtlCol="0" anchor="ctr"/>
          <a:lstStyle/>
          <a:p>
            <a:endParaRPr lang="en-US" sz="2400">
              <a:latin typeface="Sakkal Majalla" panose="02000000000000000000" pitchFamily="2" charset="-78"/>
              <a:cs typeface="Sakkal Majalla" panose="02000000000000000000" pitchFamily="2" charset="-78"/>
            </a:endParaRPr>
          </a:p>
        </p:txBody>
      </p:sp>
      <p:grpSp>
        <p:nvGrpSpPr>
          <p:cNvPr id="31" name="Group 30"/>
          <p:cNvGrpSpPr/>
          <p:nvPr/>
        </p:nvGrpSpPr>
        <p:grpSpPr>
          <a:xfrm flipH="1">
            <a:off x="8497588" y="2238649"/>
            <a:ext cx="1586920" cy="1628967"/>
            <a:chOff x="3772733" y="1198357"/>
            <a:chExt cx="1883243" cy="1997379"/>
          </a:xfrm>
        </p:grpSpPr>
        <p:sp>
          <p:nvSpPr>
            <p:cNvPr id="32" name="Freeform: Shape 13">
              <a:extLst>
                <a:ext uri="{FF2B5EF4-FFF2-40B4-BE49-F238E27FC236}">
                  <a16:creationId xmlns:a16="http://schemas.microsoft.com/office/drawing/2014/main" xmlns="" id="{EC694EB6-29E0-436A-A78A-B792189D0482}"/>
                </a:ext>
              </a:extLst>
            </p:cNvPr>
            <p:cNvSpPr/>
            <p:nvPr/>
          </p:nvSpPr>
          <p:spPr>
            <a:xfrm>
              <a:off x="3772733" y="1198357"/>
              <a:ext cx="1883243" cy="1997379"/>
            </a:xfrm>
            <a:custGeom>
              <a:avLst/>
              <a:gdLst>
                <a:gd name="connsiteX0" fmla="*/ 0 w 1883242"/>
                <a:gd name="connsiteY0" fmla="*/ 2017923 h 1997378"/>
                <a:gd name="connsiteX1" fmla="*/ 1910065 w 1883242"/>
                <a:gd name="connsiteY1" fmla="*/ 2017923 h 1997378"/>
                <a:gd name="connsiteX2" fmla="*/ 0 w 1883242"/>
                <a:gd name="connsiteY2" fmla="*/ 0 h 1997378"/>
                <a:gd name="connsiteX3" fmla="*/ 0 w 1883242"/>
                <a:gd name="connsiteY3" fmla="*/ 2017923 h 1997378"/>
              </a:gdLst>
              <a:ahLst/>
              <a:cxnLst>
                <a:cxn ang="0">
                  <a:pos x="connsiteX0" y="connsiteY0"/>
                </a:cxn>
                <a:cxn ang="0">
                  <a:pos x="connsiteX1" y="connsiteY1"/>
                </a:cxn>
                <a:cxn ang="0">
                  <a:pos x="connsiteX2" y="connsiteY2"/>
                </a:cxn>
                <a:cxn ang="0">
                  <a:pos x="connsiteX3" y="connsiteY3"/>
                </a:cxn>
              </a:cxnLst>
              <a:rect l="l" t="t" r="r" b="b"/>
              <a:pathLst>
                <a:path w="1883242" h="1997378">
                  <a:moveTo>
                    <a:pt x="0" y="2017923"/>
                  </a:moveTo>
                  <a:lnTo>
                    <a:pt x="1910065" y="2017923"/>
                  </a:lnTo>
                  <a:cubicBezTo>
                    <a:pt x="1820183" y="980428"/>
                    <a:pt x="1022087" y="144667"/>
                    <a:pt x="0" y="0"/>
                  </a:cubicBezTo>
                  <a:lnTo>
                    <a:pt x="0" y="2017923"/>
                  </a:lnTo>
                  <a:close/>
                </a:path>
              </a:pathLst>
            </a:custGeom>
            <a:solidFill>
              <a:srgbClr val="FFA300"/>
            </a:solidFill>
            <a:ln w="28513" cap="flat">
              <a:noFill/>
              <a:prstDash val="solid"/>
              <a:miter/>
            </a:ln>
          </p:spPr>
          <p:txBody>
            <a:bodyPr rtlCol="0" anchor="ctr"/>
            <a:lstStyle/>
            <a:p>
              <a:endParaRPr lang="en-US" sz="2400">
                <a:latin typeface="Sakkal Majalla" panose="02000000000000000000" pitchFamily="2" charset="-78"/>
                <a:cs typeface="Sakkal Majalla" panose="02000000000000000000" pitchFamily="2" charset="-78"/>
              </a:endParaRPr>
            </a:p>
          </p:txBody>
        </p:sp>
        <p:sp>
          <p:nvSpPr>
            <p:cNvPr id="33" name="Inhaltsplatzhalter 4">
              <a:extLst>
                <a:ext uri="{FF2B5EF4-FFF2-40B4-BE49-F238E27FC236}">
                  <a16:creationId xmlns:a16="http://schemas.microsoft.com/office/drawing/2014/main" xmlns="" id="{DFAD01B2-2EE8-4CD4-8655-CD0ADCD6CDEE}"/>
                </a:ext>
              </a:extLst>
            </p:cNvPr>
            <p:cNvSpPr txBox="1">
              <a:spLocks/>
            </p:cNvSpPr>
            <p:nvPr/>
          </p:nvSpPr>
          <p:spPr>
            <a:xfrm>
              <a:off x="4339204" y="2105507"/>
              <a:ext cx="579096" cy="452861"/>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rtl="1">
                <a:lnSpc>
                  <a:spcPct val="100000"/>
                </a:lnSpc>
                <a:spcAft>
                  <a:spcPts val="1200"/>
                </a:spcAft>
                <a:buNone/>
              </a:pPr>
              <a:r>
                <a:rPr lang="ar-EG" sz="2400" b="1" dirty="0" smtClean="0">
                  <a:latin typeface="Sakkal Majalla" panose="02000000000000000000" pitchFamily="2" charset="-78"/>
                  <a:ea typeface="Roboto" pitchFamily="2" charset="0"/>
                  <a:cs typeface="Sakkal Majalla" panose="02000000000000000000" pitchFamily="2" charset="-78"/>
                </a:rPr>
                <a:t>8</a:t>
              </a:r>
              <a:endParaRPr lang="en-US" sz="2400" dirty="0">
                <a:latin typeface="Sakkal Majalla" panose="02000000000000000000" pitchFamily="2" charset="-78"/>
                <a:ea typeface="Roboto Light" panose="02000000000000000000" pitchFamily="2" charset="0"/>
                <a:cs typeface="Sakkal Majalla" panose="02000000000000000000" pitchFamily="2" charset="-78"/>
              </a:endParaRPr>
            </a:p>
          </p:txBody>
        </p:sp>
      </p:grpSp>
      <p:grpSp>
        <p:nvGrpSpPr>
          <p:cNvPr id="34" name="Group 33"/>
          <p:cNvGrpSpPr/>
          <p:nvPr/>
        </p:nvGrpSpPr>
        <p:grpSpPr>
          <a:xfrm flipH="1">
            <a:off x="8641854" y="4156408"/>
            <a:ext cx="1442654" cy="1442800"/>
            <a:chOff x="3772733" y="3549842"/>
            <a:chExt cx="1712039" cy="1769107"/>
          </a:xfrm>
        </p:grpSpPr>
        <p:sp>
          <p:nvSpPr>
            <p:cNvPr id="35" name="Freeform: Shape 21">
              <a:extLst>
                <a:ext uri="{FF2B5EF4-FFF2-40B4-BE49-F238E27FC236}">
                  <a16:creationId xmlns:a16="http://schemas.microsoft.com/office/drawing/2014/main" xmlns="" id="{5E723F08-C495-4A3F-9912-D0175C4A220F}"/>
                </a:ext>
              </a:extLst>
            </p:cNvPr>
            <p:cNvSpPr/>
            <p:nvPr/>
          </p:nvSpPr>
          <p:spPr>
            <a:xfrm>
              <a:off x="3772733" y="3549842"/>
              <a:ext cx="1712039" cy="1769107"/>
            </a:xfrm>
            <a:custGeom>
              <a:avLst/>
              <a:gdLst>
                <a:gd name="connsiteX0" fmla="*/ 0 w 1712038"/>
                <a:gd name="connsiteY0" fmla="*/ 0 h 1769106"/>
                <a:gd name="connsiteX1" fmla="*/ 0 w 1712038"/>
                <a:gd name="connsiteY1" fmla="*/ 1795643 h 1769106"/>
                <a:gd name="connsiteX2" fmla="*/ 1712325 w 1712038"/>
                <a:gd name="connsiteY2" fmla="*/ 0 h 1769106"/>
                <a:gd name="connsiteX3" fmla="*/ 0 w 1712038"/>
                <a:gd name="connsiteY3" fmla="*/ 0 h 1769106"/>
              </a:gdLst>
              <a:ahLst/>
              <a:cxnLst>
                <a:cxn ang="0">
                  <a:pos x="connsiteX0" y="connsiteY0"/>
                </a:cxn>
                <a:cxn ang="0">
                  <a:pos x="connsiteX1" y="connsiteY1"/>
                </a:cxn>
                <a:cxn ang="0">
                  <a:pos x="connsiteX2" y="connsiteY2"/>
                </a:cxn>
                <a:cxn ang="0">
                  <a:pos x="connsiteX3" y="connsiteY3"/>
                </a:cxn>
              </a:cxnLst>
              <a:rect l="l" t="t" r="r" b="b"/>
              <a:pathLst>
                <a:path w="1712038" h="1769106">
                  <a:moveTo>
                    <a:pt x="0" y="0"/>
                  </a:moveTo>
                  <a:lnTo>
                    <a:pt x="0" y="1795643"/>
                  </a:lnTo>
                  <a:cubicBezTo>
                    <a:pt x="911090" y="1666670"/>
                    <a:pt x="1625581" y="925072"/>
                    <a:pt x="1712325" y="0"/>
                  </a:cubicBezTo>
                  <a:lnTo>
                    <a:pt x="0" y="0"/>
                  </a:lnTo>
                  <a:close/>
                </a:path>
              </a:pathLst>
            </a:custGeom>
            <a:solidFill>
              <a:srgbClr val="00B59A"/>
            </a:solidFill>
            <a:ln w="28513" cap="flat">
              <a:noFill/>
              <a:prstDash val="solid"/>
              <a:miter/>
            </a:ln>
          </p:spPr>
          <p:txBody>
            <a:bodyPr rtlCol="0" anchor="ctr"/>
            <a:lstStyle/>
            <a:p>
              <a:endParaRPr lang="en-US" sz="2400">
                <a:latin typeface="Sakkal Majalla" panose="02000000000000000000" pitchFamily="2" charset="-78"/>
                <a:cs typeface="Sakkal Majalla" panose="02000000000000000000" pitchFamily="2" charset="-78"/>
              </a:endParaRPr>
            </a:p>
          </p:txBody>
        </p:sp>
        <p:sp>
          <p:nvSpPr>
            <p:cNvPr id="36" name="Inhaltsplatzhalter 4">
              <a:extLst>
                <a:ext uri="{FF2B5EF4-FFF2-40B4-BE49-F238E27FC236}">
                  <a16:creationId xmlns:a16="http://schemas.microsoft.com/office/drawing/2014/main" xmlns="" id="{496F62AB-E87C-454A-8164-D51C912A3C63}"/>
                </a:ext>
              </a:extLst>
            </p:cNvPr>
            <p:cNvSpPr txBox="1">
              <a:spLocks/>
            </p:cNvSpPr>
            <p:nvPr/>
          </p:nvSpPr>
          <p:spPr>
            <a:xfrm>
              <a:off x="4263883" y="4115095"/>
              <a:ext cx="579096" cy="452861"/>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rtl="1">
                <a:lnSpc>
                  <a:spcPct val="100000"/>
                </a:lnSpc>
                <a:spcAft>
                  <a:spcPts val="1200"/>
                </a:spcAft>
                <a:buNone/>
              </a:pPr>
              <a:r>
                <a:rPr lang="ar-EG" sz="2400" b="1" dirty="0" smtClean="0">
                  <a:latin typeface="Sakkal Majalla" panose="02000000000000000000" pitchFamily="2" charset="-78"/>
                  <a:ea typeface="Roboto" pitchFamily="2" charset="0"/>
                  <a:cs typeface="Sakkal Majalla" panose="02000000000000000000" pitchFamily="2" charset="-78"/>
                </a:rPr>
                <a:t>7</a:t>
              </a:r>
              <a:endParaRPr lang="en-US" sz="2400" dirty="0">
                <a:latin typeface="Sakkal Majalla" panose="02000000000000000000" pitchFamily="2" charset="-78"/>
                <a:ea typeface="Roboto Light" panose="02000000000000000000" pitchFamily="2" charset="0"/>
                <a:cs typeface="Sakkal Majalla" panose="02000000000000000000" pitchFamily="2" charset="-78"/>
              </a:endParaRPr>
            </a:p>
          </p:txBody>
        </p:sp>
      </p:grpSp>
      <p:grpSp>
        <p:nvGrpSpPr>
          <p:cNvPr id="37" name="Group 36"/>
          <p:cNvGrpSpPr/>
          <p:nvPr/>
        </p:nvGrpSpPr>
        <p:grpSpPr>
          <a:xfrm flipH="1">
            <a:off x="10483402" y="4156408"/>
            <a:ext cx="1346477" cy="1326445"/>
            <a:chOff x="1701451" y="3549842"/>
            <a:chExt cx="1597903" cy="1626437"/>
          </a:xfrm>
        </p:grpSpPr>
        <p:sp>
          <p:nvSpPr>
            <p:cNvPr id="38" name="Freeform: Shape 20">
              <a:extLst>
                <a:ext uri="{FF2B5EF4-FFF2-40B4-BE49-F238E27FC236}">
                  <a16:creationId xmlns:a16="http://schemas.microsoft.com/office/drawing/2014/main" xmlns="" id="{EE43360A-A3F1-4829-B925-BC50EC898B86}"/>
                </a:ext>
              </a:extLst>
            </p:cNvPr>
            <p:cNvSpPr/>
            <p:nvPr/>
          </p:nvSpPr>
          <p:spPr>
            <a:xfrm>
              <a:off x="1701451" y="3549842"/>
              <a:ext cx="1597903" cy="1626437"/>
            </a:xfrm>
            <a:custGeom>
              <a:avLst/>
              <a:gdLst>
                <a:gd name="connsiteX0" fmla="*/ 1625010 w 1597902"/>
                <a:gd name="connsiteY0" fmla="*/ 0 h 1626436"/>
                <a:gd name="connsiteX1" fmla="*/ 0 w 1597902"/>
                <a:gd name="connsiteY1" fmla="*/ 0 h 1626436"/>
                <a:gd name="connsiteX2" fmla="*/ 542146 w 1597902"/>
                <a:gd name="connsiteY2" fmla="*/ 1131658 h 1626436"/>
                <a:gd name="connsiteX3" fmla="*/ 1625010 w 1597902"/>
                <a:gd name="connsiteY3" fmla="*/ 1636709 h 1626436"/>
                <a:gd name="connsiteX4" fmla="*/ 1625010 w 1597902"/>
                <a:gd name="connsiteY4" fmla="*/ 0 h 16264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7902" h="1626436">
                  <a:moveTo>
                    <a:pt x="1625010" y="0"/>
                  </a:moveTo>
                  <a:lnTo>
                    <a:pt x="0" y="0"/>
                  </a:lnTo>
                  <a:cubicBezTo>
                    <a:pt x="41374" y="442277"/>
                    <a:pt x="240827" y="838614"/>
                    <a:pt x="542146" y="1131658"/>
                  </a:cubicBezTo>
                  <a:cubicBezTo>
                    <a:pt x="828056" y="1409864"/>
                    <a:pt x="1205561" y="1594479"/>
                    <a:pt x="1625010" y="1636709"/>
                  </a:cubicBezTo>
                  <a:lnTo>
                    <a:pt x="1625010" y="0"/>
                  </a:lnTo>
                  <a:close/>
                </a:path>
              </a:pathLst>
            </a:custGeom>
            <a:solidFill>
              <a:srgbClr val="F22C35"/>
            </a:solidFill>
            <a:ln w="28513" cap="flat">
              <a:noFill/>
              <a:prstDash val="solid"/>
              <a:miter/>
            </a:ln>
          </p:spPr>
          <p:txBody>
            <a:bodyPr rtlCol="0" anchor="ctr"/>
            <a:lstStyle/>
            <a:p>
              <a:endParaRPr lang="en-US" sz="2400">
                <a:latin typeface="Sakkal Majalla" panose="02000000000000000000" pitchFamily="2" charset="-78"/>
                <a:cs typeface="Sakkal Majalla" panose="02000000000000000000" pitchFamily="2" charset="-78"/>
              </a:endParaRPr>
            </a:p>
          </p:txBody>
        </p:sp>
        <p:sp>
          <p:nvSpPr>
            <p:cNvPr id="39" name="Inhaltsplatzhalter 4">
              <a:extLst>
                <a:ext uri="{FF2B5EF4-FFF2-40B4-BE49-F238E27FC236}">
                  <a16:creationId xmlns:a16="http://schemas.microsoft.com/office/drawing/2014/main" xmlns="" id="{3EE9AA4D-5D9A-4E78-BF9B-8C1531972034}"/>
                </a:ext>
              </a:extLst>
            </p:cNvPr>
            <p:cNvSpPr txBox="1">
              <a:spLocks/>
            </p:cNvSpPr>
            <p:nvPr/>
          </p:nvSpPr>
          <p:spPr>
            <a:xfrm>
              <a:off x="2280035" y="4035703"/>
              <a:ext cx="579096" cy="452861"/>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rtl="1">
                <a:lnSpc>
                  <a:spcPct val="100000"/>
                </a:lnSpc>
                <a:spcAft>
                  <a:spcPts val="1200"/>
                </a:spcAft>
                <a:buNone/>
              </a:pPr>
              <a:r>
                <a:rPr lang="ar-EG" sz="2400" b="1" dirty="0" smtClean="0">
                  <a:latin typeface="Sakkal Majalla" panose="02000000000000000000" pitchFamily="2" charset="-78"/>
                  <a:ea typeface="Roboto Light" panose="02000000000000000000" pitchFamily="2" charset="0"/>
                  <a:cs typeface="Sakkal Majalla" panose="02000000000000000000" pitchFamily="2" charset="-78"/>
                </a:rPr>
                <a:t>6</a:t>
              </a:r>
              <a:endParaRPr lang="en-US" sz="2400" dirty="0">
                <a:latin typeface="Sakkal Majalla" panose="02000000000000000000" pitchFamily="2" charset="-78"/>
                <a:ea typeface="Roboto Light" panose="02000000000000000000" pitchFamily="2" charset="0"/>
                <a:cs typeface="Sakkal Majalla" panose="02000000000000000000" pitchFamily="2" charset="-78"/>
              </a:endParaRPr>
            </a:p>
          </p:txBody>
        </p:sp>
      </p:grpSp>
      <p:grpSp>
        <p:nvGrpSpPr>
          <p:cNvPr id="40" name="Group 39"/>
          <p:cNvGrpSpPr/>
          <p:nvPr/>
        </p:nvGrpSpPr>
        <p:grpSpPr>
          <a:xfrm flipH="1">
            <a:off x="10476429" y="2688477"/>
            <a:ext cx="1202212" cy="1186819"/>
            <a:chOff x="1880930" y="1749919"/>
            <a:chExt cx="1426699" cy="1455233"/>
          </a:xfrm>
        </p:grpSpPr>
        <p:sp>
          <p:nvSpPr>
            <p:cNvPr id="41" name="Freeform: Shape 45">
              <a:extLst>
                <a:ext uri="{FF2B5EF4-FFF2-40B4-BE49-F238E27FC236}">
                  <a16:creationId xmlns:a16="http://schemas.microsoft.com/office/drawing/2014/main" xmlns="" id="{742D3A5D-3EDA-4478-A0FA-03FCF8F4F0C0}"/>
                </a:ext>
              </a:extLst>
            </p:cNvPr>
            <p:cNvSpPr/>
            <p:nvPr/>
          </p:nvSpPr>
          <p:spPr>
            <a:xfrm>
              <a:off x="1880930" y="1749919"/>
              <a:ext cx="1426699" cy="1455233"/>
            </a:xfrm>
            <a:custGeom>
              <a:avLst/>
              <a:gdLst>
                <a:gd name="connsiteX0" fmla="*/ 1445532 w 1426699"/>
                <a:gd name="connsiteY0" fmla="*/ 0 h 1455232"/>
                <a:gd name="connsiteX1" fmla="*/ 0 w 1426699"/>
                <a:gd name="connsiteY1" fmla="*/ 1466361 h 1455232"/>
                <a:gd name="connsiteX2" fmla="*/ 1445532 w 1426699"/>
                <a:gd name="connsiteY2" fmla="*/ 1466361 h 1455232"/>
                <a:gd name="connsiteX3" fmla="*/ 1445532 w 1426699"/>
                <a:gd name="connsiteY3" fmla="*/ 0 h 1455232"/>
              </a:gdLst>
              <a:ahLst/>
              <a:cxnLst>
                <a:cxn ang="0">
                  <a:pos x="connsiteX0" y="connsiteY0"/>
                </a:cxn>
                <a:cxn ang="0">
                  <a:pos x="connsiteX1" y="connsiteY1"/>
                </a:cxn>
                <a:cxn ang="0">
                  <a:pos x="connsiteX2" y="connsiteY2"/>
                </a:cxn>
                <a:cxn ang="0">
                  <a:pos x="connsiteX3" y="connsiteY3"/>
                </a:cxn>
              </a:cxnLst>
              <a:rect l="l" t="t" r="r" b="b"/>
              <a:pathLst>
                <a:path w="1426699" h="1455232">
                  <a:moveTo>
                    <a:pt x="1445532" y="0"/>
                  </a:moveTo>
                  <a:cubicBezTo>
                    <a:pt x="677111" y="77327"/>
                    <a:pt x="66770" y="693661"/>
                    <a:pt x="0" y="1466361"/>
                  </a:cubicBezTo>
                  <a:lnTo>
                    <a:pt x="1445532" y="1466361"/>
                  </a:lnTo>
                  <a:lnTo>
                    <a:pt x="1445532" y="0"/>
                  </a:lnTo>
                  <a:close/>
                </a:path>
              </a:pathLst>
            </a:custGeom>
            <a:solidFill>
              <a:srgbClr val="00C3E6"/>
            </a:solidFill>
            <a:ln w="28513" cap="flat">
              <a:noFill/>
              <a:prstDash val="solid"/>
              <a:miter/>
            </a:ln>
          </p:spPr>
          <p:txBody>
            <a:bodyPr rtlCol="0" anchor="ctr"/>
            <a:lstStyle/>
            <a:p>
              <a:endParaRPr lang="en-US" sz="2400">
                <a:latin typeface="Sakkal Majalla" panose="02000000000000000000" pitchFamily="2" charset="-78"/>
                <a:cs typeface="Sakkal Majalla" panose="02000000000000000000" pitchFamily="2" charset="-78"/>
              </a:endParaRPr>
            </a:p>
          </p:txBody>
        </p:sp>
        <p:sp>
          <p:nvSpPr>
            <p:cNvPr id="42" name="Inhaltsplatzhalter 4">
              <a:extLst>
                <a:ext uri="{FF2B5EF4-FFF2-40B4-BE49-F238E27FC236}">
                  <a16:creationId xmlns:a16="http://schemas.microsoft.com/office/drawing/2014/main" xmlns="" id="{0B28DAB8-0932-42B2-9E07-22B1D34CB0D7}"/>
                </a:ext>
              </a:extLst>
            </p:cNvPr>
            <p:cNvSpPr txBox="1">
              <a:spLocks/>
            </p:cNvSpPr>
            <p:nvPr/>
          </p:nvSpPr>
          <p:spPr>
            <a:xfrm>
              <a:off x="2304731" y="2320949"/>
              <a:ext cx="579096" cy="452861"/>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rtl="1">
                <a:lnSpc>
                  <a:spcPct val="100000"/>
                </a:lnSpc>
                <a:spcAft>
                  <a:spcPts val="1200"/>
                </a:spcAft>
                <a:buNone/>
              </a:pPr>
              <a:r>
                <a:rPr lang="ar-EG" sz="2400" b="1" dirty="0" smtClean="0">
                  <a:latin typeface="Sakkal Majalla" panose="02000000000000000000" pitchFamily="2" charset="-78"/>
                  <a:ea typeface="Roboto" pitchFamily="2" charset="0"/>
                  <a:cs typeface="Sakkal Majalla" panose="02000000000000000000" pitchFamily="2" charset="-78"/>
                </a:rPr>
                <a:t>5</a:t>
              </a:r>
              <a:endParaRPr lang="en-US" sz="2400" dirty="0">
                <a:latin typeface="Sakkal Majalla" panose="02000000000000000000" pitchFamily="2" charset="-78"/>
                <a:ea typeface="Roboto Light" panose="02000000000000000000" pitchFamily="2" charset="0"/>
                <a:cs typeface="Sakkal Majalla" panose="02000000000000000000" pitchFamily="2" charset="-78"/>
              </a:endParaRPr>
            </a:p>
          </p:txBody>
        </p:sp>
      </p:grpSp>
      <p:grpSp>
        <p:nvGrpSpPr>
          <p:cNvPr id="43" name="Group 42"/>
          <p:cNvGrpSpPr/>
          <p:nvPr/>
        </p:nvGrpSpPr>
        <p:grpSpPr>
          <a:xfrm flipH="1">
            <a:off x="9464781" y="3125313"/>
            <a:ext cx="1776498" cy="1741378"/>
            <a:chOff x="2572057" y="2484669"/>
            <a:chExt cx="1818151" cy="1769107"/>
          </a:xfrm>
        </p:grpSpPr>
        <p:sp>
          <p:nvSpPr>
            <p:cNvPr id="44" name="Freeform: Shape 46">
              <a:extLst>
                <a:ext uri="{FF2B5EF4-FFF2-40B4-BE49-F238E27FC236}">
                  <a16:creationId xmlns:a16="http://schemas.microsoft.com/office/drawing/2014/main" xmlns="" id="{4934978A-5F2D-42A9-ACC3-E1FF3511D0B6}"/>
                </a:ext>
              </a:extLst>
            </p:cNvPr>
            <p:cNvSpPr/>
            <p:nvPr/>
          </p:nvSpPr>
          <p:spPr>
            <a:xfrm>
              <a:off x="2621101" y="2484669"/>
              <a:ext cx="1769107" cy="1769107"/>
            </a:xfrm>
            <a:custGeom>
              <a:avLst/>
              <a:gdLst>
                <a:gd name="connsiteX0" fmla="*/ 1783374 w 1769106"/>
                <a:gd name="connsiteY0" fmla="*/ 891687 h 1769106"/>
                <a:gd name="connsiteX1" fmla="*/ 891687 w 1769106"/>
                <a:gd name="connsiteY1" fmla="*/ 1783374 h 1769106"/>
                <a:gd name="connsiteX2" fmla="*/ 0 w 1769106"/>
                <a:gd name="connsiteY2" fmla="*/ 891687 h 1769106"/>
                <a:gd name="connsiteX3" fmla="*/ 891687 w 1769106"/>
                <a:gd name="connsiteY3" fmla="*/ 0 h 1769106"/>
                <a:gd name="connsiteX4" fmla="*/ 1783374 w 1769106"/>
                <a:gd name="connsiteY4" fmla="*/ 891687 h 17691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69106" h="1769106">
                  <a:moveTo>
                    <a:pt x="1783374" y="891687"/>
                  </a:moveTo>
                  <a:cubicBezTo>
                    <a:pt x="1783374" y="1384152"/>
                    <a:pt x="1384152" y="1783374"/>
                    <a:pt x="891687" y="1783374"/>
                  </a:cubicBezTo>
                  <a:cubicBezTo>
                    <a:pt x="399222" y="1783374"/>
                    <a:pt x="0" y="1384152"/>
                    <a:pt x="0" y="891687"/>
                  </a:cubicBezTo>
                  <a:cubicBezTo>
                    <a:pt x="0" y="399222"/>
                    <a:pt x="399222" y="0"/>
                    <a:pt x="891687" y="0"/>
                  </a:cubicBezTo>
                  <a:cubicBezTo>
                    <a:pt x="1384152" y="0"/>
                    <a:pt x="1783374" y="399222"/>
                    <a:pt x="1783374" y="891687"/>
                  </a:cubicBezTo>
                  <a:close/>
                </a:path>
              </a:pathLst>
            </a:custGeom>
            <a:solidFill>
              <a:schemeClr val="bg1"/>
            </a:solidFill>
            <a:ln w="28513" cap="flat">
              <a:noFill/>
              <a:prstDash val="solid"/>
              <a:miter/>
            </a:ln>
            <a:effectLst>
              <a:outerShdw blurRad="63500" sx="102000" sy="102000" algn="ctr" rotWithShape="0">
                <a:prstClr val="black">
                  <a:alpha val="40000"/>
                </a:prstClr>
              </a:outerShdw>
            </a:effectLst>
          </p:spPr>
          <p:txBody>
            <a:bodyPr rtlCol="0" anchor="ctr"/>
            <a:lstStyle/>
            <a:p>
              <a:endParaRPr lang="en-US" sz="2400">
                <a:latin typeface="Sakkal Majalla" panose="02000000000000000000" pitchFamily="2" charset="-78"/>
                <a:cs typeface="Sakkal Majalla" panose="02000000000000000000" pitchFamily="2" charset="-78"/>
              </a:endParaRPr>
            </a:p>
          </p:txBody>
        </p:sp>
        <p:sp>
          <p:nvSpPr>
            <p:cNvPr id="45" name="Rectangle 44">
              <a:extLst>
                <a:ext uri="{FF2B5EF4-FFF2-40B4-BE49-F238E27FC236}">
                  <a16:creationId xmlns:a16="http://schemas.microsoft.com/office/drawing/2014/main" xmlns="" id="{21050DEC-4CC9-41D8-92D0-E82789CFB4C1}"/>
                </a:ext>
              </a:extLst>
            </p:cNvPr>
            <p:cNvSpPr/>
            <p:nvPr/>
          </p:nvSpPr>
          <p:spPr>
            <a:xfrm>
              <a:off x="2572057" y="2741672"/>
              <a:ext cx="1804727" cy="1219443"/>
            </a:xfrm>
            <a:prstGeom prst="rect">
              <a:avLst/>
            </a:prstGeom>
          </p:spPr>
          <p:txBody>
            <a:bodyPr wrap="square">
              <a:spAutoFit/>
            </a:bodyPr>
            <a:lstStyle/>
            <a:p>
              <a:pPr algn="ctr">
                <a:spcAft>
                  <a:spcPts val="1200"/>
                </a:spcAft>
              </a:pPr>
              <a:r>
                <a:rPr lang="ar-EG" sz="2400" b="1" dirty="0">
                  <a:solidFill>
                    <a:srgbClr val="C00000"/>
                  </a:solidFill>
                  <a:latin typeface="Sakkal Majalla" panose="02000000000000000000" pitchFamily="2" charset="-78"/>
                  <a:ea typeface="Roboto" pitchFamily="2" charset="0"/>
                  <a:cs typeface="Sakkal Majalla" panose="02000000000000000000" pitchFamily="2" charset="-78"/>
                </a:rPr>
                <a:t>أهم قواعد الصرف للأصناف بالمخزن ما يلي </a:t>
              </a:r>
              <a:endParaRPr lang="en-US" sz="2400" b="1" dirty="0">
                <a:solidFill>
                  <a:srgbClr val="C00000"/>
                </a:solidFill>
                <a:latin typeface="Sakkal Majalla" panose="02000000000000000000" pitchFamily="2" charset="-78"/>
                <a:ea typeface="Roboto" pitchFamily="2" charset="0"/>
                <a:cs typeface="Sakkal Majalla" panose="02000000000000000000" pitchFamily="2" charset="-78"/>
              </a:endParaRPr>
            </a:p>
          </p:txBody>
        </p:sp>
      </p:grpSp>
      <p:sp>
        <p:nvSpPr>
          <p:cNvPr id="46"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47"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3"/>
              </a:rPr>
              <a:t>www.dawliatraining.com</a:t>
            </a:r>
            <a:endParaRPr lang="en-US" sz="1100" dirty="0">
              <a:effectLst/>
              <a:ea typeface="Calibri"/>
              <a:cs typeface="Arial"/>
            </a:endParaRPr>
          </a:p>
        </p:txBody>
      </p:sp>
    </p:spTree>
    <p:extLst>
      <p:ext uri="{BB962C8B-B14F-4D97-AF65-F5344CB8AC3E}">
        <p14:creationId xmlns:p14="http://schemas.microsoft.com/office/powerpoint/2010/main" val="3459987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barn(inVertical)">
                                      <p:cBhvr>
                                        <p:cTn id="7" dur="500"/>
                                        <p:tgtEl>
                                          <p:spTgt spid="40"/>
                                        </p:tgtEl>
                                      </p:cBhvr>
                                    </p:animEffect>
                                  </p:childTnLst>
                                </p:cTn>
                              </p:par>
                              <p:par>
                                <p:cTn id="8" presetID="16" presetClass="entr" presetSubtype="21"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barn(inVertical)">
                                      <p:cBhvr>
                                        <p:cTn id="10" dur="500"/>
                                        <p:tgtEl>
                                          <p:spTgt spid="17"/>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37"/>
                                        </p:tgtEl>
                                        <p:attrNameLst>
                                          <p:attrName>style.visibility</p:attrName>
                                        </p:attrNameLst>
                                      </p:cBhvr>
                                      <p:to>
                                        <p:strVal val="visible"/>
                                      </p:to>
                                    </p:set>
                                    <p:animEffect transition="in" filter="barn(inVertical)">
                                      <p:cBhvr>
                                        <p:cTn id="15" dur="500"/>
                                        <p:tgtEl>
                                          <p:spTgt spid="37"/>
                                        </p:tgtEl>
                                      </p:cBhvr>
                                    </p:animEffect>
                                  </p:childTnLst>
                                </p:cTn>
                              </p:par>
                              <p:par>
                                <p:cTn id="16" presetID="16" presetClass="entr" presetSubtype="21" fill="hold" nodeType="with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barn(inVertical)">
                                      <p:cBhvr>
                                        <p:cTn id="18" dur="500"/>
                                        <p:tgtEl>
                                          <p:spTgt spid="20"/>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barn(inVertical)">
                                      <p:cBhvr>
                                        <p:cTn id="23" dur="500"/>
                                        <p:tgtEl>
                                          <p:spTgt spid="34"/>
                                        </p:tgtEl>
                                      </p:cBhvr>
                                    </p:animEffect>
                                  </p:childTnLst>
                                </p:cTn>
                              </p:par>
                              <p:par>
                                <p:cTn id="24" presetID="16" presetClass="entr" presetSubtype="21" fill="hold" nodeType="with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barn(inVertical)">
                                      <p:cBhvr>
                                        <p:cTn id="26" dur="500"/>
                                        <p:tgtEl>
                                          <p:spTgt spid="24"/>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nodeType="click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barn(inVertical)">
                                      <p:cBhvr>
                                        <p:cTn id="31" dur="500"/>
                                        <p:tgtEl>
                                          <p:spTgt spid="31"/>
                                        </p:tgtEl>
                                      </p:cBhvr>
                                    </p:animEffect>
                                  </p:childTnLst>
                                </p:cTn>
                              </p:par>
                              <p:par>
                                <p:cTn id="32" presetID="16" presetClass="entr" presetSubtype="21" fill="hold" nodeType="with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barn(inVertical)">
                                      <p:cBhvr>
                                        <p:cTn id="34"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108</a:t>
            </a:fld>
            <a:endParaRPr lang="ar-EG"/>
          </a:p>
        </p:txBody>
      </p:sp>
      <p:sp>
        <p:nvSpPr>
          <p:cNvPr id="23" name="Rectangle 22"/>
          <p:cNvSpPr/>
          <p:nvPr/>
        </p:nvSpPr>
        <p:spPr>
          <a:xfrm>
            <a:off x="7375621" y="202376"/>
            <a:ext cx="4474710" cy="707886"/>
          </a:xfrm>
          <a:prstGeom prst="rect">
            <a:avLst/>
          </a:prstGeom>
        </p:spPr>
        <p:txBody>
          <a:bodyPr wrap="square">
            <a:spAutoFit/>
          </a:bodyPr>
          <a:lstStyle/>
          <a:p>
            <a:pPr lvl="0" algn="ctr">
              <a:lnSpc>
                <a:spcPct val="125000"/>
              </a:lnSpc>
            </a:pPr>
            <a:r>
              <a:rPr lang="ar-EG" sz="3200" dirty="0">
                <a:solidFill>
                  <a:prstClr val="white"/>
                </a:solidFill>
                <a:latin typeface="Sakkal Majalla" pitchFamily="2" charset="-78"/>
                <a:cs typeface="Sakkal Majalla" pitchFamily="2" charset="-78"/>
              </a:rPr>
              <a:t>قواعد صرف الأصناف</a:t>
            </a:r>
          </a:p>
        </p:txBody>
      </p:sp>
      <p:sp>
        <p:nvSpPr>
          <p:cNvPr id="2" name="Rectangle 1"/>
          <p:cNvSpPr/>
          <p:nvPr/>
        </p:nvSpPr>
        <p:spPr>
          <a:xfrm>
            <a:off x="1846933" y="387042"/>
            <a:ext cx="3661580" cy="523220"/>
          </a:xfrm>
          <a:prstGeom prst="rect">
            <a:avLst/>
          </a:prstGeom>
        </p:spPr>
        <p:txBody>
          <a:bodyPr wrap="none">
            <a:spAutoFit/>
          </a:bodyPr>
          <a:lstStyle/>
          <a:p>
            <a:pPr algn="ctr">
              <a:spcAft>
                <a:spcPts val="1200"/>
              </a:spcAft>
            </a:pPr>
            <a:r>
              <a:rPr lang="ar-EG" sz="2800" b="1" dirty="0">
                <a:solidFill>
                  <a:srgbClr val="C00000"/>
                </a:solidFill>
                <a:latin typeface="Sakkal Majalla" panose="02000000000000000000" pitchFamily="2" charset="-78"/>
                <a:ea typeface="Roboto" pitchFamily="2" charset="0"/>
                <a:cs typeface="Sakkal Majalla" panose="02000000000000000000" pitchFamily="2" charset="-78"/>
              </a:rPr>
              <a:t>مسببات الحوادث في المستودعات</a:t>
            </a:r>
          </a:p>
        </p:txBody>
      </p:sp>
      <p:grpSp>
        <p:nvGrpSpPr>
          <p:cNvPr id="5" name="Group 4"/>
          <p:cNvGrpSpPr/>
          <p:nvPr/>
        </p:nvGrpSpPr>
        <p:grpSpPr>
          <a:xfrm>
            <a:off x="9942736" y="4018507"/>
            <a:ext cx="1745639" cy="2684922"/>
            <a:chOff x="9637694" y="3977136"/>
            <a:chExt cx="1745639" cy="2684922"/>
          </a:xfrm>
        </p:grpSpPr>
        <p:grpSp>
          <p:nvGrpSpPr>
            <p:cNvPr id="6" name="Group 5"/>
            <p:cNvGrpSpPr/>
            <p:nvPr/>
          </p:nvGrpSpPr>
          <p:grpSpPr>
            <a:xfrm>
              <a:off x="9637694" y="3977136"/>
              <a:ext cx="1548862" cy="2684922"/>
              <a:chOff x="9780198" y="4012762"/>
              <a:chExt cx="1548862" cy="2684922"/>
            </a:xfrm>
          </p:grpSpPr>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80198" y="4012762"/>
                <a:ext cx="1548862" cy="2684922"/>
              </a:xfrm>
              <a:prstGeom prst="rect">
                <a:avLst/>
              </a:prstGeom>
            </p:spPr>
          </p:pic>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274350" y="4134753"/>
                <a:ext cx="665322" cy="665322"/>
              </a:xfrm>
              <a:prstGeom prst="rect">
                <a:avLst/>
              </a:prstGeom>
            </p:spPr>
          </p:pic>
        </p:grpSp>
        <p:grpSp>
          <p:nvGrpSpPr>
            <p:cNvPr id="8" name="Group 7"/>
            <p:cNvGrpSpPr/>
            <p:nvPr/>
          </p:nvGrpSpPr>
          <p:grpSpPr>
            <a:xfrm>
              <a:off x="9647792" y="4260360"/>
              <a:ext cx="1735541" cy="2262239"/>
              <a:chOff x="353115" y="-1446425"/>
              <a:chExt cx="1735671" cy="2262532"/>
            </a:xfrm>
          </p:grpSpPr>
          <p:sp>
            <p:nvSpPr>
              <p:cNvPr id="9" name="Rectangle 8"/>
              <p:cNvSpPr/>
              <p:nvPr/>
            </p:nvSpPr>
            <p:spPr>
              <a:xfrm>
                <a:off x="353115" y="-506662"/>
                <a:ext cx="1735671" cy="1322769"/>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a:lnSpc>
                    <a:spcPct val="107000"/>
                  </a:lnSpc>
                  <a:spcAft>
                    <a:spcPts val="8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عدم مراعاة قواعد السلامة في تصميم وبناء المستودع</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10" name="Rectangle 9"/>
              <p:cNvSpPr/>
              <p:nvPr/>
            </p:nvSpPr>
            <p:spPr>
              <a:xfrm>
                <a:off x="937431" y="-1446425"/>
                <a:ext cx="506570" cy="34290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EG" sz="28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1</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grpSp>
        <p:nvGrpSpPr>
          <p:cNvPr id="13" name="Group 12"/>
          <p:cNvGrpSpPr/>
          <p:nvPr/>
        </p:nvGrpSpPr>
        <p:grpSpPr>
          <a:xfrm>
            <a:off x="8093700" y="1419951"/>
            <a:ext cx="2571622" cy="2684922"/>
            <a:chOff x="7788658" y="1378580"/>
            <a:chExt cx="2571622" cy="2684922"/>
          </a:xfrm>
        </p:grpSpPr>
        <p:pic>
          <p:nvPicPr>
            <p:cNvPr id="14" name="Picture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863979" y="1378580"/>
              <a:ext cx="1496301" cy="2684922"/>
            </a:xfrm>
            <a:prstGeom prst="rect">
              <a:avLst/>
            </a:prstGeom>
          </p:spPr>
        </p:pic>
        <p:grpSp>
          <p:nvGrpSpPr>
            <p:cNvPr id="15" name="Group 14"/>
            <p:cNvGrpSpPr/>
            <p:nvPr/>
          </p:nvGrpSpPr>
          <p:grpSpPr>
            <a:xfrm>
              <a:off x="7788658" y="1382057"/>
              <a:ext cx="2046504" cy="2394270"/>
              <a:chOff x="-602657" y="-3498105"/>
              <a:chExt cx="2046658" cy="2394580"/>
            </a:xfrm>
          </p:grpSpPr>
          <p:sp>
            <p:nvSpPr>
              <p:cNvPr id="16" name="Rectangle 15"/>
              <p:cNvSpPr/>
              <p:nvPr/>
            </p:nvSpPr>
            <p:spPr>
              <a:xfrm>
                <a:off x="-602657" y="-3498105"/>
                <a:ext cx="1849177" cy="1563226"/>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a:lnSpc>
                    <a:spcPct val="107000"/>
                  </a:lnSpc>
                  <a:spcAft>
                    <a:spcPts val="800"/>
                  </a:spcAft>
                </a:pPr>
                <a:r>
                  <a:rPr lang="ar-EG"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t>عدم التنظيم الداخلي للأصناف بشكل مناسب</a:t>
                </a:r>
                <a:endPar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sp>
            <p:nvSpPr>
              <p:cNvPr id="17" name="Rectangle 16"/>
              <p:cNvSpPr/>
              <p:nvPr/>
            </p:nvSpPr>
            <p:spPr>
              <a:xfrm>
                <a:off x="937431" y="-1446425"/>
                <a:ext cx="506570" cy="34290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EG" sz="2800" b="1" dirty="0" smtClean="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2</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grpSp>
        <p:nvGrpSpPr>
          <p:cNvPr id="18" name="Group 17"/>
          <p:cNvGrpSpPr/>
          <p:nvPr/>
        </p:nvGrpSpPr>
        <p:grpSpPr>
          <a:xfrm>
            <a:off x="8093700" y="3972191"/>
            <a:ext cx="1652259" cy="2684922"/>
            <a:chOff x="7788658" y="3930820"/>
            <a:chExt cx="1652259" cy="2684922"/>
          </a:xfrm>
        </p:grpSpPr>
        <p:pic>
          <p:nvPicPr>
            <p:cNvPr id="19" name="Picture 1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788658" y="3930820"/>
              <a:ext cx="1548147" cy="2684922"/>
            </a:xfrm>
            <a:prstGeom prst="rect">
              <a:avLst/>
            </a:prstGeom>
          </p:spPr>
        </p:pic>
        <p:grpSp>
          <p:nvGrpSpPr>
            <p:cNvPr id="20" name="Group 19"/>
            <p:cNvGrpSpPr/>
            <p:nvPr/>
          </p:nvGrpSpPr>
          <p:grpSpPr>
            <a:xfrm>
              <a:off x="7799065" y="4260360"/>
              <a:ext cx="1641852" cy="2262239"/>
              <a:chOff x="353116" y="-1446425"/>
              <a:chExt cx="1641975" cy="2262532"/>
            </a:xfrm>
          </p:grpSpPr>
          <p:sp>
            <p:nvSpPr>
              <p:cNvPr id="21" name="Rectangle 20"/>
              <p:cNvSpPr/>
              <p:nvPr/>
            </p:nvSpPr>
            <p:spPr>
              <a:xfrm>
                <a:off x="353116" y="-506662"/>
                <a:ext cx="1641975" cy="1322769"/>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a:lnSpc>
                    <a:spcPct val="107000"/>
                  </a:lnSpc>
                  <a:spcAft>
                    <a:spcPts val="8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سوء التمديدات الكهربائية داخل المستودع</a:t>
                </a:r>
                <a:endPar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sp>
            <p:nvSpPr>
              <p:cNvPr id="22" name="Rectangle 21"/>
              <p:cNvSpPr/>
              <p:nvPr/>
            </p:nvSpPr>
            <p:spPr>
              <a:xfrm>
                <a:off x="937431" y="-1446425"/>
                <a:ext cx="506570" cy="34290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EG" sz="2800" b="1" dirty="0" smtClean="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3</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grpSp>
        <p:nvGrpSpPr>
          <p:cNvPr id="24" name="Group 23"/>
          <p:cNvGrpSpPr/>
          <p:nvPr/>
        </p:nvGrpSpPr>
        <p:grpSpPr>
          <a:xfrm>
            <a:off x="6221211" y="3966539"/>
            <a:ext cx="1582006" cy="2686083"/>
            <a:chOff x="5916169" y="3925168"/>
            <a:chExt cx="1582006" cy="2686083"/>
          </a:xfrm>
        </p:grpSpPr>
        <p:pic>
          <p:nvPicPr>
            <p:cNvPr id="25" name="Picture 2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950028" y="3925168"/>
              <a:ext cx="1548147" cy="2684922"/>
            </a:xfrm>
            <a:prstGeom prst="rect">
              <a:avLst/>
            </a:prstGeom>
          </p:spPr>
        </p:pic>
        <p:grpSp>
          <p:nvGrpSpPr>
            <p:cNvPr id="26" name="Group 25"/>
            <p:cNvGrpSpPr/>
            <p:nvPr/>
          </p:nvGrpSpPr>
          <p:grpSpPr>
            <a:xfrm>
              <a:off x="5916169" y="4260360"/>
              <a:ext cx="1547891" cy="2350891"/>
              <a:chOff x="342706" y="-1446425"/>
              <a:chExt cx="1548006" cy="2351196"/>
            </a:xfrm>
          </p:grpSpPr>
          <p:sp>
            <p:nvSpPr>
              <p:cNvPr id="27" name="Rectangle 26"/>
              <p:cNvSpPr/>
              <p:nvPr/>
            </p:nvSpPr>
            <p:spPr>
              <a:xfrm>
                <a:off x="342706" y="-654362"/>
                <a:ext cx="1548006" cy="1559133"/>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a:lnSpc>
                    <a:spcPct val="107000"/>
                  </a:lnSpc>
                  <a:spcAft>
                    <a:spcPts val="8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عدم توفير أوعية مناسبة للتخزين</a:t>
                </a:r>
                <a:endPar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sp>
            <p:nvSpPr>
              <p:cNvPr id="28" name="Rectangle 27"/>
              <p:cNvSpPr/>
              <p:nvPr/>
            </p:nvSpPr>
            <p:spPr>
              <a:xfrm>
                <a:off x="937431" y="-1446425"/>
                <a:ext cx="506570" cy="34290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EG" sz="2800" b="1" dirty="0" smtClean="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5</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grpSp>
        <p:nvGrpSpPr>
          <p:cNvPr id="29" name="Group 28"/>
          <p:cNvGrpSpPr/>
          <p:nvPr/>
        </p:nvGrpSpPr>
        <p:grpSpPr>
          <a:xfrm>
            <a:off x="4302945" y="3972191"/>
            <a:ext cx="1661642" cy="2684922"/>
            <a:chOff x="3997903" y="3930820"/>
            <a:chExt cx="1661642" cy="2684922"/>
          </a:xfrm>
        </p:grpSpPr>
        <p:pic>
          <p:nvPicPr>
            <p:cNvPr id="30" name="Picture 2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997903" y="3930820"/>
              <a:ext cx="1548147" cy="2684922"/>
            </a:xfrm>
            <a:prstGeom prst="rect">
              <a:avLst/>
            </a:prstGeom>
          </p:spPr>
        </p:pic>
        <p:grpSp>
          <p:nvGrpSpPr>
            <p:cNvPr id="31" name="Group 30"/>
            <p:cNvGrpSpPr/>
            <p:nvPr/>
          </p:nvGrpSpPr>
          <p:grpSpPr>
            <a:xfrm>
              <a:off x="4054090" y="4252473"/>
              <a:ext cx="1605455" cy="2270126"/>
              <a:chOff x="353115" y="-1454313"/>
              <a:chExt cx="1605575" cy="2270420"/>
            </a:xfrm>
          </p:grpSpPr>
          <p:sp>
            <p:nvSpPr>
              <p:cNvPr id="32" name="Rectangle 31"/>
              <p:cNvSpPr/>
              <p:nvPr/>
            </p:nvSpPr>
            <p:spPr>
              <a:xfrm>
                <a:off x="353115" y="-506662"/>
                <a:ext cx="1605575" cy="1322769"/>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a:lnSpc>
                    <a:spcPct val="107000"/>
                  </a:lnSpc>
                  <a:spcAft>
                    <a:spcPts val="8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عدم توفير معدات إطفاء الحريق المناسبة</a:t>
                </a:r>
                <a:endPar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sp>
            <p:nvSpPr>
              <p:cNvPr id="33" name="Rectangle 32"/>
              <p:cNvSpPr/>
              <p:nvPr/>
            </p:nvSpPr>
            <p:spPr>
              <a:xfrm>
                <a:off x="849386" y="-1454313"/>
                <a:ext cx="506570" cy="34290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EG" sz="2800" b="1" dirty="0" smtClean="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7</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grpSp>
        <p:nvGrpSpPr>
          <p:cNvPr id="34" name="Group 33"/>
          <p:cNvGrpSpPr/>
          <p:nvPr/>
        </p:nvGrpSpPr>
        <p:grpSpPr>
          <a:xfrm>
            <a:off x="2343355" y="3966539"/>
            <a:ext cx="1878832" cy="2684922"/>
            <a:chOff x="2038313" y="3925168"/>
            <a:chExt cx="1878832" cy="2684922"/>
          </a:xfrm>
        </p:grpSpPr>
        <p:pic>
          <p:nvPicPr>
            <p:cNvPr id="35" name="Picture 3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072170" y="3925168"/>
              <a:ext cx="1553796" cy="2684922"/>
            </a:xfrm>
            <a:prstGeom prst="rect">
              <a:avLst/>
            </a:prstGeom>
          </p:spPr>
        </p:pic>
        <p:grpSp>
          <p:nvGrpSpPr>
            <p:cNvPr id="36" name="Group 35"/>
            <p:cNvGrpSpPr/>
            <p:nvPr/>
          </p:nvGrpSpPr>
          <p:grpSpPr>
            <a:xfrm>
              <a:off x="2038313" y="4219729"/>
              <a:ext cx="1878832" cy="2302870"/>
              <a:chOff x="209814" y="-1487061"/>
              <a:chExt cx="1878973" cy="2303168"/>
            </a:xfrm>
          </p:grpSpPr>
          <p:sp>
            <p:nvSpPr>
              <p:cNvPr id="37" name="Rectangle 36"/>
              <p:cNvSpPr/>
              <p:nvPr/>
            </p:nvSpPr>
            <p:spPr>
              <a:xfrm>
                <a:off x="209814" y="-506662"/>
                <a:ext cx="1878973" cy="1322769"/>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a:lnSpc>
                    <a:spcPct val="107000"/>
                  </a:lnSpc>
                  <a:spcAft>
                    <a:spcPts val="8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عدم حرص العاملين عند نقل الأصناف والمواد داخل المستودع</a:t>
                </a:r>
                <a:endPar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sp>
            <p:nvSpPr>
              <p:cNvPr id="38" name="Rectangle 37"/>
              <p:cNvSpPr/>
              <p:nvPr/>
            </p:nvSpPr>
            <p:spPr>
              <a:xfrm>
                <a:off x="800660" y="-1487061"/>
                <a:ext cx="506570" cy="34290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EG" sz="2800" b="1" dirty="0" smtClean="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9</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grpSp>
        <p:nvGrpSpPr>
          <p:cNvPr id="39" name="Group 38"/>
          <p:cNvGrpSpPr/>
          <p:nvPr/>
        </p:nvGrpSpPr>
        <p:grpSpPr>
          <a:xfrm>
            <a:off x="6130253" y="1394645"/>
            <a:ext cx="2692038" cy="2684922"/>
            <a:chOff x="5825211" y="1353274"/>
            <a:chExt cx="2692038" cy="2684922"/>
          </a:xfrm>
        </p:grpSpPr>
        <p:pic>
          <p:nvPicPr>
            <p:cNvPr id="40" name="Picture 39"/>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013943" y="1353274"/>
              <a:ext cx="1503306" cy="2684922"/>
            </a:xfrm>
            <a:prstGeom prst="rect">
              <a:avLst/>
            </a:prstGeom>
          </p:spPr>
        </p:pic>
        <p:grpSp>
          <p:nvGrpSpPr>
            <p:cNvPr id="41" name="Group 40"/>
            <p:cNvGrpSpPr/>
            <p:nvPr/>
          </p:nvGrpSpPr>
          <p:grpSpPr>
            <a:xfrm>
              <a:off x="5825211" y="1514087"/>
              <a:ext cx="2145382" cy="2262239"/>
              <a:chOff x="172275" y="-431728"/>
              <a:chExt cx="2145542" cy="2262532"/>
            </a:xfrm>
          </p:grpSpPr>
          <p:sp>
            <p:nvSpPr>
              <p:cNvPr id="42" name="Rectangle 41"/>
              <p:cNvSpPr/>
              <p:nvPr/>
            </p:nvSpPr>
            <p:spPr>
              <a:xfrm>
                <a:off x="172275" y="-431728"/>
                <a:ext cx="1926806" cy="1322769"/>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a:lnSpc>
                    <a:spcPct val="107000"/>
                  </a:lnSpc>
                  <a:spcAft>
                    <a:spcPts val="8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التهوية غير المناسبة للمستودع</a:t>
                </a:r>
                <a:endPar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sp>
            <p:nvSpPr>
              <p:cNvPr id="43" name="Rectangle 42"/>
              <p:cNvSpPr/>
              <p:nvPr/>
            </p:nvSpPr>
            <p:spPr>
              <a:xfrm>
                <a:off x="1811247" y="1487904"/>
                <a:ext cx="506570" cy="34290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EG" sz="2800" b="1" dirty="0" smtClean="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4</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grpSp>
        <p:nvGrpSpPr>
          <p:cNvPr id="44" name="Group 43"/>
          <p:cNvGrpSpPr/>
          <p:nvPr/>
        </p:nvGrpSpPr>
        <p:grpSpPr>
          <a:xfrm>
            <a:off x="4567579" y="1397346"/>
            <a:ext cx="2379469" cy="2684922"/>
            <a:chOff x="4262537" y="1355975"/>
            <a:chExt cx="2379469" cy="2684922"/>
          </a:xfrm>
        </p:grpSpPr>
        <p:pic>
          <p:nvPicPr>
            <p:cNvPr id="45" name="Picture 44"/>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118706" y="1355975"/>
              <a:ext cx="1523300" cy="2684922"/>
            </a:xfrm>
            <a:prstGeom prst="rect">
              <a:avLst/>
            </a:prstGeom>
          </p:spPr>
        </p:pic>
        <p:grpSp>
          <p:nvGrpSpPr>
            <p:cNvPr id="46" name="Group 45"/>
            <p:cNvGrpSpPr/>
            <p:nvPr/>
          </p:nvGrpSpPr>
          <p:grpSpPr>
            <a:xfrm>
              <a:off x="4262537" y="1496279"/>
              <a:ext cx="1810920" cy="2250137"/>
              <a:chOff x="446470" y="-402291"/>
              <a:chExt cx="1811055" cy="2250429"/>
            </a:xfrm>
          </p:grpSpPr>
          <p:sp>
            <p:nvSpPr>
              <p:cNvPr id="47" name="Rectangle 46"/>
              <p:cNvSpPr/>
              <p:nvPr/>
            </p:nvSpPr>
            <p:spPr>
              <a:xfrm>
                <a:off x="446470" y="-402291"/>
                <a:ext cx="1562790" cy="1322769"/>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a:spcAft>
                    <a:spcPts val="8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عدم استخدام وسائل النقل والمناولة المناسبة</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48" name="Rectangle 47"/>
              <p:cNvSpPr/>
              <p:nvPr/>
            </p:nvSpPr>
            <p:spPr>
              <a:xfrm>
                <a:off x="1750955" y="1505238"/>
                <a:ext cx="506570" cy="34290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EG" sz="2800" b="1" dirty="0" smtClean="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6</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grpSp>
        <p:nvGrpSpPr>
          <p:cNvPr id="49" name="Group 48"/>
          <p:cNvGrpSpPr/>
          <p:nvPr/>
        </p:nvGrpSpPr>
        <p:grpSpPr>
          <a:xfrm>
            <a:off x="2558959" y="1394645"/>
            <a:ext cx="2432899" cy="2684922"/>
            <a:chOff x="2253917" y="1353274"/>
            <a:chExt cx="2432899" cy="2684922"/>
          </a:xfrm>
        </p:grpSpPr>
        <p:pic>
          <p:nvPicPr>
            <p:cNvPr id="50" name="Picture 49"/>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189818" y="1353274"/>
              <a:ext cx="1496998" cy="2684922"/>
            </a:xfrm>
            <a:prstGeom prst="rect">
              <a:avLst/>
            </a:prstGeom>
          </p:spPr>
        </p:pic>
        <p:grpSp>
          <p:nvGrpSpPr>
            <p:cNvPr id="51" name="Group 50"/>
            <p:cNvGrpSpPr/>
            <p:nvPr/>
          </p:nvGrpSpPr>
          <p:grpSpPr>
            <a:xfrm>
              <a:off x="2253917" y="1389140"/>
              <a:ext cx="1904268" cy="2354495"/>
              <a:chOff x="353115" y="-506662"/>
              <a:chExt cx="1904410" cy="2354800"/>
            </a:xfrm>
          </p:grpSpPr>
          <p:sp>
            <p:nvSpPr>
              <p:cNvPr id="52" name="Rectangle 51"/>
              <p:cNvSpPr/>
              <p:nvPr/>
            </p:nvSpPr>
            <p:spPr>
              <a:xfrm>
                <a:off x="353115" y="-506662"/>
                <a:ext cx="1604762" cy="1322769"/>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a:lnSpc>
                    <a:spcPct val="107000"/>
                  </a:lnSpc>
                  <a:spcAft>
                    <a:spcPts val="8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تنظيف المستودع بشكل دوري</a:t>
                </a:r>
                <a:endPar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sp>
            <p:nvSpPr>
              <p:cNvPr id="53" name="Rectangle 52"/>
              <p:cNvSpPr/>
              <p:nvPr/>
            </p:nvSpPr>
            <p:spPr>
              <a:xfrm>
                <a:off x="1750955" y="1505238"/>
                <a:ext cx="506570" cy="34290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EG" sz="2800" b="1" dirty="0" smtClean="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8</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grpSp>
        <p:nvGrpSpPr>
          <p:cNvPr id="54" name="Group 53"/>
          <p:cNvGrpSpPr/>
          <p:nvPr/>
        </p:nvGrpSpPr>
        <p:grpSpPr>
          <a:xfrm>
            <a:off x="352926" y="1394645"/>
            <a:ext cx="2737956" cy="2684922"/>
            <a:chOff x="47884" y="1353274"/>
            <a:chExt cx="2737956" cy="2684922"/>
          </a:xfrm>
        </p:grpSpPr>
        <p:pic>
          <p:nvPicPr>
            <p:cNvPr id="55" name="Picture 54"/>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282534" y="1353274"/>
              <a:ext cx="1503306" cy="2684922"/>
            </a:xfrm>
            <a:prstGeom prst="rect">
              <a:avLst/>
            </a:prstGeom>
          </p:spPr>
        </p:pic>
        <p:grpSp>
          <p:nvGrpSpPr>
            <p:cNvPr id="56" name="Group 55"/>
            <p:cNvGrpSpPr/>
            <p:nvPr/>
          </p:nvGrpSpPr>
          <p:grpSpPr>
            <a:xfrm>
              <a:off x="47884" y="1386359"/>
              <a:ext cx="2195028" cy="2354495"/>
              <a:chOff x="62333" y="-506662"/>
              <a:chExt cx="2195192" cy="2354800"/>
            </a:xfrm>
          </p:grpSpPr>
          <p:sp>
            <p:nvSpPr>
              <p:cNvPr id="57" name="Rectangle 56"/>
              <p:cNvSpPr/>
              <p:nvPr/>
            </p:nvSpPr>
            <p:spPr>
              <a:xfrm>
                <a:off x="62333" y="-506662"/>
                <a:ext cx="2026455" cy="1322769"/>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a:lnSpc>
                    <a:spcPct val="107000"/>
                  </a:lnSpc>
                  <a:spcAft>
                    <a:spcPts val="8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عدم صيانة معدات النقل وأوعية التخزين دوريا</a:t>
                </a:r>
                <a:endPar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sp>
            <p:nvSpPr>
              <p:cNvPr id="58" name="Rectangle 57"/>
              <p:cNvSpPr/>
              <p:nvPr/>
            </p:nvSpPr>
            <p:spPr>
              <a:xfrm>
                <a:off x="1750955" y="1505238"/>
                <a:ext cx="506570" cy="34290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EG" sz="2800" b="1" dirty="0" smtClean="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10</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sp>
        <p:nvSpPr>
          <p:cNvPr id="59"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60"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14"/>
              </a:rPr>
              <a:t>www.dawliatraining.com</a:t>
            </a:r>
            <a:endParaRPr lang="en-US" sz="1100" dirty="0">
              <a:effectLst/>
              <a:ea typeface="Calibri"/>
              <a:cs typeface="Arial"/>
            </a:endParaRPr>
          </a:p>
        </p:txBody>
      </p:sp>
    </p:spTree>
    <p:extLst>
      <p:ext uri="{BB962C8B-B14F-4D97-AF65-F5344CB8AC3E}">
        <p14:creationId xmlns:p14="http://schemas.microsoft.com/office/powerpoint/2010/main" val="397607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1"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ppt_x"/>
                                          </p:val>
                                        </p:tav>
                                        <p:tav tm="100000">
                                          <p:val>
                                            <p:strVal val="#ppt_x"/>
                                          </p:val>
                                        </p:tav>
                                      </p:tavLst>
                                    </p:anim>
                                    <p:anim calcmode="lin" valueType="num">
                                      <p:cBhvr additive="base">
                                        <p:cTn id="15" dur="500" fill="hold"/>
                                        <p:tgtEl>
                                          <p:spTgt spid="5"/>
                                        </p:tgtEl>
                                        <p:attrNameLst>
                                          <p:attrName>ppt_y</p:attrName>
                                        </p:attrNameLst>
                                      </p:cBhvr>
                                      <p:tavLst>
                                        <p:tav tm="0">
                                          <p:val>
                                            <p:strVal val="0-#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500" fill="hold"/>
                                        <p:tgtEl>
                                          <p:spTgt spid="13"/>
                                        </p:tgtEl>
                                        <p:attrNameLst>
                                          <p:attrName>ppt_x</p:attrName>
                                        </p:attrNameLst>
                                      </p:cBhvr>
                                      <p:tavLst>
                                        <p:tav tm="0">
                                          <p:val>
                                            <p:strVal val="#ppt_x"/>
                                          </p:val>
                                        </p:tav>
                                        <p:tav tm="100000">
                                          <p:val>
                                            <p:strVal val="#ppt_x"/>
                                          </p:val>
                                        </p:tav>
                                      </p:tavLst>
                                    </p:anim>
                                    <p:anim calcmode="lin" valueType="num">
                                      <p:cBhvr additive="base">
                                        <p:cTn id="21"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1" fill="hold" nodeType="click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additive="base">
                                        <p:cTn id="26" dur="500" fill="hold"/>
                                        <p:tgtEl>
                                          <p:spTgt spid="18"/>
                                        </p:tgtEl>
                                        <p:attrNameLst>
                                          <p:attrName>ppt_x</p:attrName>
                                        </p:attrNameLst>
                                      </p:cBhvr>
                                      <p:tavLst>
                                        <p:tav tm="0">
                                          <p:val>
                                            <p:strVal val="#ppt_x"/>
                                          </p:val>
                                        </p:tav>
                                        <p:tav tm="100000">
                                          <p:val>
                                            <p:strVal val="#ppt_x"/>
                                          </p:val>
                                        </p:tav>
                                      </p:tavLst>
                                    </p:anim>
                                    <p:anim calcmode="lin" valueType="num">
                                      <p:cBhvr additive="base">
                                        <p:cTn id="27" dur="500" fill="hold"/>
                                        <p:tgtEl>
                                          <p:spTgt spid="18"/>
                                        </p:tgtEl>
                                        <p:attrNameLst>
                                          <p:attrName>ppt_y</p:attrName>
                                        </p:attrNameLst>
                                      </p:cBhvr>
                                      <p:tavLst>
                                        <p:tav tm="0">
                                          <p:val>
                                            <p:strVal val="0-#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39"/>
                                        </p:tgtEl>
                                        <p:attrNameLst>
                                          <p:attrName>style.visibility</p:attrName>
                                        </p:attrNameLst>
                                      </p:cBhvr>
                                      <p:to>
                                        <p:strVal val="visible"/>
                                      </p:to>
                                    </p:set>
                                    <p:anim calcmode="lin" valueType="num">
                                      <p:cBhvr additive="base">
                                        <p:cTn id="32" dur="500" fill="hold"/>
                                        <p:tgtEl>
                                          <p:spTgt spid="39"/>
                                        </p:tgtEl>
                                        <p:attrNameLst>
                                          <p:attrName>ppt_x</p:attrName>
                                        </p:attrNameLst>
                                      </p:cBhvr>
                                      <p:tavLst>
                                        <p:tav tm="0">
                                          <p:val>
                                            <p:strVal val="#ppt_x"/>
                                          </p:val>
                                        </p:tav>
                                        <p:tav tm="100000">
                                          <p:val>
                                            <p:strVal val="#ppt_x"/>
                                          </p:val>
                                        </p:tav>
                                      </p:tavLst>
                                    </p:anim>
                                    <p:anim calcmode="lin" valueType="num">
                                      <p:cBhvr additive="base">
                                        <p:cTn id="33"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1" fill="hold" nodeType="clickEffect">
                                  <p:stCondLst>
                                    <p:cond delay="0"/>
                                  </p:stCondLst>
                                  <p:childTnLst>
                                    <p:set>
                                      <p:cBhvr>
                                        <p:cTn id="37" dur="1" fill="hold">
                                          <p:stCondLst>
                                            <p:cond delay="0"/>
                                          </p:stCondLst>
                                        </p:cTn>
                                        <p:tgtEl>
                                          <p:spTgt spid="24"/>
                                        </p:tgtEl>
                                        <p:attrNameLst>
                                          <p:attrName>style.visibility</p:attrName>
                                        </p:attrNameLst>
                                      </p:cBhvr>
                                      <p:to>
                                        <p:strVal val="visible"/>
                                      </p:to>
                                    </p:set>
                                    <p:anim calcmode="lin" valueType="num">
                                      <p:cBhvr additive="base">
                                        <p:cTn id="38" dur="500" fill="hold"/>
                                        <p:tgtEl>
                                          <p:spTgt spid="24"/>
                                        </p:tgtEl>
                                        <p:attrNameLst>
                                          <p:attrName>ppt_x</p:attrName>
                                        </p:attrNameLst>
                                      </p:cBhvr>
                                      <p:tavLst>
                                        <p:tav tm="0">
                                          <p:val>
                                            <p:strVal val="#ppt_x"/>
                                          </p:val>
                                        </p:tav>
                                        <p:tav tm="100000">
                                          <p:val>
                                            <p:strVal val="#ppt_x"/>
                                          </p:val>
                                        </p:tav>
                                      </p:tavLst>
                                    </p:anim>
                                    <p:anim calcmode="lin" valueType="num">
                                      <p:cBhvr additive="base">
                                        <p:cTn id="39" dur="500" fill="hold"/>
                                        <p:tgtEl>
                                          <p:spTgt spid="24"/>
                                        </p:tgtEl>
                                        <p:attrNameLst>
                                          <p:attrName>ppt_y</p:attrName>
                                        </p:attrNameLst>
                                      </p:cBhvr>
                                      <p:tavLst>
                                        <p:tav tm="0">
                                          <p:val>
                                            <p:strVal val="0-#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nodeType="clickEffect">
                                  <p:stCondLst>
                                    <p:cond delay="0"/>
                                  </p:stCondLst>
                                  <p:childTnLst>
                                    <p:set>
                                      <p:cBhvr>
                                        <p:cTn id="43" dur="1" fill="hold">
                                          <p:stCondLst>
                                            <p:cond delay="0"/>
                                          </p:stCondLst>
                                        </p:cTn>
                                        <p:tgtEl>
                                          <p:spTgt spid="44"/>
                                        </p:tgtEl>
                                        <p:attrNameLst>
                                          <p:attrName>style.visibility</p:attrName>
                                        </p:attrNameLst>
                                      </p:cBhvr>
                                      <p:to>
                                        <p:strVal val="visible"/>
                                      </p:to>
                                    </p:set>
                                    <p:anim calcmode="lin" valueType="num">
                                      <p:cBhvr additive="base">
                                        <p:cTn id="44" dur="500" fill="hold"/>
                                        <p:tgtEl>
                                          <p:spTgt spid="44"/>
                                        </p:tgtEl>
                                        <p:attrNameLst>
                                          <p:attrName>ppt_x</p:attrName>
                                        </p:attrNameLst>
                                      </p:cBhvr>
                                      <p:tavLst>
                                        <p:tav tm="0">
                                          <p:val>
                                            <p:strVal val="#ppt_x"/>
                                          </p:val>
                                        </p:tav>
                                        <p:tav tm="100000">
                                          <p:val>
                                            <p:strVal val="#ppt_x"/>
                                          </p:val>
                                        </p:tav>
                                      </p:tavLst>
                                    </p:anim>
                                    <p:anim calcmode="lin" valueType="num">
                                      <p:cBhvr additive="base">
                                        <p:cTn id="45"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1" fill="hold" nodeType="clickEffect">
                                  <p:stCondLst>
                                    <p:cond delay="0"/>
                                  </p:stCondLst>
                                  <p:childTnLst>
                                    <p:set>
                                      <p:cBhvr>
                                        <p:cTn id="49" dur="1" fill="hold">
                                          <p:stCondLst>
                                            <p:cond delay="0"/>
                                          </p:stCondLst>
                                        </p:cTn>
                                        <p:tgtEl>
                                          <p:spTgt spid="29"/>
                                        </p:tgtEl>
                                        <p:attrNameLst>
                                          <p:attrName>style.visibility</p:attrName>
                                        </p:attrNameLst>
                                      </p:cBhvr>
                                      <p:to>
                                        <p:strVal val="visible"/>
                                      </p:to>
                                    </p:set>
                                    <p:anim calcmode="lin" valueType="num">
                                      <p:cBhvr additive="base">
                                        <p:cTn id="50" dur="500" fill="hold"/>
                                        <p:tgtEl>
                                          <p:spTgt spid="29"/>
                                        </p:tgtEl>
                                        <p:attrNameLst>
                                          <p:attrName>ppt_x</p:attrName>
                                        </p:attrNameLst>
                                      </p:cBhvr>
                                      <p:tavLst>
                                        <p:tav tm="0">
                                          <p:val>
                                            <p:strVal val="#ppt_x"/>
                                          </p:val>
                                        </p:tav>
                                        <p:tav tm="100000">
                                          <p:val>
                                            <p:strVal val="#ppt_x"/>
                                          </p:val>
                                        </p:tav>
                                      </p:tavLst>
                                    </p:anim>
                                    <p:anim calcmode="lin" valueType="num">
                                      <p:cBhvr additive="base">
                                        <p:cTn id="51" dur="500" fill="hold"/>
                                        <p:tgtEl>
                                          <p:spTgt spid="29"/>
                                        </p:tgtEl>
                                        <p:attrNameLst>
                                          <p:attrName>ppt_y</p:attrName>
                                        </p:attrNameLst>
                                      </p:cBhvr>
                                      <p:tavLst>
                                        <p:tav tm="0">
                                          <p:val>
                                            <p:strVal val="0-#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 presetClass="entr" presetSubtype="4" fill="hold" nodeType="clickEffect">
                                  <p:stCondLst>
                                    <p:cond delay="0"/>
                                  </p:stCondLst>
                                  <p:childTnLst>
                                    <p:set>
                                      <p:cBhvr>
                                        <p:cTn id="55" dur="1" fill="hold">
                                          <p:stCondLst>
                                            <p:cond delay="0"/>
                                          </p:stCondLst>
                                        </p:cTn>
                                        <p:tgtEl>
                                          <p:spTgt spid="49"/>
                                        </p:tgtEl>
                                        <p:attrNameLst>
                                          <p:attrName>style.visibility</p:attrName>
                                        </p:attrNameLst>
                                      </p:cBhvr>
                                      <p:to>
                                        <p:strVal val="visible"/>
                                      </p:to>
                                    </p:set>
                                    <p:anim calcmode="lin" valueType="num">
                                      <p:cBhvr additive="base">
                                        <p:cTn id="56" dur="500" fill="hold"/>
                                        <p:tgtEl>
                                          <p:spTgt spid="49"/>
                                        </p:tgtEl>
                                        <p:attrNameLst>
                                          <p:attrName>ppt_x</p:attrName>
                                        </p:attrNameLst>
                                      </p:cBhvr>
                                      <p:tavLst>
                                        <p:tav tm="0">
                                          <p:val>
                                            <p:strVal val="#ppt_x"/>
                                          </p:val>
                                        </p:tav>
                                        <p:tav tm="100000">
                                          <p:val>
                                            <p:strVal val="#ppt_x"/>
                                          </p:val>
                                        </p:tav>
                                      </p:tavLst>
                                    </p:anim>
                                    <p:anim calcmode="lin" valueType="num">
                                      <p:cBhvr additive="base">
                                        <p:cTn id="57"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 presetClass="entr" presetSubtype="1" fill="hold" nodeType="clickEffect">
                                  <p:stCondLst>
                                    <p:cond delay="0"/>
                                  </p:stCondLst>
                                  <p:childTnLst>
                                    <p:set>
                                      <p:cBhvr>
                                        <p:cTn id="61" dur="1" fill="hold">
                                          <p:stCondLst>
                                            <p:cond delay="0"/>
                                          </p:stCondLst>
                                        </p:cTn>
                                        <p:tgtEl>
                                          <p:spTgt spid="34"/>
                                        </p:tgtEl>
                                        <p:attrNameLst>
                                          <p:attrName>style.visibility</p:attrName>
                                        </p:attrNameLst>
                                      </p:cBhvr>
                                      <p:to>
                                        <p:strVal val="visible"/>
                                      </p:to>
                                    </p:set>
                                    <p:anim calcmode="lin" valueType="num">
                                      <p:cBhvr additive="base">
                                        <p:cTn id="62" dur="500" fill="hold"/>
                                        <p:tgtEl>
                                          <p:spTgt spid="34"/>
                                        </p:tgtEl>
                                        <p:attrNameLst>
                                          <p:attrName>ppt_x</p:attrName>
                                        </p:attrNameLst>
                                      </p:cBhvr>
                                      <p:tavLst>
                                        <p:tav tm="0">
                                          <p:val>
                                            <p:strVal val="#ppt_x"/>
                                          </p:val>
                                        </p:tav>
                                        <p:tav tm="100000">
                                          <p:val>
                                            <p:strVal val="#ppt_x"/>
                                          </p:val>
                                        </p:tav>
                                      </p:tavLst>
                                    </p:anim>
                                    <p:anim calcmode="lin" valueType="num">
                                      <p:cBhvr additive="base">
                                        <p:cTn id="63" dur="500" fill="hold"/>
                                        <p:tgtEl>
                                          <p:spTgt spid="34"/>
                                        </p:tgtEl>
                                        <p:attrNameLst>
                                          <p:attrName>ppt_y</p:attrName>
                                        </p:attrNameLst>
                                      </p:cBhvr>
                                      <p:tavLst>
                                        <p:tav tm="0">
                                          <p:val>
                                            <p:strVal val="0-#ppt_h/2"/>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2" presetClass="entr" presetSubtype="4" fill="hold" nodeType="clickEffect">
                                  <p:stCondLst>
                                    <p:cond delay="0"/>
                                  </p:stCondLst>
                                  <p:childTnLst>
                                    <p:set>
                                      <p:cBhvr>
                                        <p:cTn id="67" dur="1" fill="hold">
                                          <p:stCondLst>
                                            <p:cond delay="0"/>
                                          </p:stCondLst>
                                        </p:cTn>
                                        <p:tgtEl>
                                          <p:spTgt spid="54"/>
                                        </p:tgtEl>
                                        <p:attrNameLst>
                                          <p:attrName>style.visibility</p:attrName>
                                        </p:attrNameLst>
                                      </p:cBhvr>
                                      <p:to>
                                        <p:strVal val="visible"/>
                                      </p:to>
                                    </p:set>
                                    <p:anim calcmode="lin" valueType="num">
                                      <p:cBhvr additive="base">
                                        <p:cTn id="68" dur="500" fill="hold"/>
                                        <p:tgtEl>
                                          <p:spTgt spid="54"/>
                                        </p:tgtEl>
                                        <p:attrNameLst>
                                          <p:attrName>ppt_x</p:attrName>
                                        </p:attrNameLst>
                                      </p:cBhvr>
                                      <p:tavLst>
                                        <p:tav tm="0">
                                          <p:val>
                                            <p:strVal val="#ppt_x"/>
                                          </p:val>
                                        </p:tav>
                                        <p:tav tm="100000">
                                          <p:val>
                                            <p:strVal val="#ppt_x"/>
                                          </p:val>
                                        </p:tav>
                                      </p:tavLst>
                                    </p:anim>
                                    <p:anim calcmode="lin" valueType="num">
                                      <p:cBhvr additive="base">
                                        <p:cTn id="69"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109</a:t>
            </a:fld>
            <a:endParaRPr lang="ar-EG"/>
          </a:p>
        </p:txBody>
      </p:sp>
      <p:sp>
        <p:nvSpPr>
          <p:cNvPr id="23" name="Rectangle 22"/>
          <p:cNvSpPr/>
          <p:nvPr/>
        </p:nvSpPr>
        <p:spPr>
          <a:xfrm>
            <a:off x="7375621" y="202376"/>
            <a:ext cx="4474710" cy="707886"/>
          </a:xfrm>
          <a:prstGeom prst="rect">
            <a:avLst/>
          </a:prstGeom>
        </p:spPr>
        <p:txBody>
          <a:bodyPr wrap="square">
            <a:spAutoFit/>
          </a:bodyPr>
          <a:lstStyle/>
          <a:p>
            <a:pPr lvl="0" algn="ctr">
              <a:lnSpc>
                <a:spcPct val="125000"/>
              </a:lnSpc>
            </a:pPr>
            <a:r>
              <a:rPr lang="ar-EG" sz="3200" dirty="0">
                <a:solidFill>
                  <a:prstClr val="white"/>
                </a:solidFill>
                <a:latin typeface="Sakkal Majalla" pitchFamily="2" charset="-78"/>
                <a:cs typeface="Sakkal Majalla" pitchFamily="2" charset="-78"/>
              </a:rPr>
              <a:t>قواعد صرف الأصناف</a:t>
            </a:r>
          </a:p>
        </p:txBody>
      </p:sp>
      <p:grpSp>
        <p:nvGrpSpPr>
          <p:cNvPr id="5" name="Group 4"/>
          <p:cNvGrpSpPr/>
          <p:nvPr/>
        </p:nvGrpSpPr>
        <p:grpSpPr>
          <a:xfrm>
            <a:off x="2433148" y="202376"/>
            <a:ext cx="2411567" cy="901270"/>
            <a:chOff x="520061" y="1"/>
            <a:chExt cx="1538609" cy="381000"/>
          </a:xfrm>
        </p:grpSpPr>
        <p:pic>
          <p:nvPicPr>
            <p:cNvPr id="6" name="Picture 5" descr="C:\Users\Google\Desktop\اشكال\ghg_0013_Vector-Smart-Object.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520061" y="1"/>
              <a:ext cx="1538609" cy="381000"/>
            </a:xfrm>
            <a:prstGeom prst="rect">
              <a:avLst/>
            </a:prstGeom>
            <a:noFill/>
            <a:ln>
              <a:noFill/>
            </a:ln>
          </p:spPr>
        </p:pic>
        <p:sp>
          <p:nvSpPr>
            <p:cNvPr id="8" name="Rectangle 7"/>
            <p:cNvSpPr/>
            <p:nvPr/>
          </p:nvSpPr>
          <p:spPr>
            <a:xfrm>
              <a:off x="773912" y="16204"/>
              <a:ext cx="1134402" cy="241497"/>
            </a:xfrm>
            <a:prstGeom prst="rect">
              <a:avLst/>
            </a:prstGeom>
          </p:spPr>
          <p:txBody>
            <a:bodyPr wrap="square">
              <a:noAutofit/>
            </a:bodyPr>
            <a:lstStyle/>
            <a:p>
              <a:pPr algn="justLow" rtl="1">
                <a:lnSpc>
                  <a:spcPct val="107000"/>
                </a:lnSpc>
                <a:spcAft>
                  <a:spcPts val="800"/>
                </a:spcAft>
              </a:pPr>
              <a:r>
                <a:rPr lang="ar-SA" sz="2800" b="1" dirty="0">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طرق الوقاية</a:t>
              </a:r>
              <a:endParaRPr lang="en-US" sz="14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2" name="Rectangle 1"/>
          <p:cNvSpPr/>
          <p:nvPr/>
        </p:nvSpPr>
        <p:spPr>
          <a:xfrm>
            <a:off x="224589" y="1483818"/>
            <a:ext cx="11820319" cy="517065"/>
          </a:xfrm>
          <a:prstGeom prst="rect">
            <a:avLst/>
          </a:prstGeom>
        </p:spPr>
        <p:txBody>
          <a:bodyPr wrap="square">
            <a:spAutoFit/>
          </a:bodyPr>
          <a:lstStyle/>
          <a:p>
            <a:pPr algn="justLow">
              <a:lnSpc>
                <a:spcPct val="115000"/>
              </a:lnSpc>
              <a:spcAft>
                <a:spcPts val="800"/>
              </a:spcAft>
              <a:tabLst>
                <a:tab pos="372110" algn="l"/>
                <a:tab pos="3322955" algn="ctr"/>
              </a:tabLst>
            </a:pPr>
            <a:r>
              <a:rPr lang="ar-EG" sz="2400" b="1" dirty="0">
                <a:solidFill>
                  <a:srgbClr val="C00000"/>
                </a:solidFill>
                <a:latin typeface="Calibri" panose="020F0502020204030204" pitchFamily="34" charset="0"/>
                <a:ea typeface="Calibri" panose="020F0502020204030204" pitchFamily="34" charset="0"/>
                <a:cs typeface="Sakkal Majalla" panose="02000000000000000000" pitchFamily="2" charset="-78"/>
              </a:rPr>
              <a:t>تتلخص أهم الإجراءات التي يجب التركيز عليها لحماية المستودعات ووقايتها فيما يلي:</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grpSp>
        <p:nvGrpSpPr>
          <p:cNvPr id="9" name="Group 8"/>
          <p:cNvGrpSpPr/>
          <p:nvPr/>
        </p:nvGrpSpPr>
        <p:grpSpPr>
          <a:xfrm>
            <a:off x="7974523" y="2051349"/>
            <a:ext cx="3875808" cy="734595"/>
            <a:chOff x="2838499" y="127000"/>
            <a:chExt cx="3164136" cy="482600"/>
          </a:xfrm>
        </p:grpSpPr>
        <p:grpSp>
          <p:nvGrpSpPr>
            <p:cNvPr id="10" name="Group 9"/>
            <p:cNvGrpSpPr/>
            <p:nvPr/>
          </p:nvGrpSpPr>
          <p:grpSpPr>
            <a:xfrm>
              <a:off x="5530186" y="127000"/>
              <a:ext cx="472449" cy="433137"/>
              <a:chOff x="60314" y="127000"/>
              <a:chExt cx="472449" cy="433137"/>
            </a:xfrm>
          </p:grpSpPr>
          <p:pic>
            <p:nvPicPr>
              <p:cNvPr id="12" name="Picture 11" descr="D:\New folder\Untitled-1-Recovered_0016_Vector-Smart-Object.png"/>
              <p:cNvPicPr>
                <a:picLocks noChangeAspect="1"/>
              </p:cNvPicPr>
              <p:nvPr/>
            </p:nvPicPr>
            <p:blipFill rotWithShape="1">
              <a:blip r:embed="rId4" cstate="print">
                <a:extLst>
                  <a:ext uri="{28A0092B-C50C-407E-A947-70E740481C1C}">
                    <a14:useLocalDpi xmlns:a14="http://schemas.microsoft.com/office/drawing/2010/main" val="0"/>
                  </a:ext>
                </a:extLst>
              </a:blip>
              <a:srcRect r="7845" b="14200"/>
              <a:stretch/>
            </p:blipFill>
            <p:spPr bwMode="auto">
              <a:xfrm>
                <a:off x="67326" y="127000"/>
                <a:ext cx="465437" cy="433137"/>
              </a:xfrm>
              <a:prstGeom prst="rect">
                <a:avLst/>
              </a:prstGeom>
              <a:noFill/>
              <a:ln>
                <a:noFill/>
              </a:ln>
              <a:extLst>
                <a:ext uri="{53640926-AAD7-44D8-BBD7-CCE9431645EC}">
                  <a14:shadowObscured xmlns:a14="http://schemas.microsoft.com/office/drawing/2010/main"/>
                </a:ext>
              </a:extLst>
            </p:spPr>
          </p:pic>
          <p:sp>
            <p:nvSpPr>
              <p:cNvPr id="13" name="Rectangle 12"/>
              <p:cNvSpPr/>
              <p:nvPr/>
            </p:nvSpPr>
            <p:spPr>
              <a:xfrm>
                <a:off x="60314" y="127000"/>
                <a:ext cx="438791" cy="380943"/>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EG" sz="2800" b="1">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1</a:t>
                </a:r>
                <a:endParaRPr lang="en-US" sz="280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1" name="Text Box 331728"/>
            <p:cNvSpPr txBox="1"/>
            <p:nvPr/>
          </p:nvSpPr>
          <p:spPr>
            <a:xfrm>
              <a:off x="2838499" y="177800"/>
              <a:ext cx="2736808" cy="431800"/>
            </a:xfrm>
            <a:prstGeom prst="rect">
              <a:avLst/>
            </a:prstGeom>
            <a:noFill/>
            <a:ln w="6350">
              <a:noFill/>
            </a:ln>
            <a:effectLst/>
          </p:spPr>
          <p:txBody>
            <a:bodyPr rot="0" spcFirstLastPara="0" vert="horz" wrap="square" lIns="91440" tIns="45720" rIns="91440" bIns="45720" numCol="1" spcCol="0" rtlCol="1" fromWordArt="0" anchor="t" anchorCtr="0" forceAA="0" compatLnSpc="1">
              <a:prstTxWarp prst="textNoShape">
                <a:avLst/>
              </a:prstTxWarp>
              <a:noAutofit/>
            </a:bodyPr>
            <a:lstStyle/>
            <a:p>
              <a:pPr algn="justLow" rtl="1">
                <a:lnSpc>
                  <a:spcPct val="107000"/>
                </a:lnSpc>
                <a:spcAft>
                  <a:spcPts val="800"/>
                </a:spcAft>
              </a:pPr>
              <a:r>
                <a:rPr lang="ar-SA" sz="2800" b="1" dirty="0">
                  <a:solidFill>
                    <a:srgbClr val="3A9877"/>
                  </a:solidFill>
                  <a:effectLst/>
                  <a:latin typeface="Sakkal Majalla" panose="02000000000000000000" pitchFamily="2" charset="-78"/>
                  <a:ea typeface="Calibri" panose="020F0502020204030204" pitchFamily="34" charset="0"/>
                  <a:cs typeface="Sakkal Majalla" panose="02000000000000000000" pitchFamily="2" charset="-78"/>
                </a:rPr>
                <a:t>وقاية الأصناف المخزنة:</a:t>
              </a:r>
              <a:endParaRPr lang="en-US" sz="2800" dirty="0">
                <a:solidFill>
                  <a:srgbClr val="3A9877"/>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3" name="Rectangle 2"/>
          <p:cNvSpPr/>
          <p:nvPr/>
        </p:nvSpPr>
        <p:spPr>
          <a:xfrm>
            <a:off x="641684" y="2574439"/>
            <a:ext cx="10685205" cy="1015663"/>
          </a:xfrm>
          <a:prstGeom prst="rect">
            <a:avLst/>
          </a:prstGeom>
        </p:spPr>
        <p:txBody>
          <a:bodyPr wrap="square">
            <a:spAutoFit/>
          </a:bodyPr>
          <a:lstStyle/>
          <a:p>
            <a:pPr algn="justLow">
              <a:lnSpc>
                <a:spcPct val="125000"/>
              </a:lnSpc>
              <a:spcAft>
                <a:spcPts val="800"/>
              </a:spcAft>
              <a:tabLst>
                <a:tab pos="372110" algn="l"/>
                <a:tab pos="3322955" algn="ctr"/>
              </a:tabLs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قد تتعرض الأصناف المخزنة إلى عدة عوامل قد تتسبب في تلفها، لذلك يجب أن يعمل برنامج الأمن والسلامة داخل المستودعات على وقايتها من </a:t>
            </a:r>
            <a:r>
              <a:rPr lang="ar-EG" sz="2400" b="1" dirty="0">
                <a:solidFill>
                  <a:srgbClr val="3A9877"/>
                </a:solidFill>
                <a:latin typeface="Calibri" panose="020F0502020204030204" pitchFamily="34" charset="0"/>
                <a:ea typeface="Calibri" panose="020F0502020204030204" pitchFamily="34" charset="0"/>
                <a:cs typeface="Sakkal Majalla" panose="02000000000000000000" pitchFamily="2" charset="-78"/>
              </a:rPr>
              <a:t>العوامل التالية:</a:t>
            </a:r>
            <a:endParaRPr lang="en-US" sz="1600" dirty="0">
              <a:solidFill>
                <a:srgbClr val="3A9877"/>
              </a:solidFill>
              <a:effectLst/>
              <a:latin typeface="Calibri" panose="020F0502020204030204" pitchFamily="34" charset="0"/>
              <a:ea typeface="Calibri" panose="020F0502020204030204" pitchFamily="34" charset="0"/>
              <a:cs typeface="Arial" panose="020B0604020202020204" pitchFamily="34" charset="0"/>
            </a:endParaRPr>
          </a:p>
        </p:txBody>
      </p:sp>
      <p:pic>
        <p:nvPicPr>
          <p:cNvPr id="15" name="Picture 14" descr="نتيجة بحث الصور عن warehouse manager clipart"/>
          <p:cNvPicPr/>
          <p:nvPr/>
        </p:nvPicPr>
        <p:blipFill rotWithShape="1">
          <a:blip r:embed="rId5">
            <a:extLst>
              <a:ext uri="{28A0092B-C50C-407E-A947-70E740481C1C}">
                <a14:useLocalDpi xmlns:a14="http://schemas.microsoft.com/office/drawing/2010/main" val="0"/>
              </a:ext>
            </a:extLst>
          </a:blip>
          <a:srcRect t="28901" b="9250"/>
          <a:stretch/>
        </p:blipFill>
        <p:spPr bwMode="auto">
          <a:xfrm>
            <a:off x="534958" y="3649109"/>
            <a:ext cx="3011905" cy="2411316"/>
          </a:xfrm>
          <a:prstGeom prst="rect">
            <a:avLst/>
          </a:prstGeom>
          <a:noFill/>
          <a:ln>
            <a:noFill/>
          </a:ln>
          <a:extLst>
            <a:ext uri="{53640926-AAD7-44D8-BBD7-CCE9431645EC}">
              <a14:shadowObscured xmlns:a14="http://schemas.microsoft.com/office/drawing/2010/main"/>
            </a:ext>
          </a:extLst>
        </p:spPr>
      </p:pic>
      <p:grpSp>
        <p:nvGrpSpPr>
          <p:cNvPr id="16" name="Group 15"/>
          <p:cNvGrpSpPr/>
          <p:nvPr/>
        </p:nvGrpSpPr>
        <p:grpSpPr>
          <a:xfrm>
            <a:off x="7375621" y="3648803"/>
            <a:ext cx="3944125" cy="947591"/>
            <a:chOff x="8012509" y="2246434"/>
            <a:chExt cx="3944125" cy="947591"/>
          </a:xfrm>
        </p:grpSpPr>
        <p:pic>
          <p:nvPicPr>
            <p:cNvPr id="17" name="Picture 16"/>
            <p:cNvPicPr>
              <a:picLocks noChangeAspect="1"/>
            </p:cNvPicPr>
            <p:nvPr/>
          </p:nvPicPr>
          <p:blipFill>
            <a:blip r:embed="rId6"/>
            <a:stretch>
              <a:fillRect/>
            </a:stretch>
          </p:blipFill>
          <p:spPr>
            <a:xfrm>
              <a:off x="10793681" y="2246434"/>
              <a:ext cx="1162953" cy="947591"/>
            </a:xfrm>
            <a:prstGeom prst="rect">
              <a:avLst/>
            </a:prstGeom>
          </p:spPr>
        </p:pic>
        <p:sp>
          <p:nvSpPr>
            <p:cNvPr id="18" name="Rectangle 17"/>
            <p:cNvSpPr/>
            <p:nvPr/>
          </p:nvSpPr>
          <p:spPr>
            <a:xfrm>
              <a:off x="8012509" y="2531438"/>
              <a:ext cx="3554193" cy="553998"/>
            </a:xfrm>
            <a:prstGeom prst="rect">
              <a:avLst/>
            </a:prstGeom>
          </p:spPr>
          <p:txBody>
            <a:bodyPr wrap="square">
              <a:spAutoFit/>
            </a:bodyPr>
            <a:lstStyle/>
            <a:p>
              <a:pPr algn="justLow">
                <a:lnSpc>
                  <a:spcPct val="125000"/>
                </a:lnSpc>
                <a:spcAft>
                  <a:spcPts val="800"/>
                </a:spcAft>
                <a:tabLst>
                  <a:tab pos="372110" algn="l"/>
                  <a:tab pos="3322955" algn="ctr"/>
                </a:tabLs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وقاية الأصناف من الظروف الجوية</a:t>
              </a:r>
            </a:p>
          </p:txBody>
        </p:sp>
      </p:grpSp>
      <p:grpSp>
        <p:nvGrpSpPr>
          <p:cNvPr id="22" name="Group 21"/>
          <p:cNvGrpSpPr/>
          <p:nvPr/>
        </p:nvGrpSpPr>
        <p:grpSpPr>
          <a:xfrm>
            <a:off x="3431496" y="3737010"/>
            <a:ext cx="3944125" cy="947591"/>
            <a:chOff x="8012509" y="2246434"/>
            <a:chExt cx="3944125" cy="947591"/>
          </a:xfrm>
        </p:grpSpPr>
        <p:pic>
          <p:nvPicPr>
            <p:cNvPr id="24" name="Picture 23"/>
            <p:cNvPicPr>
              <a:picLocks noChangeAspect="1"/>
            </p:cNvPicPr>
            <p:nvPr/>
          </p:nvPicPr>
          <p:blipFill>
            <a:blip r:embed="rId6"/>
            <a:stretch>
              <a:fillRect/>
            </a:stretch>
          </p:blipFill>
          <p:spPr>
            <a:xfrm>
              <a:off x="10793681" y="2246434"/>
              <a:ext cx="1162953" cy="947591"/>
            </a:xfrm>
            <a:prstGeom prst="rect">
              <a:avLst/>
            </a:prstGeom>
          </p:spPr>
        </p:pic>
        <p:sp>
          <p:nvSpPr>
            <p:cNvPr id="25" name="Rectangle 24"/>
            <p:cNvSpPr/>
            <p:nvPr/>
          </p:nvSpPr>
          <p:spPr>
            <a:xfrm>
              <a:off x="8012509" y="2531438"/>
              <a:ext cx="3554193" cy="553998"/>
            </a:xfrm>
            <a:prstGeom prst="rect">
              <a:avLst/>
            </a:prstGeom>
          </p:spPr>
          <p:txBody>
            <a:bodyPr wrap="square">
              <a:spAutoFit/>
            </a:bodyPr>
            <a:lstStyle/>
            <a:p>
              <a:pPr algn="justLow">
                <a:lnSpc>
                  <a:spcPct val="125000"/>
                </a:lnSpc>
                <a:spcAft>
                  <a:spcPts val="800"/>
                </a:spcAft>
                <a:tabLst>
                  <a:tab pos="372110" algn="l"/>
                  <a:tab pos="3322955" algn="ctr"/>
                </a:tabLs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وقاية الأصناف من الأتربة</a:t>
              </a:r>
            </a:p>
          </p:txBody>
        </p:sp>
      </p:grpSp>
      <p:grpSp>
        <p:nvGrpSpPr>
          <p:cNvPr id="26" name="Group 25"/>
          <p:cNvGrpSpPr/>
          <p:nvPr/>
        </p:nvGrpSpPr>
        <p:grpSpPr>
          <a:xfrm>
            <a:off x="7382764" y="4940099"/>
            <a:ext cx="3944125" cy="947591"/>
            <a:chOff x="8012509" y="2246434"/>
            <a:chExt cx="3944125" cy="947591"/>
          </a:xfrm>
        </p:grpSpPr>
        <p:pic>
          <p:nvPicPr>
            <p:cNvPr id="27" name="Picture 26"/>
            <p:cNvPicPr>
              <a:picLocks noChangeAspect="1"/>
            </p:cNvPicPr>
            <p:nvPr/>
          </p:nvPicPr>
          <p:blipFill>
            <a:blip r:embed="rId6"/>
            <a:stretch>
              <a:fillRect/>
            </a:stretch>
          </p:blipFill>
          <p:spPr>
            <a:xfrm>
              <a:off x="10793681" y="2246434"/>
              <a:ext cx="1162953" cy="947591"/>
            </a:xfrm>
            <a:prstGeom prst="rect">
              <a:avLst/>
            </a:prstGeom>
          </p:spPr>
        </p:pic>
        <p:sp>
          <p:nvSpPr>
            <p:cNvPr id="28" name="Rectangle 27"/>
            <p:cNvSpPr/>
            <p:nvPr/>
          </p:nvSpPr>
          <p:spPr>
            <a:xfrm>
              <a:off x="8012509" y="2531438"/>
              <a:ext cx="3554193" cy="553998"/>
            </a:xfrm>
            <a:prstGeom prst="rect">
              <a:avLst/>
            </a:prstGeom>
          </p:spPr>
          <p:txBody>
            <a:bodyPr wrap="square">
              <a:spAutoFit/>
            </a:bodyPr>
            <a:lstStyle/>
            <a:p>
              <a:pPr algn="justLow">
                <a:lnSpc>
                  <a:spcPct val="125000"/>
                </a:lnSpc>
                <a:spcAft>
                  <a:spcPts val="800"/>
                </a:spcAft>
                <a:tabLst>
                  <a:tab pos="372110" algn="l"/>
                  <a:tab pos="3322955" algn="ctr"/>
                </a:tabLs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وقاية الأصناف من الحريق</a:t>
              </a:r>
            </a:p>
          </p:txBody>
        </p:sp>
      </p:grpSp>
      <p:grpSp>
        <p:nvGrpSpPr>
          <p:cNvPr id="29" name="Group 28"/>
          <p:cNvGrpSpPr/>
          <p:nvPr/>
        </p:nvGrpSpPr>
        <p:grpSpPr>
          <a:xfrm>
            <a:off x="3438639" y="4903651"/>
            <a:ext cx="3944125" cy="947591"/>
            <a:chOff x="8012509" y="2246434"/>
            <a:chExt cx="3944125" cy="947591"/>
          </a:xfrm>
        </p:grpSpPr>
        <p:pic>
          <p:nvPicPr>
            <p:cNvPr id="30" name="Picture 29"/>
            <p:cNvPicPr>
              <a:picLocks noChangeAspect="1"/>
            </p:cNvPicPr>
            <p:nvPr/>
          </p:nvPicPr>
          <p:blipFill>
            <a:blip r:embed="rId6"/>
            <a:stretch>
              <a:fillRect/>
            </a:stretch>
          </p:blipFill>
          <p:spPr>
            <a:xfrm>
              <a:off x="10793681" y="2246434"/>
              <a:ext cx="1162953" cy="947591"/>
            </a:xfrm>
            <a:prstGeom prst="rect">
              <a:avLst/>
            </a:prstGeom>
          </p:spPr>
        </p:pic>
        <p:sp>
          <p:nvSpPr>
            <p:cNvPr id="31" name="Rectangle 30"/>
            <p:cNvSpPr/>
            <p:nvPr/>
          </p:nvSpPr>
          <p:spPr>
            <a:xfrm>
              <a:off x="8012509" y="2531438"/>
              <a:ext cx="3554193" cy="553998"/>
            </a:xfrm>
            <a:prstGeom prst="rect">
              <a:avLst/>
            </a:prstGeom>
          </p:spPr>
          <p:txBody>
            <a:bodyPr wrap="square">
              <a:spAutoFit/>
            </a:bodyPr>
            <a:lstStyle/>
            <a:p>
              <a:pPr algn="justLow">
                <a:lnSpc>
                  <a:spcPct val="125000"/>
                </a:lnSpc>
                <a:spcAft>
                  <a:spcPts val="800"/>
                </a:spcAft>
                <a:tabLst>
                  <a:tab pos="372110" algn="l"/>
                  <a:tab pos="3322955" algn="ctr"/>
                </a:tabLs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وقاية الأصناف من الحشرات والفئران</a:t>
              </a:r>
            </a:p>
          </p:txBody>
        </p:sp>
      </p:grpSp>
      <p:sp>
        <p:nvSpPr>
          <p:cNvPr id="32"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33"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7"/>
              </a:rPr>
              <a:t>www.dawliatraining.com</a:t>
            </a:r>
            <a:endParaRPr lang="en-US" sz="1100" dirty="0">
              <a:effectLst/>
              <a:ea typeface="Calibri"/>
              <a:cs typeface="Arial"/>
            </a:endParaRPr>
          </a:p>
        </p:txBody>
      </p:sp>
    </p:spTree>
    <p:extLst>
      <p:ext uri="{BB962C8B-B14F-4D97-AF65-F5344CB8AC3E}">
        <p14:creationId xmlns:p14="http://schemas.microsoft.com/office/powerpoint/2010/main" val="28674665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arn(inVertical)">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26"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80">
                                          <p:stCondLst>
                                            <p:cond delay="0"/>
                                          </p:stCondLst>
                                        </p:cTn>
                                        <p:tgtEl>
                                          <p:spTgt spid="9"/>
                                        </p:tgtEl>
                                      </p:cBhvr>
                                    </p:animEffect>
                                    <p:anim calcmode="lin" valueType="num">
                                      <p:cBhvr>
                                        <p:cTn id="20"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21"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22"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23"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24"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25" dur="26">
                                          <p:stCondLst>
                                            <p:cond delay="650"/>
                                          </p:stCondLst>
                                        </p:cTn>
                                        <p:tgtEl>
                                          <p:spTgt spid="9"/>
                                        </p:tgtEl>
                                      </p:cBhvr>
                                      <p:to x="100000" y="60000"/>
                                    </p:animScale>
                                    <p:animScale>
                                      <p:cBhvr>
                                        <p:cTn id="26" dur="166" decel="50000">
                                          <p:stCondLst>
                                            <p:cond delay="676"/>
                                          </p:stCondLst>
                                        </p:cTn>
                                        <p:tgtEl>
                                          <p:spTgt spid="9"/>
                                        </p:tgtEl>
                                      </p:cBhvr>
                                      <p:to x="100000" y="100000"/>
                                    </p:animScale>
                                    <p:animScale>
                                      <p:cBhvr>
                                        <p:cTn id="27" dur="26">
                                          <p:stCondLst>
                                            <p:cond delay="1312"/>
                                          </p:stCondLst>
                                        </p:cTn>
                                        <p:tgtEl>
                                          <p:spTgt spid="9"/>
                                        </p:tgtEl>
                                      </p:cBhvr>
                                      <p:to x="100000" y="80000"/>
                                    </p:animScale>
                                    <p:animScale>
                                      <p:cBhvr>
                                        <p:cTn id="28" dur="166" decel="50000">
                                          <p:stCondLst>
                                            <p:cond delay="1338"/>
                                          </p:stCondLst>
                                        </p:cTn>
                                        <p:tgtEl>
                                          <p:spTgt spid="9"/>
                                        </p:tgtEl>
                                      </p:cBhvr>
                                      <p:to x="100000" y="100000"/>
                                    </p:animScale>
                                    <p:animScale>
                                      <p:cBhvr>
                                        <p:cTn id="29" dur="26">
                                          <p:stCondLst>
                                            <p:cond delay="1642"/>
                                          </p:stCondLst>
                                        </p:cTn>
                                        <p:tgtEl>
                                          <p:spTgt spid="9"/>
                                        </p:tgtEl>
                                      </p:cBhvr>
                                      <p:to x="100000" y="90000"/>
                                    </p:animScale>
                                    <p:animScale>
                                      <p:cBhvr>
                                        <p:cTn id="30" dur="166" decel="50000">
                                          <p:stCondLst>
                                            <p:cond delay="1668"/>
                                          </p:stCondLst>
                                        </p:cTn>
                                        <p:tgtEl>
                                          <p:spTgt spid="9"/>
                                        </p:tgtEl>
                                      </p:cBhvr>
                                      <p:to x="100000" y="100000"/>
                                    </p:animScale>
                                    <p:animScale>
                                      <p:cBhvr>
                                        <p:cTn id="31" dur="26">
                                          <p:stCondLst>
                                            <p:cond delay="1808"/>
                                          </p:stCondLst>
                                        </p:cTn>
                                        <p:tgtEl>
                                          <p:spTgt spid="9"/>
                                        </p:tgtEl>
                                      </p:cBhvr>
                                      <p:to x="100000" y="95000"/>
                                    </p:animScale>
                                    <p:animScale>
                                      <p:cBhvr>
                                        <p:cTn id="32" dur="166" decel="50000">
                                          <p:stCondLst>
                                            <p:cond delay="1834"/>
                                          </p:stCondLst>
                                        </p:cTn>
                                        <p:tgtEl>
                                          <p:spTgt spid="9"/>
                                        </p:tgtEl>
                                      </p:cBhvr>
                                      <p:to x="100000" y="100000"/>
                                    </p:animScale>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barn(inVertical)">
                                      <p:cBhvr>
                                        <p:cTn id="37" dur="500"/>
                                        <p:tgtEl>
                                          <p:spTgt spid="15"/>
                                        </p:tgtEl>
                                      </p:cBhvr>
                                    </p:animEffect>
                                  </p:childTnLst>
                                </p:cTn>
                              </p:par>
                              <p:par>
                                <p:cTn id="38" presetID="16" presetClass="entr" presetSubtype="21" fill="hold" grpId="0" nodeType="with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barn(inVertical)">
                                      <p:cBhvr>
                                        <p:cTn id="40" dur="500"/>
                                        <p:tgtEl>
                                          <p:spTgt spid="3"/>
                                        </p:tgtEl>
                                      </p:cBhvr>
                                    </p:animEffect>
                                  </p:childTnLst>
                                </p:cTn>
                              </p:par>
                            </p:childTnLst>
                          </p:cTn>
                        </p:par>
                      </p:childTnLst>
                    </p:cTn>
                  </p:par>
                  <p:par>
                    <p:cTn id="41" fill="hold">
                      <p:stCondLst>
                        <p:cond delay="indefinite"/>
                      </p:stCondLst>
                      <p:childTnLst>
                        <p:par>
                          <p:cTn id="42" fill="hold">
                            <p:stCondLst>
                              <p:cond delay="0"/>
                            </p:stCondLst>
                            <p:childTnLst>
                              <p:par>
                                <p:cTn id="43" presetID="53" presetClass="entr" presetSubtype="16" fill="hold" nodeType="clickEffect">
                                  <p:stCondLst>
                                    <p:cond delay="0"/>
                                  </p:stCondLst>
                                  <p:childTnLst>
                                    <p:set>
                                      <p:cBhvr>
                                        <p:cTn id="44" dur="1" fill="hold">
                                          <p:stCondLst>
                                            <p:cond delay="0"/>
                                          </p:stCondLst>
                                        </p:cTn>
                                        <p:tgtEl>
                                          <p:spTgt spid="16"/>
                                        </p:tgtEl>
                                        <p:attrNameLst>
                                          <p:attrName>style.visibility</p:attrName>
                                        </p:attrNameLst>
                                      </p:cBhvr>
                                      <p:to>
                                        <p:strVal val="visible"/>
                                      </p:to>
                                    </p:set>
                                    <p:anim calcmode="lin" valueType="num">
                                      <p:cBhvr>
                                        <p:cTn id="45" dur="500" fill="hold"/>
                                        <p:tgtEl>
                                          <p:spTgt spid="16"/>
                                        </p:tgtEl>
                                        <p:attrNameLst>
                                          <p:attrName>ppt_w</p:attrName>
                                        </p:attrNameLst>
                                      </p:cBhvr>
                                      <p:tavLst>
                                        <p:tav tm="0">
                                          <p:val>
                                            <p:fltVal val="0"/>
                                          </p:val>
                                        </p:tav>
                                        <p:tav tm="100000">
                                          <p:val>
                                            <p:strVal val="#ppt_w"/>
                                          </p:val>
                                        </p:tav>
                                      </p:tavLst>
                                    </p:anim>
                                    <p:anim calcmode="lin" valueType="num">
                                      <p:cBhvr>
                                        <p:cTn id="46" dur="500" fill="hold"/>
                                        <p:tgtEl>
                                          <p:spTgt spid="16"/>
                                        </p:tgtEl>
                                        <p:attrNameLst>
                                          <p:attrName>ppt_h</p:attrName>
                                        </p:attrNameLst>
                                      </p:cBhvr>
                                      <p:tavLst>
                                        <p:tav tm="0">
                                          <p:val>
                                            <p:fltVal val="0"/>
                                          </p:val>
                                        </p:tav>
                                        <p:tav tm="100000">
                                          <p:val>
                                            <p:strVal val="#ppt_h"/>
                                          </p:val>
                                        </p:tav>
                                      </p:tavLst>
                                    </p:anim>
                                    <p:animEffect transition="in" filter="fade">
                                      <p:cBhvr>
                                        <p:cTn id="47" dur="500"/>
                                        <p:tgtEl>
                                          <p:spTgt spid="16"/>
                                        </p:tgtEl>
                                      </p:cBhvr>
                                    </p:animEffect>
                                  </p:childTnLst>
                                </p:cTn>
                              </p:par>
                            </p:childTnLst>
                          </p:cTn>
                        </p:par>
                      </p:childTnLst>
                    </p:cTn>
                  </p:par>
                  <p:par>
                    <p:cTn id="48" fill="hold">
                      <p:stCondLst>
                        <p:cond delay="indefinite"/>
                      </p:stCondLst>
                      <p:childTnLst>
                        <p:par>
                          <p:cTn id="49" fill="hold">
                            <p:stCondLst>
                              <p:cond delay="0"/>
                            </p:stCondLst>
                            <p:childTnLst>
                              <p:par>
                                <p:cTn id="50" presetID="53" presetClass="entr" presetSubtype="16" fill="hold" nodeType="clickEffect">
                                  <p:stCondLst>
                                    <p:cond delay="0"/>
                                  </p:stCondLst>
                                  <p:childTnLst>
                                    <p:set>
                                      <p:cBhvr>
                                        <p:cTn id="51" dur="1" fill="hold">
                                          <p:stCondLst>
                                            <p:cond delay="0"/>
                                          </p:stCondLst>
                                        </p:cTn>
                                        <p:tgtEl>
                                          <p:spTgt spid="22"/>
                                        </p:tgtEl>
                                        <p:attrNameLst>
                                          <p:attrName>style.visibility</p:attrName>
                                        </p:attrNameLst>
                                      </p:cBhvr>
                                      <p:to>
                                        <p:strVal val="visible"/>
                                      </p:to>
                                    </p:set>
                                    <p:anim calcmode="lin" valueType="num">
                                      <p:cBhvr>
                                        <p:cTn id="52" dur="500" fill="hold"/>
                                        <p:tgtEl>
                                          <p:spTgt spid="22"/>
                                        </p:tgtEl>
                                        <p:attrNameLst>
                                          <p:attrName>ppt_w</p:attrName>
                                        </p:attrNameLst>
                                      </p:cBhvr>
                                      <p:tavLst>
                                        <p:tav tm="0">
                                          <p:val>
                                            <p:fltVal val="0"/>
                                          </p:val>
                                        </p:tav>
                                        <p:tav tm="100000">
                                          <p:val>
                                            <p:strVal val="#ppt_w"/>
                                          </p:val>
                                        </p:tav>
                                      </p:tavLst>
                                    </p:anim>
                                    <p:anim calcmode="lin" valueType="num">
                                      <p:cBhvr>
                                        <p:cTn id="53" dur="500" fill="hold"/>
                                        <p:tgtEl>
                                          <p:spTgt spid="22"/>
                                        </p:tgtEl>
                                        <p:attrNameLst>
                                          <p:attrName>ppt_h</p:attrName>
                                        </p:attrNameLst>
                                      </p:cBhvr>
                                      <p:tavLst>
                                        <p:tav tm="0">
                                          <p:val>
                                            <p:fltVal val="0"/>
                                          </p:val>
                                        </p:tav>
                                        <p:tav tm="100000">
                                          <p:val>
                                            <p:strVal val="#ppt_h"/>
                                          </p:val>
                                        </p:tav>
                                      </p:tavLst>
                                    </p:anim>
                                    <p:animEffect transition="in" filter="fade">
                                      <p:cBhvr>
                                        <p:cTn id="54" dur="500"/>
                                        <p:tgtEl>
                                          <p:spTgt spid="22"/>
                                        </p:tgtEl>
                                      </p:cBhvr>
                                    </p:animEffect>
                                  </p:childTnLst>
                                </p:cTn>
                              </p:par>
                            </p:childTnLst>
                          </p:cTn>
                        </p:par>
                      </p:childTnLst>
                    </p:cTn>
                  </p:par>
                  <p:par>
                    <p:cTn id="55" fill="hold">
                      <p:stCondLst>
                        <p:cond delay="indefinite"/>
                      </p:stCondLst>
                      <p:childTnLst>
                        <p:par>
                          <p:cTn id="56" fill="hold">
                            <p:stCondLst>
                              <p:cond delay="0"/>
                            </p:stCondLst>
                            <p:childTnLst>
                              <p:par>
                                <p:cTn id="57" presetID="53" presetClass="entr" presetSubtype="16" fill="hold" nodeType="clickEffect">
                                  <p:stCondLst>
                                    <p:cond delay="0"/>
                                  </p:stCondLst>
                                  <p:childTnLst>
                                    <p:set>
                                      <p:cBhvr>
                                        <p:cTn id="58" dur="1" fill="hold">
                                          <p:stCondLst>
                                            <p:cond delay="0"/>
                                          </p:stCondLst>
                                        </p:cTn>
                                        <p:tgtEl>
                                          <p:spTgt spid="26"/>
                                        </p:tgtEl>
                                        <p:attrNameLst>
                                          <p:attrName>style.visibility</p:attrName>
                                        </p:attrNameLst>
                                      </p:cBhvr>
                                      <p:to>
                                        <p:strVal val="visible"/>
                                      </p:to>
                                    </p:set>
                                    <p:anim calcmode="lin" valueType="num">
                                      <p:cBhvr>
                                        <p:cTn id="59" dur="500" fill="hold"/>
                                        <p:tgtEl>
                                          <p:spTgt spid="26"/>
                                        </p:tgtEl>
                                        <p:attrNameLst>
                                          <p:attrName>ppt_w</p:attrName>
                                        </p:attrNameLst>
                                      </p:cBhvr>
                                      <p:tavLst>
                                        <p:tav tm="0">
                                          <p:val>
                                            <p:fltVal val="0"/>
                                          </p:val>
                                        </p:tav>
                                        <p:tav tm="100000">
                                          <p:val>
                                            <p:strVal val="#ppt_w"/>
                                          </p:val>
                                        </p:tav>
                                      </p:tavLst>
                                    </p:anim>
                                    <p:anim calcmode="lin" valueType="num">
                                      <p:cBhvr>
                                        <p:cTn id="60" dur="500" fill="hold"/>
                                        <p:tgtEl>
                                          <p:spTgt spid="26"/>
                                        </p:tgtEl>
                                        <p:attrNameLst>
                                          <p:attrName>ppt_h</p:attrName>
                                        </p:attrNameLst>
                                      </p:cBhvr>
                                      <p:tavLst>
                                        <p:tav tm="0">
                                          <p:val>
                                            <p:fltVal val="0"/>
                                          </p:val>
                                        </p:tav>
                                        <p:tav tm="100000">
                                          <p:val>
                                            <p:strVal val="#ppt_h"/>
                                          </p:val>
                                        </p:tav>
                                      </p:tavLst>
                                    </p:anim>
                                    <p:animEffect transition="in" filter="fade">
                                      <p:cBhvr>
                                        <p:cTn id="61" dur="500"/>
                                        <p:tgtEl>
                                          <p:spTgt spid="26"/>
                                        </p:tgtEl>
                                      </p:cBhvr>
                                    </p:animEffect>
                                  </p:childTnLst>
                                </p:cTn>
                              </p:par>
                            </p:childTnLst>
                          </p:cTn>
                        </p:par>
                      </p:childTnLst>
                    </p:cTn>
                  </p:par>
                  <p:par>
                    <p:cTn id="62" fill="hold">
                      <p:stCondLst>
                        <p:cond delay="indefinite"/>
                      </p:stCondLst>
                      <p:childTnLst>
                        <p:par>
                          <p:cTn id="63" fill="hold">
                            <p:stCondLst>
                              <p:cond delay="0"/>
                            </p:stCondLst>
                            <p:childTnLst>
                              <p:par>
                                <p:cTn id="64" presetID="53" presetClass="entr" presetSubtype="16" fill="hold" nodeType="clickEffect">
                                  <p:stCondLst>
                                    <p:cond delay="0"/>
                                  </p:stCondLst>
                                  <p:childTnLst>
                                    <p:set>
                                      <p:cBhvr>
                                        <p:cTn id="65" dur="1" fill="hold">
                                          <p:stCondLst>
                                            <p:cond delay="0"/>
                                          </p:stCondLst>
                                        </p:cTn>
                                        <p:tgtEl>
                                          <p:spTgt spid="29"/>
                                        </p:tgtEl>
                                        <p:attrNameLst>
                                          <p:attrName>style.visibility</p:attrName>
                                        </p:attrNameLst>
                                      </p:cBhvr>
                                      <p:to>
                                        <p:strVal val="visible"/>
                                      </p:to>
                                    </p:set>
                                    <p:anim calcmode="lin" valueType="num">
                                      <p:cBhvr>
                                        <p:cTn id="66" dur="500" fill="hold"/>
                                        <p:tgtEl>
                                          <p:spTgt spid="29"/>
                                        </p:tgtEl>
                                        <p:attrNameLst>
                                          <p:attrName>ppt_w</p:attrName>
                                        </p:attrNameLst>
                                      </p:cBhvr>
                                      <p:tavLst>
                                        <p:tav tm="0">
                                          <p:val>
                                            <p:fltVal val="0"/>
                                          </p:val>
                                        </p:tav>
                                        <p:tav tm="100000">
                                          <p:val>
                                            <p:strVal val="#ppt_w"/>
                                          </p:val>
                                        </p:tav>
                                      </p:tavLst>
                                    </p:anim>
                                    <p:anim calcmode="lin" valueType="num">
                                      <p:cBhvr>
                                        <p:cTn id="67" dur="500" fill="hold"/>
                                        <p:tgtEl>
                                          <p:spTgt spid="29"/>
                                        </p:tgtEl>
                                        <p:attrNameLst>
                                          <p:attrName>ppt_h</p:attrName>
                                        </p:attrNameLst>
                                      </p:cBhvr>
                                      <p:tavLst>
                                        <p:tav tm="0">
                                          <p:val>
                                            <p:fltVal val="0"/>
                                          </p:val>
                                        </p:tav>
                                        <p:tav tm="100000">
                                          <p:val>
                                            <p:strVal val="#ppt_h"/>
                                          </p:val>
                                        </p:tav>
                                      </p:tavLst>
                                    </p:anim>
                                    <p:animEffect transition="in" filter="fade">
                                      <p:cBhvr>
                                        <p:cTn id="68"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oogle Shape;105;p14"/>
          <p:cNvPicPr preferRelativeResize="0"/>
          <p:nvPr/>
        </p:nvPicPr>
        <p:blipFill>
          <a:blip r:embed="rId3">
            <a:extLst>
              <a:ext uri="{28A0092B-C50C-407E-A947-70E740481C1C}">
                <a14:useLocalDpi xmlns:a14="http://schemas.microsoft.com/office/drawing/2010/main" val="0"/>
              </a:ext>
            </a:extLst>
          </a:blip>
          <a:stretch>
            <a:fillRect/>
          </a:stretch>
        </p:blipFill>
        <p:spPr>
          <a:xfrm flipH="1">
            <a:off x="5604588" y="0"/>
            <a:ext cx="6587412" cy="6858000"/>
          </a:xfrm>
          <a:custGeom>
            <a:avLst/>
            <a:gdLst/>
            <a:ahLst/>
            <a:cxnLst/>
            <a:rect l="l" t="t" r="r" b="b"/>
            <a:pathLst>
              <a:path w="21600" h="21600" extrusionOk="0">
                <a:moveTo>
                  <a:pt x="0" y="0"/>
                </a:moveTo>
                <a:lnTo>
                  <a:pt x="0" y="21600"/>
                </a:lnTo>
                <a:lnTo>
                  <a:pt x="20218" y="21600"/>
                </a:lnTo>
                <a:lnTo>
                  <a:pt x="21600" y="15354"/>
                </a:lnTo>
                <a:lnTo>
                  <a:pt x="16966" y="16698"/>
                </a:lnTo>
                <a:lnTo>
                  <a:pt x="14603" y="14996"/>
                </a:lnTo>
                <a:lnTo>
                  <a:pt x="14607" y="14994"/>
                </a:lnTo>
                <a:lnTo>
                  <a:pt x="17925" y="0"/>
                </a:lnTo>
                <a:lnTo>
                  <a:pt x="0" y="0"/>
                </a:lnTo>
                <a:close/>
              </a:path>
            </a:pathLst>
          </a:custGeom>
          <a:blipFill>
            <a:blip r:embed="rId4"/>
            <a:stretch>
              <a:fillRect/>
            </a:stretch>
          </a:blipFill>
          <a:ln>
            <a:noFill/>
          </a:ln>
        </p:spPr>
      </p:pic>
      <p:sp>
        <p:nvSpPr>
          <p:cNvPr id="19" name="TextBox 18">
            <a:extLst>
              <a:ext uri="{FF2B5EF4-FFF2-40B4-BE49-F238E27FC236}">
                <a16:creationId xmlns:a16="http://schemas.microsoft.com/office/drawing/2014/main" xmlns="" id="{7E5A0D50-BD01-48CF-9E1E-6EBE3CFE0757}"/>
              </a:ext>
            </a:extLst>
          </p:cNvPr>
          <p:cNvSpPr txBox="1"/>
          <p:nvPr/>
        </p:nvSpPr>
        <p:spPr>
          <a:xfrm rot="4793141" flipH="1">
            <a:off x="4500585" y="1646021"/>
            <a:ext cx="4622296" cy="1143728"/>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lnSpc>
                <a:spcPct val="150000"/>
              </a:lnSpc>
              <a:defRPr/>
            </a:pPr>
            <a:r>
              <a:rPr lang="ar-EG" sz="4000" b="1" kern="0" dirty="0" smtClean="0">
                <a:solidFill>
                  <a:schemeClr val="bg1"/>
                </a:solidFill>
                <a:latin typeface="Sakkal Majalla" pitchFamily="2" charset="-78"/>
                <a:cs typeface="Sakkal Majalla" pitchFamily="2" charset="-78"/>
              </a:rPr>
              <a:t>الجلسة التدريبية الأولى </a:t>
            </a:r>
            <a:endParaRPr lang="ar-EG" sz="4000" b="1" kern="0" dirty="0">
              <a:solidFill>
                <a:schemeClr val="bg1"/>
              </a:solidFill>
              <a:latin typeface="Sakkal Majalla" pitchFamily="2" charset="-78"/>
              <a:cs typeface="Sakkal Majalla" pitchFamily="2" charset="-78"/>
            </a:endParaRPr>
          </a:p>
        </p:txBody>
      </p:sp>
      <p:sp>
        <p:nvSpPr>
          <p:cNvPr id="18" name="TextBox 17">
            <a:extLst>
              <a:ext uri="{FF2B5EF4-FFF2-40B4-BE49-F238E27FC236}">
                <a16:creationId xmlns:a16="http://schemas.microsoft.com/office/drawing/2014/main" xmlns="" id="{7E5A0D50-BD01-48CF-9E1E-6EBE3CFE0757}"/>
              </a:ext>
            </a:extLst>
          </p:cNvPr>
          <p:cNvSpPr txBox="1"/>
          <p:nvPr/>
        </p:nvSpPr>
        <p:spPr>
          <a:xfrm>
            <a:off x="440895" y="2346186"/>
            <a:ext cx="5401994" cy="1285130"/>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lnSpc>
                <a:spcPct val="150000"/>
              </a:lnSpc>
              <a:defRPr/>
            </a:pPr>
            <a:r>
              <a:rPr lang="ar-EG" b="1" kern="0" dirty="0">
                <a:solidFill>
                  <a:schemeClr val="tx1">
                    <a:lumMod val="75000"/>
                    <a:lumOff val="25000"/>
                  </a:schemeClr>
                </a:solidFill>
                <a:effectLst>
                  <a:outerShdw blurRad="38100" dist="38100" dir="2700000" algn="tl">
                    <a:srgbClr val="000000">
                      <a:alpha val="43137"/>
                    </a:srgbClr>
                  </a:outerShdw>
                </a:effectLst>
                <a:latin typeface="Sakkal Majalla" pitchFamily="2" charset="-78"/>
                <a:cs typeface="Sakkal Majalla" pitchFamily="2" charset="-78"/>
              </a:rPr>
              <a:t>مفهوم وأهمية إدارة المستودعات </a:t>
            </a:r>
          </a:p>
        </p:txBody>
      </p:sp>
      <p:sp>
        <p:nvSpPr>
          <p:cNvPr id="4" name="Slide Number Placeholder 3"/>
          <p:cNvSpPr>
            <a:spLocks noGrp="1"/>
          </p:cNvSpPr>
          <p:nvPr>
            <p:ph type="sldNum" sz="quarter" idx="12"/>
          </p:nvPr>
        </p:nvSpPr>
        <p:spPr/>
        <p:txBody>
          <a:bodyPr/>
          <a:lstStyle/>
          <a:p>
            <a:fld id="{802A93DA-8321-490E-B7A0-7881EC602D96}" type="slidenum">
              <a:rPr lang="ar-EG" smtClean="0"/>
              <a:t>11</a:t>
            </a:fld>
            <a:endParaRPr lang="ar-EG"/>
          </a:p>
        </p:txBody>
      </p:sp>
      <p:sp>
        <p:nvSpPr>
          <p:cNvPr id="6"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7" name="مستطيل 2"/>
          <p:cNvSpPr/>
          <p:nvPr/>
        </p:nvSpPr>
        <p:spPr>
          <a:xfrm>
            <a:off x="8994953" y="6581775"/>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5"/>
              </a:rPr>
              <a:t>www.dawliatraining.com</a:t>
            </a:r>
            <a:endParaRPr lang="en-US" sz="1100" dirty="0">
              <a:effectLst/>
              <a:ea typeface="Calibri"/>
              <a:cs typeface="Arial"/>
            </a:endParaRPr>
          </a:p>
        </p:txBody>
      </p:sp>
    </p:spTree>
    <p:extLst>
      <p:ext uri="{BB962C8B-B14F-4D97-AF65-F5344CB8AC3E}">
        <p14:creationId xmlns:p14="http://schemas.microsoft.com/office/powerpoint/2010/main" val="1115288617"/>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110</a:t>
            </a:fld>
            <a:endParaRPr lang="ar-EG"/>
          </a:p>
        </p:txBody>
      </p:sp>
      <p:sp>
        <p:nvSpPr>
          <p:cNvPr id="23" name="Rectangle 22"/>
          <p:cNvSpPr/>
          <p:nvPr/>
        </p:nvSpPr>
        <p:spPr>
          <a:xfrm>
            <a:off x="7375621" y="202376"/>
            <a:ext cx="4474710" cy="707886"/>
          </a:xfrm>
          <a:prstGeom prst="rect">
            <a:avLst/>
          </a:prstGeom>
        </p:spPr>
        <p:txBody>
          <a:bodyPr wrap="square">
            <a:spAutoFit/>
          </a:bodyPr>
          <a:lstStyle/>
          <a:p>
            <a:pPr lvl="0" algn="ctr">
              <a:lnSpc>
                <a:spcPct val="125000"/>
              </a:lnSpc>
            </a:pPr>
            <a:r>
              <a:rPr lang="ar-EG" sz="3200" dirty="0">
                <a:solidFill>
                  <a:prstClr val="white"/>
                </a:solidFill>
                <a:latin typeface="Sakkal Majalla" pitchFamily="2" charset="-78"/>
                <a:cs typeface="Sakkal Majalla" pitchFamily="2" charset="-78"/>
              </a:rPr>
              <a:t>قواعد صرف الأصناف</a:t>
            </a:r>
          </a:p>
        </p:txBody>
      </p:sp>
      <p:grpSp>
        <p:nvGrpSpPr>
          <p:cNvPr id="4" name="Group 3"/>
          <p:cNvGrpSpPr/>
          <p:nvPr/>
        </p:nvGrpSpPr>
        <p:grpSpPr>
          <a:xfrm>
            <a:off x="1429344" y="233997"/>
            <a:ext cx="3875808" cy="734595"/>
            <a:chOff x="2838499" y="127000"/>
            <a:chExt cx="3164136" cy="482600"/>
          </a:xfrm>
        </p:grpSpPr>
        <p:grpSp>
          <p:nvGrpSpPr>
            <p:cNvPr id="5" name="Group 4"/>
            <p:cNvGrpSpPr/>
            <p:nvPr/>
          </p:nvGrpSpPr>
          <p:grpSpPr>
            <a:xfrm>
              <a:off x="5530186" y="127000"/>
              <a:ext cx="472449" cy="433137"/>
              <a:chOff x="60314" y="127000"/>
              <a:chExt cx="472449" cy="433137"/>
            </a:xfrm>
          </p:grpSpPr>
          <p:pic>
            <p:nvPicPr>
              <p:cNvPr id="8" name="Picture 7" descr="D:\New folder\Untitled-1-Recovered_0016_Vector-Smart-Object.png"/>
              <p:cNvPicPr>
                <a:picLocks noChangeAspect="1"/>
              </p:cNvPicPr>
              <p:nvPr/>
            </p:nvPicPr>
            <p:blipFill rotWithShape="1">
              <a:blip r:embed="rId3" cstate="print">
                <a:extLst>
                  <a:ext uri="{28A0092B-C50C-407E-A947-70E740481C1C}">
                    <a14:useLocalDpi xmlns:a14="http://schemas.microsoft.com/office/drawing/2010/main" val="0"/>
                  </a:ext>
                </a:extLst>
              </a:blip>
              <a:srcRect r="7845" b="14200"/>
              <a:stretch/>
            </p:blipFill>
            <p:spPr bwMode="auto">
              <a:xfrm>
                <a:off x="67326" y="127000"/>
                <a:ext cx="465437" cy="433137"/>
              </a:xfrm>
              <a:prstGeom prst="rect">
                <a:avLst/>
              </a:prstGeom>
              <a:noFill/>
              <a:ln>
                <a:noFill/>
              </a:ln>
              <a:extLst>
                <a:ext uri="{53640926-AAD7-44D8-BBD7-CCE9431645EC}">
                  <a14:shadowObscured xmlns:a14="http://schemas.microsoft.com/office/drawing/2010/main"/>
                </a:ext>
              </a:extLst>
            </p:spPr>
          </p:pic>
          <p:sp>
            <p:nvSpPr>
              <p:cNvPr id="9" name="Rectangle 8"/>
              <p:cNvSpPr/>
              <p:nvPr/>
            </p:nvSpPr>
            <p:spPr>
              <a:xfrm>
                <a:off x="60314" y="127000"/>
                <a:ext cx="438791" cy="380943"/>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EG" sz="2800" b="1" dirty="0" smtClean="0">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2</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6" name="Text Box 331728"/>
            <p:cNvSpPr txBox="1"/>
            <p:nvPr/>
          </p:nvSpPr>
          <p:spPr>
            <a:xfrm>
              <a:off x="2838499" y="177800"/>
              <a:ext cx="2736808" cy="431800"/>
            </a:xfrm>
            <a:prstGeom prst="rect">
              <a:avLst/>
            </a:prstGeom>
            <a:noFill/>
            <a:ln w="6350">
              <a:noFill/>
            </a:ln>
            <a:effectLst/>
          </p:spPr>
          <p:txBody>
            <a:bodyPr rot="0" spcFirstLastPara="0" vert="horz" wrap="square" lIns="91440" tIns="45720" rIns="91440" bIns="45720" numCol="1" spcCol="0" rtlCol="1" fromWordArt="0" anchor="t" anchorCtr="0" forceAA="0" compatLnSpc="1">
              <a:prstTxWarp prst="textNoShape">
                <a:avLst/>
              </a:prstTxWarp>
              <a:noAutofit/>
            </a:bodyPr>
            <a:lstStyle/>
            <a:p>
              <a:pPr algn="justLow">
                <a:lnSpc>
                  <a:spcPct val="107000"/>
                </a:lnSpc>
                <a:spcAft>
                  <a:spcPts val="800"/>
                </a:spcAft>
              </a:pPr>
              <a:r>
                <a:rPr lang="ar-SA" sz="2800" b="1" dirty="0">
                  <a:solidFill>
                    <a:srgbClr val="3A9877"/>
                  </a:solidFill>
                  <a:latin typeface="Sakkal Majalla" panose="02000000000000000000" pitchFamily="2" charset="-78"/>
                  <a:ea typeface="Calibri" panose="020F0502020204030204" pitchFamily="34" charset="0"/>
                  <a:cs typeface="Sakkal Majalla" panose="02000000000000000000" pitchFamily="2" charset="-78"/>
                </a:rPr>
                <a:t>وقاية المخازن من الحريق:</a:t>
              </a:r>
              <a:endParaRPr lang="en-US" sz="2800" dirty="0">
                <a:solidFill>
                  <a:srgbClr val="3A9877"/>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0" name="Group 9"/>
          <p:cNvGrpSpPr/>
          <p:nvPr/>
        </p:nvGrpSpPr>
        <p:grpSpPr>
          <a:xfrm>
            <a:off x="4726440" y="1292465"/>
            <a:ext cx="1904609" cy="2048790"/>
            <a:chOff x="4112419" y="370560"/>
            <a:chExt cx="2051463" cy="2201863"/>
          </a:xfrm>
        </p:grpSpPr>
        <p:grpSp>
          <p:nvGrpSpPr>
            <p:cNvPr id="11" name="Group 10"/>
            <p:cNvGrpSpPr/>
            <p:nvPr/>
          </p:nvGrpSpPr>
          <p:grpSpPr>
            <a:xfrm>
              <a:off x="4112419" y="370560"/>
              <a:ext cx="1900238" cy="2201863"/>
              <a:chOff x="4112419" y="370560"/>
              <a:chExt cx="1900238" cy="2201863"/>
            </a:xfrm>
          </p:grpSpPr>
          <p:sp>
            <p:nvSpPr>
              <p:cNvPr id="13" name="Freeform 12">
                <a:extLst>
                  <a:ext uri="{FF2B5EF4-FFF2-40B4-BE49-F238E27FC236}">
                    <a16:creationId xmlns:a16="http://schemas.microsoft.com/office/drawing/2014/main" xmlns="" id="{889B9FBA-92BC-4CA3-B121-626719DCBB77}"/>
                  </a:ext>
                </a:extLst>
              </p:cNvPr>
              <p:cNvSpPr>
                <a:spLocks/>
              </p:cNvSpPr>
              <p:nvPr/>
            </p:nvSpPr>
            <p:spPr bwMode="auto">
              <a:xfrm>
                <a:off x="4112419" y="372148"/>
                <a:ext cx="1900238" cy="2200275"/>
              </a:xfrm>
              <a:custGeom>
                <a:avLst/>
                <a:gdLst>
                  <a:gd name="T0" fmla="*/ 0 w 1197"/>
                  <a:gd name="T1" fmla="*/ 346 h 1386"/>
                  <a:gd name="T2" fmla="*/ 599 w 1197"/>
                  <a:gd name="T3" fmla="*/ 0 h 1386"/>
                  <a:gd name="T4" fmla="*/ 1197 w 1197"/>
                  <a:gd name="T5" fmla="*/ 346 h 1386"/>
                  <a:gd name="T6" fmla="*/ 1197 w 1197"/>
                  <a:gd name="T7" fmla="*/ 1040 h 1386"/>
                  <a:gd name="T8" fmla="*/ 599 w 1197"/>
                  <a:gd name="T9" fmla="*/ 1386 h 1386"/>
                  <a:gd name="T10" fmla="*/ 0 w 1197"/>
                  <a:gd name="T11" fmla="*/ 1040 h 1386"/>
                  <a:gd name="T12" fmla="*/ 0 w 1197"/>
                  <a:gd name="T13" fmla="*/ 346 h 1386"/>
                </a:gdLst>
                <a:ahLst/>
                <a:cxnLst>
                  <a:cxn ang="0">
                    <a:pos x="T0" y="T1"/>
                  </a:cxn>
                  <a:cxn ang="0">
                    <a:pos x="T2" y="T3"/>
                  </a:cxn>
                  <a:cxn ang="0">
                    <a:pos x="T4" y="T5"/>
                  </a:cxn>
                  <a:cxn ang="0">
                    <a:pos x="T6" y="T7"/>
                  </a:cxn>
                  <a:cxn ang="0">
                    <a:pos x="T8" y="T9"/>
                  </a:cxn>
                  <a:cxn ang="0">
                    <a:pos x="T10" y="T11"/>
                  </a:cxn>
                  <a:cxn ang="0">
                    <a:pos x="T12" y="T13"/>
                  </a:cxn>
                </a:cxnLst>
                <a:rect l="0" t="0" r="r" b="b"/>
                <a:pathLst>
                  <a:path w="1197" h="1386">
                    <a:moveTo>
                      <a:pt x="0" y="346"/>
                    </a:moveTo>
                    <a:lnTo>
                      <a:pt x="599" y="0"/>
                    </a:lnTo>
                    <a:lnTo>
                      <a:pt x="1197" y="346"/>
                    </a:lnTo>
                    <a:lnTo>
                      <a:pt x="1197" y="1040"/>
                    </a:lnTo>
                    <a:lnTo>
                      <a:pt x="599" y="1386"/>
                    </a:lnTo>
                    <a:lnTo>
                      <a:pt x="0" y="1040"/>
                    </a:lnTo>
                    <a:lnTo>
                      <a:pt x="0" y="346"/>
                    </a:lnTo>
                    <a:close/>
                  </a:path>
                </a:pathLst>
              </a:custGeom>
              <a:solidFill>
                <a:srgbClr val="EDED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smtClean="0">
                  <a:ln>
                    <a:noFill/>
                  </a:ln>
                  <a:solidFill>
                    <a:prstClr val="black"/>
                  </a:solidFill>
                  <a:effectLst/>
                  <a:uLnTx/>
                  <a:uFillTx/>
                  <a:latin typeface="Sakkal Majalla" panose="02000000000000000000" pitchFamily="2" charset="-78"/>
                  <a:cs typeface="Sakkal Majalla" panose="02000000000000000000" pitchFamily="2" charset="-78"/>
                </a:endParaRPr>
              </a:p>
            </p:txBody>
          </p:sp>
          <p:sp>
            <p:nvSpPr>
              <p:cNvPr id="14" name="Freeform 13">
                <a:extLst>
                  <a:ext uri="{FF2B5EF4-FFF2-40B4-BE49-F238E27FC236}">
                    <a16:creationId xmlns:a16="http://schemas.microsoft.com/office/drawing/2014/main" xmlns="" id="{62C7EDA5-1E22-4200-83F3-81BF015FD349}"/>
                  </a:ext>
                </a:extLst>
              </p:cNvPr>
              <p:cNvSpPr>
                <a:spLocks/>
              </p:cNvSpPr>
              <p:nvPr/>
            </p:nvSpPr>
            <p:spPr bwMode="auto">
              <a:xfrm>
                <a:off x="4112419" y="372148"/>
                <a:ext cx="1384300" cy="1066800"/>
              </a:xfrm>
              <a:custGeom>
                <a:avLst/>
                <a:gdLst>
                  <a:gd name="T0" fmla="*/ 872 w 872"/>
                  <a:gd name="T1" fmla="*/ 168 h 672"/>
                  <a:gd name="T2" fmla="*/ 599 w 872"/>
                  <a:gd name="T3" fmla="*/ 0 h 672"/>
                  <a:gd name="T4" fmla="*/ 0 w 872"/>
                  <a:gd name="T5" fmla="*/ 346 h 672"/>
                  <a:gd name="T6" fmla="*/ 0 w 872"/>
                  <a:gd name="T7" fmla="*/ 672 h 672"/>
                  <a:gd name="T8" fmla="*/ 872 w 872"/>
                  <a:gd name="T9" fmla="*/ 168 h 672"/>
                </a:gdLst>
                <a:ahLst/>
                <a:cxnLst>
                  <a:cxn ang="0">
                    <a:pos x="T0" y="T1"/>
                  </a:cxn>
                  <a:cxn ang="0">
                    <a:pos x="T2" y="T3"/>
                  </a:cxn>
                  <a:cxn ang="0">
                    <a:pos x="T4" y="T5"/>
                  </a:cxn>
                  <a:cxn ang="0">
                    <a:pos x="T6" y="T7"/>
                  </a:cxn>
                  <a:cxn ang="0">
                    <a:pos x="T8" y="T9"/>
                  </a:cxn>
                </a:cxnLst>
                <a:rect l="0" t="0" r="r" b="b"/>
                <a:pathLst>
                  <a:path w="872" h="672">
                    <a:moveTo>
                      <a:pt x="872" y="168"/>
                    </a:moveTo>
                    <a:lnTo>
                      <a:pt x="599" y="0"/>
                    </a:lnTo>
                    <a:lnTo>
                      <a:pt x="0" y="346"/>
                    </a:lnTo>
                    <a:lnTo>
                      <a:pt x="0" y="672"/>
                    </a:lnTo>
                    <a:lnTo>
                      <a:pt x="872" y="168"/>
                    </a:lnTo>
                    <a:close/>
                  </a:path>
                </a:pathLst>
              </a:custGeom>
              <a:solidFill>
                <a:srgbClr val="1263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smtClean="0">
                  <a:ln>
                    <a:noFill/>
                  </a:ln>
                  <a:solidFill>
                    <a:prstClr val="black"/>
                  </a:solidFill>
                  <a:effectLst/>
                  <a:uLnTx/>
                  <a:uFillTx/>
                  <a:latin typeface="Sakkal Majalla" panose="02000000000000000000" pitchFamily="2" charset="-78"/>
                  <a:cs typeface="Sakkal Majalla" panose="02000000000000000000" pitchFamily="2" charset="-78"/>
                </a:endParaRPr>
              </a:p>
            </p:txBody>
          </p:sp>
          <p:sp>
            <p:nvSpPr>
              <p:cNvPr id="15" name="Oval 14">
                <a:extLst>
                  <a:ext uri="{FF2B5EF4-FFF2-40B4-BE49-F238E27FC236}">
                    <a16:creationId xmlns:a16="http://schemas.microsoft.com/office/drawing/2014/main" xmlns="" id="{78D850C6-F127-4AF8-B3D7-E57EF6A83FE0}"/>
                  </a:ext>
                </a:extLst>
              </p:cNvPr>
              <p:cNvSpPr/>
              <p:nvPr/>
            </p:nvSpPr>
            <p:spPr>
              <a:xfrm>
                <a:off x="4237395" y="370560"/>
                <a:ext cx="908486" cy="908486"/>
              </a:xfrm>
              <a:prstGeom prst="ellipse">
                <a:avLst/>
              </a:prstGeom>
              <a:solidFill>
                <a:srgbClr val="12637C"/>
              </a:solidFill>
              <a:ln w="12700" cap="flat" cmpd="sng" algn="ctr">
                <a:noFill/>
                <a:prstDash val="solid"/>
                <a:miter lim="800000"/>
              </a:ln>
              <a:effectLst>
                <a:outerShdw blurRad="50800" dist="38100" dir="5400000" algn="t" rotWithShape="0">
                  <a:prstClr val="black">
                    <a:alpha val="40000"/>
                  </a:prstClr>
                </a:outerShdw>
              </a:effectLst>
            </p:spPr>
            <p:txBody>
              <a:bodyPr rtlCol="0" anchor="ctr"/>
              <a:lstStyle/>
              <a:p>
                <a:pPr algn="ctr" rtl="0"/>
                <a:r>
                  <a:rPr lang="ar-EG" sz="3200" b="1" kern="0" dirty="0">
                    <a:solidFill>
                      <a:prstClr val="white"/>
                    </a:solidFill>
                    <a:latin typeface="Sakkal Majalla" panose="02000000000000000000" pitchFamily="2" charset="-78"/>
                    <a:cs typeface="Sakkal Majalla" panose="02000000000000000000" pitchFamily="2" charset="-78"/>
                  </a:rPr>
                  <a:t>6</a:t>
                </a:r>
                <a:endParaRPr lang="en-US" sz="3200" b="1" kern="0" dirty="0">
                  <a:solidFill>
                    <a:prstClr val="white"/>
                  </a:solidFill>
                  <a:latin typeface="Sakkal Majalla" panose="02000000000000000000" pitchFamily="2" charset="-78"/>
                  <a:cs typeface="Sakkal Majalla" panose="02000000000000000000" pitchFamily="2" charset="-78"/>
                </a:endParaRPr>
              </a:p>
            </p:txBody>
          </p:sp>
        </p:grpSp>
        <p:sp>
          <p:nvSpPr>
            <p:cNvPr id="12" name="TextBox 10">
              <a:extLst>
                <a:ext uri="{FF2B5EF4-FFF2-40B4-BE49-F238E27FC236}">
                  <a16:creationId xmlns:a16="http://schemas.microsoft.com/office/drawing/2014/main" xmlns="" id="{E24C3409-346E-47FF-B506-0F919E079F64}"/>
                </a:ext>
              </a:extLst>
            </p:cNvPr>
            <p:cNvSpPr txBox="1">
              <a:spLocks noChangeArrowheads="1"/>
            </p:cNvSpPr>
            <p:nvPr/>
          </p:nvSpPr>
          <p:spPr bwMode="auto">
            <a:xfrm rot="19827213">
              <a:off x="4325666" y="1050016"/>
              <a:ext cx="1838216" cy="1422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2" tIns="45711" rIns="91422" bIns="45711">
              <a:spAutoFit/>
            </a:bodyPr>
            <a:lstStyle>
              <a:lvl1pPr>
                <a:defRPr sz="3600">
                  <a:solidFill>
                    <a:schemeClr val="tx1"/>
                  </a:solidFill>
                  <a:latin typeface="Lato Light" panose="020F0302020204030203" pitchFamily="34" charset="0"/>
                  <a:ea typeface="MS PGothic" panose="020B0600070205080204" pitchFamily="34" charset="-128"/>
                </a:defRPr>
              </a:lvl1pPr>
              <a:lvl2pPr marL="742950" indent="-285750">
                <a:defRPr sz="3600">
                  <a:solidFill>
                    <a:schemeClr val="tx1"/>
                  </a:solidFill>
                  <a:latin typeface="Lato Light" panose="020F0302020204030203" pitchFamily="34" charset="0"/>
                  <a:ea typeface="MS PGothic" panose="020B0600070205080204" pitchFamily="34" charset="-128"/>
                </a:defRPr>
              </a:lvl2pPr>
              <a:lvl3pPr marL="1143000" indent="-228600">
                <a:defRPr sz="3600">
                  <a:solidFill>
                    <a:schemeClr val="tx1"/>
                  </a:solidFill>
                  <a:latin typeface="Lato Light" panose="020F0302020204030203" pitchFamily="34" charset="0"/>
                  <a:ea typeface="MS PGothic" panose="020B0600070205080204" pitchFamily="34" charset="-128"/>
                </a:defRPr>
              </a:lvl3pPr>
              <a:lvl4pPr marL="1600200" indent="-228600">
                <a:defRPr sz="3600">
                  <a:solidFill>
                    <a:schemeClr val="tx1"/>
                  </a:solidFill>
                  <a:latin typeface="Lato Light" panose="020F0302020204030203" pitchFamily="34" charset="0"/>
                  <a:ea typeface="MS PGothic" panose="020B0600070205080204" pitchFamily="34" charset="-128"/>
                </a:defRPr>
              </a:lvl4pPr>
              <a:lvl5pPr marL="2057400" indent="-228600">
                <a:defRPr sz="3600">
                  <a:solidFill>
                    <a:schemeClr val="tx1"/>
                  </a:solidFill>
                  <a:latin typeface="Lato Light" panose="020F0302020204030203" pitchFamily="34" charset="0"/>
                  <a:ea typeface="MS PGothic" panose="020B0600070205080204" pitchFamily="34" charset="-128"/>
                </a:defRPr>
              </a:lvl5pPr>
              <a:lvl6pPr marL="25146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6pPr>
              <a:lvl7pPr marL="29718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7pPr>
              <a:lvl8pPr marL="34290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8pPr>
              <a:lvl9pPr marL="38862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9pPr>
            </a:lstStyle>
            <a:p>
              <a:pPr lvl="0" algn="ctr" rtl="0"/>
              <a:r>
                <a:rPr lang="ar-EG" sz="2000" b="1" kern="0" dirty="0">
                  <a:solidFill>
                    <a:prstClr val="black"/>
                  </a:solidFill>
                  <a:latin typeface="Sakkal Majalla" panose="02000000000000000000" pitchFamily="2" charset="-78"/>
                  <a:cs typeface="Sakkal Majalla" panose="02000000000000000000" pitchFamily="2" charset="-78"/>
                </a:rPr>
                <a:t>تدريب العاملين </a:t>
              </a:r>
              <a:r>
                <a:rPr lang="ar-EG" sz="2000" b="1" kern="0" dirty="0" smtClean="0">
                  <a:solidFill>
                    <a:prstClr val="black"/>
                  </a:solidFill>
                  <a:latin typeface="Sakkal Majalla" panose="02000000000000000000" pitchFamily="2" charset="-78"/>
                  <a:cs typeface="Sakkal Majalla" panose="02000000000000000000" pitchFamily="2" charset="-78"/>
                </a:rPr>
                <a:t/>
              </a:r>
              <a:br>
                <a:rPr lang="ar-EG" sz="2000" b="1" kern="0" dirty="0" smtClean="0">
                  <a:solidFill>
                    <a:prstClr val="black"/>
                  </a:solidFill>
                  <a:latin typeface="Sakkal Majalla" panose="02000000000000000000" pitchFamily="2" charset="-78"/>
                  <a:cs typeface="Sakkal Majalla" panose="02000000000000000000" pitchFamily="2" charset="-78"/>
                </a:rPr>
              </a:br>
              <a:r>
                <a:rPr lang="ar-EG" sz="2000" b="1" kern="0" dirty="0" smtClean="0">
                  <a:solidFill>
                    <a:prstClr val="black"/>
                  </a:solidFill>
                  <a:latin typeface="Sakkal Majalla" panose="02000000000000000000" pitchFamily="2" charset="-78"/>
                  <a:cs typeface="Sakkal Majalla" panose="02000000000000000000" pitchFamily="2" charset="-78"/>
                </a:rPr>
                <a:t>على </a:t>
              </a:r>
              <a:r>
                <a:rPr lang="ar-EG" sz="2000" b="1" kern="0" dirty="0">
                  <a:solidFill>
                    <a:prstClr val="black"/>
                  </a:solidFill>
                  <a:latin typeface="Sakkal Majalla" panose="02000000000000000000" pitchFamily="2" charset="-78"/>
                  <a:cs typeface="Sakkal Majalla" panose="02000000000000000000" pitchFamily="2" charset="-78"/>
                </a:rPr>
                <a:t>أساليب مكافحة الحريق والإسعافات الأولية</a:t>
              </a:r>
              <a:endParaRPr kumimoji="0" lang="es-CO" sz="2000" b="1" i="0" u="none" strike="noStrike" kern="0" cap="none" spc="0" normalizeH="0" baseline="0" noProof="0" dirty="0">
                <a:ln>
                  <a:noFill/>
                </a:ln>
                <a:solidFill>
                  <a:prstClr val="black"/>
                </a:solidFill>
                <a:effectLst/>
                <a:uLnTx/>
                <a:uFillTx/>
                <a:latin typeface="Sakkal Majalla" panose="02000000000000000000" pitchFamily="2" charset="-78"/>
                <a:cs typeface="Sakkal Majalla" panose="02000000000000000000" pitchFamily="2" charset="-78"/>
              </a:endParaRPr>
            </a:p>
          </p:txBody>
        </p:sp>
      </p:grpSp>
      <p:grpSp>
        <p:nvGrpSpPr>
          <p:cNvPr id="16" name="Group 15"/>
          <p:cNvGrpSpPr/>
          <p:nvPr/>
        </p:nvGrpSpPr>
        <p:grpSpPr>
          <a:xfrm>
            <a:off x="6439806" y="1293943"/>
            <a:ext cx="1969806" cy="2047313"/>
            <a:chOff x="5957895" y="372148"/>
            <a:chExt cx="2121687" cy="2200275"/>
          </a:xfrm>
        </p:grpSpPr>
        <p:grpSp>
          <p:nvGrpSpPr>
            <p:cNvPr id="17" name="Group 16"/>
            <p:cNvGrpSpPr/>
            <p:nvPr/>
          </p:nvGrpSpPr>
          <p:grpSpPr>
            <a:xfrm>
              <a:off x="6179344" y="372148"/>
              <a:ext cx="1900238" cy="2200275"/>
              <a:chOff x="6179344" y="372148"/>
              <a:chExt cx="1900238" cy="2200275"/>
            </a:xfrm>
          </p:grpSpPr>
          <p:sp>
            <p:nvSpPr>
              <p:cNvPr id="19" name="Freeform 5">
                <a:extLst>
                  <a:ext uri="{FF2B5EF4-FFF2-40B4-BE49-F238E27FC236}">
                    <a16:creationId xmlns:a16="http://schemas.microsoft.com/office/drawing/2014/main" xmlns="" id="{0474C959-C469-4ACA-AA0A-7468E2716E37}"/>
                  </a:ext>
                </a:extLst>
              </p:cNvPr>
              <p:cNvSpPr>
                <a:spLocks/>
              </p:cNvSpPr>
              <p:nvPr/>
            </p:nvSpPr>
            <p:spPr bwMode="auto">
              <a:xfrm>
                <a:off x="6179344" y="372148"/>
                <a:ext cx="1900238" cy="2200275"/>
              </a:xfrm>
              <a:custGeom>
                <a:avLst/>
                <a:gdLst>
                  <a:gd name="T0" fmla="*/ 0 w 1197"/>
                  <a:gd name="T1" fmla="*/ 346 h 1386"/>
                  <a:gd name="T2" fmla="*/ 598 w 1197"/>
                  <a:gd name="T3" fmla="*/ 0 h 1386"/>
                  <a:gd name="T4" fmla="*/ 1197 w 1197"/>
                  <a:gd name="T5" fmla="*/ 346 h 1386"/>
                  <a:gd name="T6" fmla="*/ 1197 w 1197"/>
                  <a:gd name="T7" fmla="*/ 1040 h 1386"/>
                  <a:gd name="T8" fmla="*/ 598 w 1197"/>
                  <a:gd name="T9" fmla="*/ 1386 h 1386"/>
                  <a:gd name="T10" fmla="*/ 0 w 1197"/>
                  <a:gd name="T11" fmla="*/ 1040 h 1386"/>
                  <a:gd name="T12" fmla="*/ 0 w 1197"/>
                  <a:gd name="T13" fmla="*/ 346 h 1386"/>
                </a:gdLst>
                <a:ahLst/>
                <a:cxnLst>
                  <a:cxn ang="0">
                    <a:pos x="T0" y="T1"/>
                  </a:cxn>
                  <a:cxn ang="0">
                    <a:pos x="T2" y="T3"/>
                  </a:cxn>
                  <a:cxn ang="0">
                    <a:pos x="T4" y="T5"/>
                  </a:cxn>
                  <a:cxn ang="0">
                    <a:pos x="T6" y="T7"/>
                  </a:cxn>
                  <a:cxn ang="0">
                    <a:pos x="T8" y="T9"/>
                  </a:cxn>
                  <a:cxn ang="0">
                    <a:pos x="T10" y="T11"/>
                  </a:cxn>
                  <a:cxn ang="0">
                    <a:pos x="T12" y="T13"/>
                  </a:cxn>
                </a:cxnLst>
                <a:rect l="0" t="0" r="r" b="b"/>
                <a:pathLst>
                  <a:path w="1197" h="1386">
                    <a:moveTo>
                      <a:pt x="0" y="346"/>
                    </a:moveTo>
                    <a:lnTo>
                      <a:pt x="598" y="0"/>
                    </a:lnTo>
                    <a:lnTo>
                      <a:pt x="1197" y="346"/>
                    </a:lnTo>
                    <a:lnTo>
                      <a:pt x="1197" y="1040"/>
                    </a:lnTo>
                    <a:lnTo>
                      <a:pt x="598" y="1386"/>
                    </a:lnTo>
                    <a:lnTo>
                      <a:pt x="0" y="1040"/>
                    </a:lnTo>
                    <a:lnTo>
                      <a:pt x="0" y="346"/>
                    </a:lnTo>
                    <a:close/>
                  </a:path>
                </a:pathLst>
              </a:custGeom>
              <a:solidFill>
                <a:srgbClr val="EDED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smtClean="0">
                  <a:ln>
                    <a:noFill/>
                  </a:ln>
                  <a:solidFill>
                    <a:prstClr val="black"/>
                  </a:solidFill>
                  <a:effectLst/>
                  <a:uLnTx/>
                  <a:uFillTx/>
                  <a:latin typeface="Sakkal Majalla" panose="02000000000000000000" pitchFamily="2" charset="-78"/>
                  <a:cs typeface="Sakkal Majalla" panose="02000000000000000000" pitchFamily="2" charset="-78"/>
                </a:endParaRPr>
              </a:p>
            </p:txBody>
          </p:sp>
          <p:sp>
            <p:nvSpPr>
              <p:cNvPr id="20" name="Freeform 6">
                <a:extLst>
                  <a:ext uri="{FF2B5EF4-FFF2-40B4-BE49-F238E27FC236}">
                    <a16:creationId xmlns:a16="http://schemas.microsoft.com/office/drawing/2014/main" xmlns="" id="{14CD94D0-8E47-4B90-B27B-CF47C8CBEECF}"/>
                  </a:ext>
                </a:extLst>
              </p:cNvPr>
              <p:cNvSpPr>
                <a:spLocks/>
              </p:cNvSpPr>
              <p:nvPr/>
            </p:nvSpPr>
            <p:spPr bwMode="auto">
              <a:xfrm>
                <a:off x="6695282" y="372148"/>
                <a:ext cx="1384300" cy="1066800"/>
              </a:xfrm>
              <a:custGeom>
                <a:avLst/>
                <a:gdLst>
                  <a:gd name="T0" fmla="*/ 872 w 872"/>
                  <a:gd name="T1" fmla="*/ 672 h 672"/>
                  <a:gd name="T2" fmla="*/ 872 w 872"/>
                  <a:gd name="T3" fmla="*/ 346 h 672"/>
                  <a:gd name="T4" fmla="*/ 273 w 872"/>
                  <a:gd name="T5" fmla="*/ 0 h 672"/>
                  <a:gd name="T6" fmla="*/ 0 w 872"/>
                  <a:gd name="T7" fmla="*/ 168 h 672"/>
                  <a:gd name="T8" fmla="*/ 872 w 872"/>
                  <a:gd name="T9" fmla="*/ 672 h 672"/>
                </a:gdLst>
                <a:ahLst/>
                <a:cxnLst>
                  <a:cxn ang="0">
                    <a:pos x="T0" y="T1"/>
                  </a:cxn>
                  <a:cxn ang="0">
                    <a:pos x="T2" y="T3"/>
                  </a:cxn>
                  <a:cxn ang="0">
                    <a:pos x="T4" y="T5"/>
                  </a:cxn>
                  <a:cxn ang="0">
                    <a:pos x="T6" y="T7"/>
                  </a:cxn>
                  <a:cxn ang="0">
                    <a:pos x="T8" y="T9"/>
                  </a:cxn>
                </a:cxnLst>
                <a:rect l="0" t="0" r="r" b="b"/>
                <a:pathLst>
                  <a:path w="872" h="672">
                    <a:moveTo>
                      <a:pt x="872" y="672"/>
                    </a:moveTo>
                    <a:lnTo>
                      <a:pt x="872" y="346"/>
                    </a:lnTo>
                    <a:lnTo>
                      <a:pt x="273" y="0"/>
                    </a:lnTo>
                    <a:lnTo>
                      <a:pt x="0" y="168"/>
                    </a:lnTo>
                    <a:lnTo>
                      <a:pt x="872" y="672"/>
                    </a:lnTo>
                    <a:close/>
                  </a:path>
                </a:pathLst>
              </a:custGeom>
              <a:solidFill>
                <a:srgbClr val="33B7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smtClean="0">
                  <a:ln>
                    <a:noFill/>
                  </a:ln>
                  <a:solidFill>
                    <a:prstClr val="black"/>
                  </a:solidFill>
                  <a:effectLst/>
                  <a:uLnTx/>
                  <a:uFillTx/>
                  <a:latin typeface="Sakkal Majalla" panose="02000000000000000000" pitchFamily="2" charset="-78"/>
                  <a:cs typeface="Sakkal Majalla" panose="02000000000000000000" pitchFamily="2" charset="-78"/>
                </a:endParaRPr>
              </a:p>
            </p:txBody>
          </p:sp>
          <p:sp>
            <p:nvSpPr>
              <p:cNvPr id="21" name="Oval 20">
                <a:extLst>
                  <a:ext uri="{FF2B5EF4-FFF2-40B4-BE49-F238E27FC236}">
                    <a16:creationId xmlns:a16="http://schemas.microsoft.com/office/drawing/2014/main" xmlns="" id="{65F55979-2E58-44C8-ADB4-00619069B0D9}"/>
                  </a:ext>
                </a:extLst>
              </p:cNvPr>
              <p:cNvSpPr/>
              <p:nvPr/>
            </p:nvSpPr>
            <p:spPr>
              <a:xfrm>
                <a:off x="7048918" y="385761"/>
                <a:ext cx="908486" cy="908486"/>
              </a:xfrm>
              <a:prstGeom prst="ellipse">
                <a:avLst/>
              </a:prstGeom>
              <a:solidFill>
                <a:srgbClr val="33B7C6"/>
              </a:solidFill>
              <a:ln w="12700" cap="flat" cmpd="sng" algn="ctr">
                <a:noFill/>
                <a:prstDash val="solid"/>
                <a:miter lim="800000"/>
              </a:ln>
              <a:effectLst>
                <a:outerShdw blurRad="50800" dist="38100" dir="5400000" algn="t"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EG" sz="3200" b="1" i="0" u="none" strike="noStrike" kern="0" cap="none" spc="0" normalizeH="0" baseline="0" noProof="0" dirty="0" smtClean="0">
                    <a:ln>
                      <a:noFill/>
                    </a:ln>
                    <a:solidFill>
                      <a:prstClr val="white"/>
                    </a:solidFill>
                    <a:effectLst/>
                    <a:uLnTx/>
                    <a:uFillTx/>
                    <a:latin typeface="Sakkal Majalla" panose="02000000000000000000" pitchFamily="2" charset="-78"/>
                    <a:cs typeface="Sakkal Majalla" panose="02000000000000000000" pitchFamily="2" charset="-78"/>
                  </a:rPr>
                  <a:t>1</a:t>
                </a:r>
                <a:endParaRPr kumimoji="0" lang="en-US" sz="3200" b="1" i="0" u="none" strike="noStrike" kern="0" cap="none" spc="0" normalizeH="0" baseline="0" noProof="0" dirty="0" smtClean="0">
                  <a:ln>
                    <a:noFill/>
                  </a:ln>
                  <a:solidFill>
                    <a:prstClr val="white"/>
                  </a:solidFill>
                  <a:effectLst/>
                  <a:uLnTx/>
                  <a:uFillTx/>
                  <a:latin typeface="Sakkal Majalla" panose="02000000000000000000" pitchFamily="2" charset="-78"/>
                  <a:cs typeface="Sakkal Majalla" panose="02000000000000000000" pitchFamily="2" charset="-78"/>
                </a:endParaRPr>
              </a:p>
            </p:txBody>
          </p:sp>
        </p:grpSp>
        <p:sp>
          <p:nvSpPr>
            <p:cNvPr id="18" name="TextBox 10">
              <a:extLst>
                <a:ext uri="{FF2B5EF4-FFF2-40B4-BE49-F238E27FC236}">
                  <a16:creationId xmlns:a16="http://schemas.microsoft.com/office/drawing/2014/main" xmlns="" id="{C7703C1B-053D-4A97-A20E-F43152622E8B}"/>
                </a:ext>
              </a:extLst>
            </p:cNvPr>
            <p:cNvSpPr txBox="1">
              <a:spLocks noChangeArrowheads="1"/>
            </p:cNvSpPr>
            <p:nvPr/>
          </p:nvSpPr>
          <p:spPr bwMode="auto">
            <a:xfrm rot="2044316">
              <a:off x="5957895" y="1021475"/>
              <a:ext cx="1931462" cy="128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2" tIns="45711" rIns="91422" bIns="45711">
              <a:spAutoFit/>
            </a:bodyPr>
            <a:lstStyle>
              <a:lvl1pPr>
                <a:defRPr sz="3600">
                  <a:solidFill>
                    <a:schemeClr val="tx1"/>
                  </a:solidFill>
                  <a:latin typeface="Lato Light" panose="020F0302020204030203" pitchFamily="34" charset="0"/>
                  <a:ea typeface="MS PGothic" panose="020B0600070205080204" pitchFamily="34" charset="-128"/>
                </a:defRPr>
              </a:lvl1pPr>
              <a:lvl2pPr marL="742950" indent="-285750">
                <a:defRPr sz="3600">
                  <a:solidFill>
                    <a:schemeClr val="tx1"/>
                  </a:solidFill>
                  <a:latin typeface="Lato Light" panose="020F0302020204030203" pitchFamily="34" charset="0"/>
                  <a:ea typeface="MS PGothic" panose="020B0600070205080204" pitchFamily="34" charset="-128"/>
                </a:defRPr>
              </a:lvl2pPr>
              <a:lvl3pPr marL="1143000" indent="-228600">
                <a:defRPr sz="3600">
                  <a:solidFill>
                    <a:schemeClr val="tx1"/>
                  </a:solidFill>
                  <a:latin typeface="Lato Light" panose="020F0302020204030203" pitchFamily="34" charset="0"/>
                  <a:ea typeface="MS PGothic" panose="020B0600070205080204" pitchFamily="34" charset="-128"/>
                </a:defRPr>
              </a:lvl3pPr>
              <a:lvl4pPr marL="1600200" indent="-228600">
                <a:defRPr sz="3600">
                  <a:solidFill>
                    <a:schemeClr val="tx1"/>
                  </a:solidFill>
                  <a:latin typeface="Lato Light" panose="020F0302020204030203" pitchFamily="34" charset="0"/>
                  <a:ea typeface="MS PGothic" panose="020B0600070205080204" pitchFamily="34" charset="-128"/>
                </a:defRPr>
              </a:lvl4pPr>
              <a:lvl5pPr marL="2057400" indent="-228600">
                <a:defRPr sz="3600">
                  <a:solidFill>
                    <a:schemeClr val="tx1"/>
                  </a:solidFill>
                  <a:latin typeface="Lato Light" panose="020F0302020204030203" pitchFamily="34" charset="0"/>
                  <a:ea typeface="MS PGothic" panose="020B0600070205080204" pitchFamily="34" charset="-128"/>
                </a:defRPr>
              </a:lvl5pPr>
              <a:lvl6pPr marL="25146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6pPr>
              <a:lvl7pPr marL="29718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7pPr>
              <a:lvl8pPr marL="34290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8pPr>
              <a:lvl9pPr marL="38862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9pPr>
            </a:lstStyle>
            <a:p>
              <a:pPr lvl="0" algn="ctr" rtl="0"/>
              <a:r>
                <a:rPr lang="ar-EG" sz="2400" b="1" kern="0" spc="-150" dirty="0">
                  <a:solidFill>
                    <a:prstClr val="black"/>
                  </a:solidFill>
                  <a:latin typeface="Sakkal Majalla" panose="02000000000000000000" pitchFamily="2" charset="-78"/>
                  <a:cs typeface="Sakkal Majalla" panose="02000000000000000000" pitchFamily="2" charset="-78"/>
                </a:rPr>
                <a:t>أن تكون مباني المستودعات من مواد غير قابلة للاشتعال</a:t>
              </a:r>
              <a:endParaRPr kumimoji="0" lang="es-CO" sz="2400" b="0" i="0" u="none" strike="noStrike" kern="0" cap="none" spc="-150" normalizeH="0" baseline="0" noProof="0" dirty="0">
                <a:ln>
                  <a:noFill/>
                </a:ln>
                <a:solidFill>
                  <a:prstClr val="black"/>
                </a:solidFill>
                <a:effectLst/>
                <a:uLnTx/>
                <a:uFillTx/>
                <a:latin typeface="Sakkal Majalla" panose="02000000000000000000" pitchFamily="2" charset="-78"/>
                <a:cs typeface="Sakkal Majalla" panose="02000000000000000000" pitchFamily="2" charset="-78"/>
              </a:endParaRPr>
            </a:p>
          </p:txBody>
        </p:sp>
      </p:grpSp>
      <p:grpSp>
        <p:nvGrpSpPr>
          <p:cNvPr id="22" name="Group 21"/>
          <p:cNvGrpSpPr/>
          <p:nvPr/>
        </p:nvGrpSpPr>
        <p:grpSpPr>
          <a:xfrm>
            <a:off x="3547152" y="2969017"/>
            <a:ext cx="1984018" cy="2048789"/>
            <a:chOff x="2842201" y="2172373"/>
            <a:chExt cx="2136993" cy="2201863"/>
          </a:xfrm>
        </p:grpSpPr>
        <p:sp>
          <p:nvSpPr>
            <p:cNvPr id="24" name="Freeform 20">
              <a:extLst>
                <a:ext uri="{FF2B5EF4-FFF2-40B4-BE49-F238E27FC236}">
                  <a16:creationId xmlns:a16="http://schemas.microsoft.com/office/drawing/2014/main" xmlns="" id="{F8BEA476-E24E-4330-A425-7D40D9F5FE94}"/>
                </a:ext>
              </a:extLst>
            </p:cNvPr>
            <p:cNvSpPr>
              <a:spLocks/>
            </p:cNvSpPr>
            <p:nvPr/>
          </p:nvSpPr>
          <p:spPr bwMode="auto">
            <a:xfrm>
              <a:off x="3080544" y="2172373"/>
              <a:ext cx="1898650" cy="2201863"/>
            </a:xfrm>
            <a:custGeom>
              <a:avLst/>
              <a:gdLst>
                <a:gd name="T0" fmla="*/ 0 w 1196"/>
                <a:gd name="T1" fmla="*/ 347 h 1387"/>
                <a:gd name="T2" fmla="*/ 598 w 1196"/>
                <a:gd name="T3" fmla="*/ 0 h 1387"/>
                <a:gd name="T4" fmla="*/ 1196 w 1196"/>
                <a:gd name="T5" fmla="*/ 347 h 1387"/>
                <a:gd name="T6" fmla="*/ 1196 w 1196"/>
                <a:gd name="T7" fmla="*/ 1040 h 1387"/>
                <a:gd name="T8" fmla="*/ 598 w 1196"/>
                <a:gd name="T9" fmla="*/ 1387 h 1387"/>
                <a:gd name="T10" fmla="*/ 0 w 1196"/>
                <a:gd name="T11" fmla="*/ 1040 h 1387"/>
                <a:gd name="T12" fmla="*/ 0 w 1196"/>
                <a:gd name="T13" fmla="*/ 347 h 1387"/>
              </a:gdLst>
              <a:ahLst/>
              <a:cxnLst>
                <a:cxn ang="0">
                  <a:pos x="T0" y="T1"/>
                </a:cxn>
                <a:cxn ang="0">
                  <a:pos x="T2" y="T3"/>
                </a:cxn>
                <a:cxn ang="0">
                  <a:pos x="T4" y="T5"/>
                </a:cxn>
                <a:cxn ang="0">
                  <a:pos x="T6" y="T7"/>
                </a:cxn>
                <a:cxn ang="0">
                  <a:pos x="T8" y="T9"/>
                </a:cxn>
                <a:cxn ang="0">
                  <a:pos x="T10" y="T11"/>
                </a:cxn>
                <a:cxn ang="0">
                  <a:pos x="T12" y="T13"/>
                </a:cxn>
              </a:cxnLst>
              <a:rect l="0" t="0" r="r" b="b"/>
              <a:pathLst>
                <a:path w="1196" h="1387">
                  <a:moveTo>
                    <a:pt x="0" y="347"/>
                  </a:moveTo>
                  <a:lnTo>
                    <a:pt x="598" y="0"/>
                  </a:lnTo>
                  <a:lnTo>
                    <a:pt x="1196" y="347"/>
                  </a:lnTo>
                  <a:lnTo>
                    <a:pt x="1196" y="1040"/>
                  </a:lnTo>
                  <a:lnTo>
                    <a:pt x="598" y="1387"/>
                  </a:lnTo>
                  <a:lnTo>
                    <a:pt x="0" y="1040"/>
                  </a:lnTo>
                  <a:lnTo>
                    <a:pt x="0" y="347"/>
                  </a:lnTo>
                  <a:close/>
                </a:path>
              </a:pathLst>
            </a:custGeom>
            <a:solidFill>
              <a:srgbClr val="EDED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smtClean="0">
                <a:ln>
                  <a:noFill/>
                </a:ln>
                <a:solidFill>
                  <a:prstClr val="black"/>
                </a:solidFill>
                <a:effectLst/>
                <a:uLnTx/>
                <a:uFillTx/>
                <a:latin typeface="Sakkal Majalla" panose="02000000000000000000" pitchFamily="2" charset="-78"/>
                <a:cs typeface="Sakkal Majalla" panose="02000000000000000000" pitchFamily="2" charset="-78"/>
              </a:endParaRPr>
            </a:p>
          </p:txBody>
        </p:sp>
        <p:sp>
          <p:nvSpPr>
            <p:cNvPr id="25" name="Freeform 21">
              <a:extLst>
                <a:ext uri="{FF2B5EF4-FFF2-40B4-BE49-F238E27FC236}">
                  <a16:creationId xmlns:a16="http://schemas.microsoft.com/office/drawing/2014/main" xmlns="" id="{680D0481-C3E0-49FC-92C4-21A058F91789}"/>
                </a:ext>
              </a:extLst>
            </p:cNvPr>
            <p:cNvSpPr>
              <a:spLocks/>
            </p:cNvSpPr>
            <p:nvPr/>
          </p:nvSpPr>
          <p:spPr bwMode="auto">
            <a:xfrm>
              <a:off x="3080544" y="2472411"/>
              <a:ext cx="431800" cy="1601788"/>
            </a:xfrm>
            <a:custGeom>
              <a:avLst/>
              <a:gdLst>
                <a:gd name="T0" fmla="*/ 272 w 272"/>
                <a:gd name="T1" fmla="*/ 0 h 1009"/>
                <a:gd name="T2" fmla="*/ 0 w 272"/>
                <a:gd name="T3" fmla="*/ 158 h 1009"/>
                <a:gd name="T4" fmla="*/ 0 w 272"/>
                <a:gd name="T5" fmla="*/ 851 h 1009"/>
                <a:gd name="T6" fmla="*/ 272 w 272"/>
                <a:gd name="T7" fmla="*/ 1009 h 1009"/>
                <a:gd name="T8" fmla="*/ 272 w 272"/>
                <a:gd name="T9" fmla="*/ 0 h 1009"/>
              </a:gdLst>
              <a:ahLst/>
              <a:cxnLst>
                <a:cxn ang="0">
                  <a:pos x="T0" y="T1"/>
                </a:cxn>
                <a:cxn ang="0">
                  <a:pos x="T2" y="T3"/>
                </a:cxn>
                <a:cxn ang="0">
                  <a:pos x="T4" y="T5"/>
                </a:cxn>
                <a:cxn ang="0">
                  <a:pos x="T6" y="T7"/>
                </a:cxn>
                <a:cxn ang="0">
                  <a:pos x="T8" y="T9"/>
                </a:cxn>
              </a:cxnLst>
              <a:rect l="0" t="0" r="r" b="b"/>
              <a:pathLst>
                <a:path w="272" h="1009">
                  <a:moveTo>
                    <a:pt x="272" y="0"/>
                  </a:moveTo>
                  <a:lnTo>
                    <a:pt x="0" y="158"/>
                  </a:lnTo>
                  <a:lnTo>
                    <a:pt x="0" y="851"/>
                  </a:lnTo>
                  <a:lnTo>
                    <a:pt x="272" y="1009"/>
                  </a:lnTo>
                  <a:lnTo>
                    <a:pt x="272" y="0"/>
                  </a:lnTo>
                  <a:close/>
                </a:path>
              </a:pathLst>
            </a:custGeom>
            <a:solidFill>
              <a:srgbClr val="A535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smtClean="0">
                <a:ln>
                  <a:noFill/>
                </a:ln>
                <a:solidFill>
                  <a:prstClr val="black"/>
                </a:solidFill>
                <a:effectLst/>
                <a:uLnTx/>
                <a:uFillTx/>
                <a:latin typeface="Sakkal Majalla" panose="02000000000000000000" pitchFamily="2" charset="-78"/>
                <a:cs typeface="Sakkal Majalla" panose="02000000000000000000" pitchFamily="2" charset="-78"/>
              </a:endParaRPr>
            </a:p>
          </p:txBody>
        </p:sp>
        <p:sp>
          <p:nvSpPr>
            <p:cNvPr id="26" name="Oval 25">
              <a:extLst>
                <a:ext uri="{FF2B5EF4-FFF2-40B4-BE49-F238E27FC236}">
                  <a16:creationId xmlns:a16="http://schemas.microsoft.com/office/drawing/2014/main" xmlns="" id="{EE1D11C9-C799-42FB-A077-AECC61E29853}"/>
                </a:ext>
              </a:extLst>
            </p:cNvPr>
            <p:cNvSpPr/>
            <p:nvPr/>
          </p:nvSpPr>
          <p:spPr>
            <a:xfrm>
              <a:off x="2842201" y="2819061"/>
              <a:ext cx="908486" cy="908486"/>
            </a:xfrm>
            <a:prstGeom prst="ellipse">
              <a:avLst/>
            </a:prstGeom>
            <a:solidFill>
              <a:srgbClr val="A53573"/>
            </a:solidFill>
            <a:ln w="12700" cap="flat" cmpd="sng" algn="ctr">
              <a:noFill/>
              <a:prstDash val="solid"/>
              <a:miter lim="800000"/>
            </a:ln>
            <a:effectLst>
              <a:outerShdw blurRad="50800" dist="38100" dir="5400000" algn="t" rotWithShape="0">
                <a:prstClr val="black">
                  <a:alpha val="40000"/>
                </a:prstClr>
              </a:outerShdw>
            </a:effectLst>
          </p:spPr>
          <p:txBody>
            <a:bodyPr rtlCol="0" anchor="ctr"/>
            <a:lstStyle/>
            <a:p>
              <a:pPr algn="ctr" rtl="0"/>
              <a:r>
                <a:rPr lang="ar-EG" sz="3200" b="1" kern="0" dirty="0">
                  <a:solidFill>
                    <a:prstClr val="white"/>
                  </a:solidFill>
                  <a:latin typeface="Sakkal Majalla" panose="02000000000000000000" pitchFamily="2" charset="-78"/>
                  <a:cs typeface="Sakkal Majalla" panose="02000000000000000000" pitchFamily="2" charset="-78"/>
                </a:rPr>
                <a:t>5</a:t>
              </a:r>
              <a:endParaRPr lang="en-US" sz="3200" b="1" kern="0" dirty="0">
                <a:solidFill>
                  <a:prstClr val="white"/>
                </a:solidFill>
                <a:latin typeface="Sakkal Majalla" panose="02000000000000000000" pitchFamily="2" charset="-78"/>
                <a:cs typeface="Sakkal Majalla" panose="02000000000000000000" pitchFamily="2" charset="-78"/>
              </a:endParaRPr>
            </a:p>
          </p:txBody>
        </p:sp>
        <p:sp>
          <p:nvSpPr>
            <p:cNvPr id="27" name="TextBox 10">
              <a:extLst>
                <a:ext uri="{FF2B5EF4-FFF2-40B4-BE49-F238E27FC236}">
                  <a16:creationId xmlns:a16="http://schemas.microsoft.com/office/drawing/2014/main" xmlns="" id="{ED4A7D33-4605-4CEF-9362-24E8E083BE14}"/>
                </a:ext>
              </a:extLst>
            </p:cNvPr>
            <p:cNvSpPr txBox="1">
              <a:spLocks noChangeArrowheads="1"/>
            </p:cNvSpPr>
            <p:nvPr/>
          </p:nvSpPr>
          <p:spPr bwMode="auto">
            <a:xfrm rot="16015234">
              <a:off x="3193316" y="2620840"/>
              <a:ext cx="2123561" cy="1292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2" tIns="45711" rIns="91422" bIns="45711">
              <a:spAutoFit/>
            </a:bodyPr>
            <a:lstStyle>
              <a:lvl1pPr>
                <a:defRPr sz="3600">
                  <a:solidFill>
                    <a:schemeClr val="tx1"/>
                  </a:solidFill>
                  <a:latin typeface="Lato Light" panose="020F0302020204030203" pitchFamily="34" charset="0"/>
                  <a:ea typeface="MS PGothic" panose="020B0600070205080204" pitchFamily="34" charset="-128"/>
                </a:defRPr>
              </a:lvl1pPr>
              <a:lvl2pPr marL="742950" indent="-285750">
                <a:defRPr sz="3600">
                  <a:solidFill>
                    <a:schemeClr val="tx1"/>
                  </a:solidFill>
                  <a:latin typeface="Lato Light" panose="020F0302020204030203" pitchFamily="34" charset="0"/>
                  <a:ea typeface="MS PGothic" panose="020B0600070205080204" pitchFamily="34" charset="-128"/>
                </a:defRPr>
              </a:lvl2pPr>
              <a:lvl3pPr marL="1143000" indent="-228600">
                <a:defRPr sz="3600">
                  <a:solidFill>
                    <a:schemeClr val="tx1"/>
                  </a:solidFill>
                  <a:latin typeface="Lato Light" panose="020F0302020204030203" pitchFamily="34" charset="0"/>
                  <a:ea typeface="MS PGothic" panose="020B0600070205080204" pitchFamily="34" charset="-128"/>
                </a:defRPr>
              </a:lvl3pPr>
              <a:lvl4pPr marL="1600200" indent="-228600">
                <a:defRPr sz="3600">
                  <a:solidFill>
                    <a:schemeClr val="tx1"/>
                  </a:solidFill>
                  <a:latin typeface="Lato Light" panose="020F0302020204030203" pitchFamily="34" charset="0"/>
                  <a:ea typeface="MS PGothic" panose="020B0600070205080204" pitchFamily="34" charset="-128"/>
                </a:defRPr>
              </a:lvl4pPr>
              <a:lvl5pPr marL="2057400" indent="-228600">
                <a:defRPr sz="3600">
                  <a:solidFill>
                    <a:schemeClr val="tx1"/>
                  </a:solidFill>
                  <a:latin typeface="Lato Light" panose="020F0302020204030203" pitchFamily="34" charset="0"/>
                  <a:ea typeface="MS PGothic" panose="020B0600070205080204" pitchFamily="34" charset="-128"/>
                </a:defRPr>
              </a:lvl5pPr>
              <a:lvl6pPr marL="25146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6pPr>
              <a:lvl7pPr marL="29718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7pPr>
              <a:lvl8pPr marL="34290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8pPr>
              <a:lvl9pPr marL="38862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9pPr>
            </a:lstStyle>
            <a:p>
              <a:pPr lvl="0" algn="ctr" rtl="0"/>
              <a:r>
                <a:rPr lang="ar-EG" sz="2400" b="1" kern="0" dirty="0">
                  <a:solidFill>
                    <a:prstClr val="black"/>
                  </a:solidFill>
                  <a:latin typeface="Sakkal Majalla" panose="02000000000000000000" pitchFamily="2" charset="-78"/>
                  <a:cs typeface="Sakkal Majalla" panose="02000000000000000000" pitchFamily="2" charset="-78"/>
                </a:rPr>
                <a:t>توفير طفايات الحريق داخل المستودعات </a:t>
              </a:r>
              <a:endParaRPr kumimoji="0" lang="es-CO" sz="2400" b="0" i="0" u="none" strike="noStrike" kern="0" cap="none" spc="0" normalizeH="0" baseline="0" noProof="0" dirty="0">
                <a:ln>
                  <a:noFill/>
                </a:ln>
                <a:solidFill>
                  <a:prstClr val="black"/>
                </a:solidFill>
                <a:effectLst/>
                <a:uLnTx/>
                <a:uFillTx/>
                <a:latin typeface="Sakkal Majalla" panose="02000000000000000000" pitchFamily="2" charset="-78"/>
                <a:cs typeface="Sakkal Majalla" panose="02000000000000000000" pitchFamily="2" charset="-78"/>
              </a:endParaRPr>
            </a:p>
          </p:txBody>
        </p:sp>
      </p:grpSp>
      <p:grpSp>
        <p:nvGrpSpPr>
          <p:cNvPr id="28" name="Group 27"/>
          <p:cNvGrpSpPr/>
          <p:nvPr/>
        </p:nvGrpSpPr>
        <p:grpSpPr>
          <a:xfrm>
            <a:off x="7604888" y="2969017"/>
            <a:ext cx="1984754" cy="2048789"/>
            <a:chOff x="7212807" y="2172373"/>
            <a:chExt cx="2137787" cy="2201863"/>
          </a:xfrm>
        </p:grpSpPr>
        <p:sp>
          <p:nvSpPr>
            <p:cNvPr id="29" name="Freeform 14">
              <a:extLst>
                <a:ext uri="{FF2B5EF4-FFF2-40B4-BE49-F238E27FC236}">
                  <a16:creationId xmlns:a16="http://schemas.microsoft.com/office/drawing/2014/main" xmlns="" id="{CB376524-E1AB-41D3-8EBC-470CFFC17933}"/>
                </a:ext>
              </a:extLst>
            </p:cNvPr>
            <p:cNvSpPr>
              <a:spLocks/>
            </p:cNvSpPr>
            <p:nvPr/>
          </p:nvSpPr>
          <p:spPr bwMode="auto">
            <a:xfrm>
              <a:off x="7212807" y="2172373"/>
              <a:ext cx="1900238" cy="2201863"/>
            </a:xfrm>
            <a:custGeom>
              <a:avLst/>
              <a:gdLst>
                <a:gd name="T0" fmla="*/ 0 w 1197"/>
                <a:gd name="T1" fmla="*/ 347 h 1387"/>
                <a:gd name="T2" fmla="*/ 598 w 1197"/>
                <a:gd name="T3" fmla="*/ 0 h 1387"/>
                <a:gd name="T4" fmla="*/ 1197 w 1197"/>
                <a:gd name="T5" fmla="*/ 347 h 1387"/>
                <a:gd name="T6" fmla="*/ 1197 w 1197"/>
                <a:gd name="T7" fmla="*/ 1040 h 1387"/>
                <a:gd name="T8" fmla="*/ 598 w 1197"/>
                <a:gd name="T9" fmla="*/ 1387 h 1387"/>
                <a:gd name="T10" fmla="*/ 0 w 1197"/>
                <a:gd name="T11" fmla="*/ 1040 h 1387"/>
                <a:gd name="T12" fmla="*/ 0 w 1197"/>
                <a:gd name="T13" fmla="*/ 347 h 1387"/>
              </a:gdLst>
              <a:ahLst/>
              <a:cxnLst>
                <a:cxn ang="0">
                  <a:pos x="T0" y="T1"/>
                </a:cxn>
                <a:cxn ang="0">
                  <a:pos x="T2" y="T3"/>
                </a:cxn>
                <a:cxn ang="0">
                  <a:pos x="T4" y="T5"/>
                </a:cxn>
                <a:cxn ang="0">
                  <a:pos x="T6" y="T7"/>
                </a:cxn>
                <a:cxn ang="0">
                  <a:pos x="T8" y="T9"/>
                </a:cxn>
                <a:cxn ang="0">
                  <a:pos x="T10" y="T11"/>
                </a:cxn>
                <a:cxn ang="0">
                  <a:pos x="T12" y="T13"/>
                </a:cxn>
              </a:cxnLst>
              <a:rect l="0" t="0" r="r" b="b"/>
              <a:pathLst>
                <a:path w="1197" h="1387">
                  <a:moveTo>
                    <a:pt x="0" y="347"/>
                  </a:moveTo>
                  <a:lnTo>
                    <a:pt x="598" y="0"/>
                  </a:lnTo>
                  <a:lnTo>
                    <a:pt x="1197" y="347"/>
                  </a:lnTo>
                  <a:lnTo>
                    <a:pt x="1197" y="1040"/>
                  </a:lnTo>
                  <a:lnTo>
                    <a:pt x="598" y="1387"/>
                  </a:lnTo>
                  <a:lnTo>
                    <a:pt x="0" y="1040"/>
                  </a:lnTo>
                  <a:lnTo>
                    <a:pt x="0" y="347"/>
                  </a:lnTo>
                  <a:close/>
                </a:path>
              </a:pathLst>
            </a:custGeom>
            <a:solidFill>
              <a:srgbClr val="EDED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smtClean="0">
                <a:ln>
                  <a:noFill/>
                </a:ln>
                <a:solidFill>
                  <a:prstClr val="black"/>
                </a:solidFill>
                <a:effectLst/>
                <a:uLnTx/>
                <a:uFillTx/>
                <a:latin typeface="Sakkal Majalla" panose="02000000000000000000" pitchFamily="2" charset="-78"/>
                <a:cs typeface="Sakkal Majalla" panose="02000000000000000000" pitchFamily="2" charset="-78"/>
              </a:endParaRPr>
            </a:p>
          </p:txBody>
        </p:sp>
        <p:sp>
          <p:nvSpPr>
            <p:cNvPr id="30" name="Freeform 15">
              <a:extLst>
                <a:ext uri="{FF2B5EF4-FFF2-40B4-BE49-F238E27FC236}">
                  <a16:creationId xmlns:a16="http://schemas.microsoft.com/office/drawing/2014/main" xmlns="" id="{C14183A6-3AFF-439C-9272-A580D5E3F7A1}"/>
                </a:ext>
              </a:extLst>
            </p:cNvPr>
            <p:cNvSpPr>
              <a:spLocks/>
            </p:cNvSpPr>
            <p:nvPr/>
          </p:nvSpPr>
          <p:spPr bwMode="auto">
            <a:xfrm>
              <a:off x="8679657" y="2472411"/>
              <a:ext cx="433388" cy="1601788"/>
            </a:xfrm>
            <a:custGeom>
              <a:avLst/>
              <a:gdLst>
                <a:gd name="T0" fmla="*/ 0 w 273"/>
                <a:gd name="T1" fmla="*/ 0 h 1009"/>
                <a:gd name="T2" fmla="*/ 0 w 273"/>
                <a:gd name="T3" fmla="*/ 1009 h 1009"/>
                <a:gd name="T4" fmla="*/ 273 w 273"/>
                <a:gd name="T5" fmla="*/ 851 h 1009"/>
                <a:gd name="T6" fmla="*/ 273 w 273"/>
                <a:gd name="T7" fmla="*/ 158 h 1009"/>
                <a:gd name="T8" fmla="*/ 0 w 273"/>
                <a:gd name="T9" fmla="*/ 0 h 1009"/>
              </a:gdLst>
              <a:ahLst/>
              <a:cxnLst>
                <a:cxn ang="0">
                  <a:pos x="T0" y="T1"/>
                </a:cxn>
                <a:cxn ang="0">
                  <a:pos x="T2" y="T3"/>
                </a:cxn>
                <a:cxn ang="0">
                  <a:pos x="T4" y="T5"/>
                </a:cxn>
                <a:cxn ang="0">
                  <a:pos x="T6" y="T7"/>
                </a:cxn>
                <a:cxn ang="0">
                  <a:pos x="T8" y="T9"/>
                </a:cxn>
              </a:cxnLst>
              <a:rect l="0" t="0" r="r" b="b"/>
              <a:pathLst>
                <a:path w="273" h="1009">
                  <a:moveTo>
                    <a:pt x="0" y="0"/>
                  </a:moveTo>
                  <a:lnTo>
                    <a:pt x="0" y="1009"/>
                  </a:lnTo>
                  <a:lnTo>
                    <a:pt x="273" y="851"/>
                  </a:lnTo>
                  <a:lnTo>
                    <a:pt x="273" y="158"/>
                  </a:lnTo>
                  <a:lnTo>
                    <a:pt x="0" y="0"/>
                  </a:lnTo>
                  <a:close/>
                </a:path>
              </a:pathLst>
            </a:custGeom>
            <a:solidFill>
              <a:srgbClr val="99C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smtClean="0">
                <a:ln>
                  <a:noFill/>
                </a:ln>
                <a:solidFill>
                  <a:prstClr val="black"/>
                </a:solidFill>
                <a:effectLst/>
                <a:uLnTx/>
                <a:uFillTx/>
                <a:latin typeface="Sakkal Majalla" panose="02000000000000000000" pitchFamily="2" charset="-78"/>
                <a:cs typeface="Sakkal Majalla" panose="02000000000000000000" pitchFamily="2" charset="-78"/>
              </a:endParaRPr>
            </a:p>
          </p:txBody>
        </p:sp>
        <p:sp>
          <p:nvSpPr>
            <p:cNvPr id="31" name="Oval 30">
              <a:extLst>
                <a:ext uri="{FF2B5EF4-FFF2-40B4-BE49-F238E27FC236}">
                  <a16:creationId xmlns:a16="http://schemas.microsoft.com/office/drawing/2014/main" xmlns="" id="{56258DE5-C1D3-4038-8842-4BA9AEB275A7}"/>
                </a:ext>
              </a:extLst>
            </p:cNvPr>
            <p:cNvSpPr/>
            <p:nvPr/>
          </p:nvSpPr>
          <p:spPr>
            <a:xfrm>
              <a:off x="8442108" y="2818674"/>
              <a:ext cx="908486" cy="908486"/>
            </a:xfrm>
            <a:prstGeom prst="ellipse">
              <a:avLst/>
            </a:prstGeom>
            <a:solidFill>
              <a:srgbClr val="99CC33"/>
            </a:solidFill>
            <a:ln w="12700" cap="flat" cmpd="sng" algn="ctr">
              <a:noFill/>
              <a:prstDash val="solid"/>
              <a:miter lim="800000"/>
            </a:ln>
            <a:effectLst>
              <a:outerShdw blurRad="50800" dist="38100" dir="5400000" algn="t" rotWithShape="0">
                <a:prstClr val="black">
                  <a:alpha val="40000"/>
                </a:prstClr>
              </a:outerShdw>
            </a:effectLst>
          </p:spPr>
          <p:txBody>
            <a:bodyPr rtlCol="0" anchor="ctr"/>
            <a:lstStyle/>
            <a:p>
              <a:pPr algn="ctr" rtl="0"/>
              <a:r>
                <a:rPr lang="ar-EG" sz="3200" b="1" kern="0" dirty="0">
                  <a:solidFill>
                    <a:prstClr val="white"/>
                  </a:solidFill>
                  <a:latin typeface="Sakkal Majalla" panose="02000000000000000000" pitchFamily="2" charset="-78"/>
                  <a:cs typeface="Sakkal Majalla" panose="02000000000000000000" pitchFamily="2" charset="-78"/>
                </a:rPr>
                <a:t>2</a:t>
              </a:r>
              <a:endParaRPr lang="en-US" sz="3200" b="1" kern="0" dirty="0">
                <a:solidFill>
                  <a:prstClr val="white"/>
                </a:solidFill>
                <a:latin typeface="Sakkal Majalla" panose="02000000000000000000" pitchFamily="2" charset="-78"/>
                <a:cs typeface="Sakkal Majalla" panose="02000000000000000000" pitchFamily="2" charset="-78"/>
              </a:endParaRPr>
            </a:p>
          </p:txBody>
        </p:sp>
        <p:sp>
          <p:nvSpPr>
            <p:cNvPr id="32" name="TextBox 10">
              <a:extLst>
                <a:ext uri="{FF2B5EF4-FFF2-40B4-BE49-F238E27FC236}">
                  <a16:creationId xmlns:a16="http://schemas.microsoft.com/office/drawing/2014/main" xmlns="" id="{91EB2AEF-A3C7-4EB7-BDF7-191513DBA19E}"/>
                </a:ext>
              </a:extLst>
            </p:cNvPr>
            <p:cNvSpPr txBox="1">
              <a:spLocks noChangeArrowheads="1"/>
            </p:cNvSpPr>
            <p:nvPr/>
          </p:nvSpPr>
          <p:spPr bwMode="auto">
            <a:xfrm rot="5400000">
              <a:off x="6984105" y="2669440"/>
              <a:ext cx="1753090" cy="1292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2" tIns="45711" rIns="91422" bIns="45711">
              <a:spAutoFit/>
            </a:bodyPr>
            <a:lstStyle>
              <a:lvl1pPr>
                <a:defRPr sz="3600">
                  <a:solidFill>
                    <a:schemeClr val="tx1"/>
                  </a:solidFill>
                  <a:latin typeface="Lato Light" panose="020F0302020204030203" pitchFamily="34" charset="0"/>
                  <a:ea typeface="MS PGothic" panose="020B0600070205080204" pitchFamily="34" charset="-128"/>
                </a:defRPr>
              </a:lvl1pPr>
              <a:lvl2pPr marL="742950" indent="-285750">
                <a:defRPr sz="3600">
                  <a:solidFill>
                    <a:schemeClr val="tx1"/>
                  </a:solidFill>
                  <a:latin typeface="Lato Light" panose="020F0302020204030203" pitchFamily="34" charset="0"/>
                  <a:ea typeface="MS PGothic" panose="020B0600070205080204" pitchFamily="34" charset="-128"/>
                </a:defRPr>
              </a:lvl2pPr>
              <a:lvl3pPr marL="1143000" indent="-228600">
                <a:defRPr sz="3600">
                  <a:solidFill>
                    <a:schemeClr val="tx1"/>
                  </a:solidFill>
                  <a:latin typeface="Lato Light" panose="020F0302020204030203" pitchFamily="34" charset="0"/>
                  <a:ea typeface="MS PGothic" panose="020B0600070205080204" pitchFamily="34" charset="-128"/>
                </a:defRPr>
              </a:lvl3pPr>
              <a:lvl4pPr marL="1600200" indent="-228600">
                <a:defRPr sz="3600">
                  <a:solidFill>
                    <a:schemeClr val="tx1"/>
                  </a:solidFill>
                  <a:latin typeface="Lato Light" panose="020F0302020204030203" pitchFamily="34" charset="0"/>
                  <a:ea typeface="MS PGothic" panose="020B0600070205080204" pitchFamily="34" charset="-128"/>
                </a:defRPr>
              </a:lvl4pPr>
              <a:lvl5pPr marL="2057400" indent="-228600">
                <a:defRPr sz="3600">
                  <a:solidFill>
                    <a:schemeClr val="tx1"/>
                  </a:solidFill>
                  <a:latin typeface="Lato Light" panose="020F0302020204030203" pitchFamily="34" charset="0"/>
                  <a:ea typeface="MS PGothic" panose="020B0600070205080204" pitchFamily="34" charset="-128"/>
                </a:defRPr>
              </a:lvl5pPr>
              <a:lvl6pPr marL="25146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6pPr>
              <a:lvl7pPr marL="29718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7pPr>
              <a:lvl8pPr marL="34290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8pPr>
              <a:lvl9pPr marL="38862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9pPr>
            </a:lstStyle>
            <a:p>
              <a:pPr lvl="0" algn="ctr" rtl="0"/>
              <a:r>
                <a:rPr lang="ar-EG" sz="2400" b="1" kern="0" dirty="0">
                  <a:solidFill>
                    <a:prstClr val="black"/>
                  </a:solidFill>
                  <a:latin typeface="Sakkal Majalla" panose="02000000000000000000" pitchFamily="2" charset="-78"/>
                  <a:cs typeface="Sakkal Majalla" panose="02000000000000000000" pitchFamily="2" charset="-78"/>
                </a:rPr>
                <a:t>منع التدخين داخل المستودعات</a:t>
              </a:r>
              <a:endParaRPr kumimoji="0" lang="es-CO" sz="2400" b="0" i="0" u="none" strike="noStrike" kern="0" cap="none" spc="0" normalizeH="0" baseline="0" noProof="0" dirty="0">
                <a:ln>
                  <a:noFill/>
                </a:ln>
                <a:solidFill>
                  <a:prstClr val="black"/>
                </a:solidFill>
                <a:effectLst/>
                <a:uLnTx/>
                <a:uFillTx/>
                <a:latin typeface="Sakkal Majalla" panose="02000000000000000000" pitchFamily="2" charset="-78"/>
                <a:cs typeface="Sakkal Majalla" panose="02000000000000000000" pitchFamily="2" charset="-78"/>
              </a:endParaRPr>
            </a:p>
          </p:txBody>
        </p:sp>
      </p:grpSp>
      <p:grpSp>
        <p:nvGrpSpPr>
          <p:cNvPr id="33" name="Group 32"/>
          <p:cNvGrpSpPr/>
          <p:nvPr/>
        </p:nvGrpSpPr>
        <p:grpSpPr>
          <a:xfrm>
            <a:off x="4726441" y="4645568"/>
            <a:ext cx="1764210" cy="2099216"/>
            <a:chOff x="4112419" y="3974186"/>
            <a:chExt cx="1900238" cy="2256056"/>
          </a:xfrm>
        </p:grpSpPr>
        <p:sp>
          <p:nvSpPr>
            <p:cNvPr id="34" name="Freeform 11">
              <a:extLst>
                <a:ext uri="{FF2B5EF4-FFF2-40B4-BE49-F238E27FC236}">
                  <a16:creationId xmlns:a16="http://schemas.microsoft.com/office/drawing/2014/main" xmlns="" id="{CA6D0DB2-AA66-44DB-9123-0A94EB1F4D75}"/>
                </a:ext>
              </a:extLst>
            </p:cNvPr>
            <p:cNvSpPr>
              <a:spLocks/>
            </p:cNvSpPr>
            <p:nvPr/>
          </p:nvSpPr>
          <p:spPr bwMode="auto">
            <a:xfrm>
              <a:off x="4112419" y="3974186"/>
              <a:ext cx="1900238" cy="2201863"/>
            </a:xfrm>
            <a:custGeom>
              <a:avLst/>
              <a:gdLst>
                <a:gd name="T0" fmla="*/ 0 w 1197"/>
                <a:gd name="T1" fmla="*/ 346 h 1387"/>
                <a:gd name="T2" fmla="*/ 599 w 1197"/>
                <a:gd name="T3" fmla="*/ 0 h 1387"/>
                <a:gd name="T4" fmla="*/ 1197 w 1197"/>
                <a:gd name="T5" fmla="*/ 346 h 1387"/>
                <a:gd name="T6" fmla="*/ 1197 w 1197"/>
                <a:gd name="T7" fmla="*/ 1040 h 1387"/>
                <a:gd name="T8" fmla="*/ 599 w 1197"/>
                <a:gd name="T9" fmla="*/ 1387 h 1387"/>
                <a:gd name="T10" fmla="*/ 0 w 1197"/>
                <a:gd name="T11" fmla="*/ 1040 h 1387"/>
                <a:gd name="T12" fmla="*/ 0 w 1197"/>
                <a:gd name="T13" fmla="*/ 346 h 1387"/>
              </a:gdLst>
              <a:ahLst/>
              <a:cxnLst>
                <a:cxn ang="0">
                  <a:pos x="T0" y="T1"/>
                </a:cxn>
                <a:cxn ang="0">
                  <a:pos x="T2" y="T3"/>
                </a:cxn>
                <a:cxn ang="0">
                  <a:pos x="T4" y="T5"/>
                </a:cxn>
                <a:cxn ang="0">
                  <a:pos x="T6" y="T7"/>
                </a:cxn>
                <a:cxn ang="0">
                  <a:pos x="T8" y="T9"/>
                </a:cxn>
                <a:cxn ang="0">
                  <a:pos x="T10" y="T11"/>
                </a:cxn>
                <a:cxn ang="0">
                  <a:pos x="T12" y="T13"/>
                </a:cxn>
              </a:cxnLst>
              <a:rect l="0" t="0" r="r" b="b"/>
              <a:pathLst>
                <a:path w="1197" h="1387">
                  <a:moveTo>
                    <a:pt x="0" y="346"/>
                  </a:moveTo>
                  <a:lnTo>
                    <a:pt x="599" y="0"/>
                  </a:lnTo>
                  <a:lnTo>
                    <a:pt x="1197" y="346"/>
                  </a:lnTo>
                  <a:lnTo>
                    <a:pt x="1197" y="1040"/>
                  </a:lnTo>
                  <a:lnTo>
                    <a:pt x="599" y="1387"/>
                  </a:lnTo>
                  <a:lnTo>
                    <a:pt x="0" y="1040"/>
                  </a:lnTo>
                  <a:lnTo>
                    <a:pt x="0" y="346"/>
                  </a:lnTo>
                  <a:close/>
                </a:path>
              </a:pathLst>
            </a:custGeom>
            <a:solidFill>
              <a:srgbClr val="EDED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smtClean="0">
                <a:ln>
                  <a:noFill/>
                </a:ln>
                <a:solidFill>
                  <a:prstClr val="black"/>
                </a:solidFill>
                <a:effectLst/>
                <a:uLnTx/>
                <a:uFillTx/>
                <a:latin typeface="Sakkal Majalla" panose="02000000000000000000" pitchFamily="2" charset="-78"/>
                <a:cs typeface="Sakkal Majalla" panose="02000000000000000000" pitchFamily="2" charset="-78"/>
              </a:endParaRPr>
            </a:p>
          </p:txBody>
        </p:sp>
        <p:sp>
          <p:nvSpPr>
            <p:cNvPr id="35" name="Freeform 12">
              <a:extLst>
                <a:ext uri="{FF2B5EF4-FFF2-40B4-BE49-F238E27FC236}">
                  <a16:creationId xmlns:a16="http://schemas.microsoft.com/office/drawing/2014/main" xmlns="" id="{FF42369B-D7FA-40C2-A762-71BAA303BA9A}"/>
                </a:ext>
              </a:extLst>
            </p:cNvPr>
            <p:cNvSpPr>
              <a:spLocks/>
            </p:cNvSpPr>
            <p:nvPr/>
          </p:nvSpPr>
          <p:spPr bwMode="auto">
            <a:xfrm>
              <a:off x="4112419" y="5107661"/>
              <a:ext cx="1384300" cy="1068388"/>
            </a:xfrm>
            <a:custGeom>
              <a:avLst/>
              <a:gdLst>
                <a:gd name="T0" fmla="*/ 0 w 872"/>
                <a:gd name="T1" fmla="*/ 0 h 673"/>
                <a:gd name="T2" fmla="*/ 0 w 872"/>
                <a:gd name="T3" fmla="*/ 326 h 673"/>
                <a:gd name="T4" fmla="*/ 599 w 872"/>
                <a:gd name="T5" fmla="*/ 673 h 673"/>
                <a:gd name="T6" fmla="*/ 872 w 872"/>
                <a:gd name="T7" fmla="*/ 504 h 673"/>
                <a:gd name="T8" fmla="*/ 0 w 872"/>
                <a:gd name="T9" fmla="*/ 0 h 673"/>
              </a:gdLst>
              <a:ahLst/>
              <a:cxnLst>
                <a:cxn ang="0">
                  <a:pos x="T0" y="T1"/>
                </a:cxn>
                <a:cxn ang="0">
                  <a:pos x="T2" y="T3"/>
                </a:cxn>
                <a:cxn ang="0">
                  <a:pos x="T4" y="T5"/>
                </a:cxn>
                <a:cxn ang="0">
                  <a:pos x="T6" y="T7"/>
                </a:cxn>
                <a:cxn ang="0">
                  <a:pos x="T8" y="T9"/>
                </a:cxn>
              </a:cxnLst>
              <a:rect l="0" t="0" r="r" b="b"/>
              <a:pathLst>
                <a:path w="872" h="673">
                  <a:moveTo>
                    <a:pt x="0" y="0"/>
                  </a:moveTo>
                  <a:lnTo>
                    <a:pt x="0" y="326"/>
                  </a:lnTo>
                  <a:lnTo>
                    <a:pt x="599" y="673"/>
                  </a:lnTo>
                  <a:lnTo>
                    <a:pt x="872" y="504"/>
                  </a:lnTo>
                  <a:lnTo>
                    <a:pt x="0" y="0"/>
                  </a:lnTo>
                  <a:close/>
                </a:path>
              </a:pathLst>
            </a:custGeom>
            <a:solidFill>
              <a:srgbClr val="EA4A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smtClean="0">
                <a:ln>
                  <a:noFill/>
                </a:ln>
                <a:solidFill>
                  <a:prstClr val="black"/>
                </a:solidFill>
                <a:effectLst/>
                <a:uLnTx/>
                <a:uFillTx/>
                <a:latin typeface="Sakkal Majalla" panose="02000000000000000000" pitchFamily="2" charset="-78"/>
                <a:cs typeface="Sakkal Majalla" panose="02000000000000000000" pitchFamily="2" charset="-78"/>
              </a:endParaRPr>
            </a:p>
          </p:txBody>
        </p:sp>
        <p:sp>
          <p:nvSpPr>
            <p:cNvPr id="36" name="Oval 35">
              <a:extLst>
                <a:ext uri="{FF2B5EF4-FFF2-40B4-BE49-F238E27FC236}">
                  <a16:creationId xmlns:a16="http://schemas.microsoft.com/office/drawing/2014/main" xmlns="" id="{22242A8A-684F-4AAA-8E90-EF0F39E11B68}"/>
                </a:ext>
              </a:extLst>
            </p:cNvPr>
            <p:cNvSpPr/>
            <p:nvPr/>
          </p:nvSpPr>
          <p:spPr>
            <a:xfrm>
              <a:off x="4238071" y="5321756"/>
              <a:ext cx="908486" cy="908486"/>
            </a:xfrm>
            <a:prstGeom prst="ellipse">
              <a:avLst/>
            </a:prstGeom>
            <a:solidFill>
              <a:srgbClr val="EA4A47"/>
            </a:solidFill>
            <a:ln w="12700" cap="flat" cmpd="sng" algn="ctr">
              <a:noFill/>
              <a:prstDash val="solid"/>
              <a:miter lim="800000"/>
            </a:ln>
            <a:effectLst>
              <a:outerShdw blurRad="50800" dist="38100" dir="5400000" algn="t" rotWithShape="0">
                <a:prstClr val="black">
                  <a:alpha val="40000"/>
                </a:prstClr>
              </a:outerShdw>
            </a:effectLst>
          </p:spPr>
          <p:txBody>
            <a:bodyPr rtlCol="0" anchor="ctr"/>
            <a:lstStyle/>
            <a:p>
              <a:pPr algn="ctr" rtl="0"/>
              <a:r>
                <a:rPr lang="ar-EG" sz="3200" b="1" kern="0" dirty="0">
                  <a:solidFill>
                    <a:prstClr val="white"/>
                  </a:solidFill>
                  <a:latin typeface="Sakkal Majalla" panose="02000000000000000000" pitchFamily="2" charset="-78"/>
                  <a:cs typeface="Sakkal Majalla" panose="02000000000000000000" pitchFamily="2" charset="-78"/>
                </a:rPr>
                <a:t>4</a:t>
              </a:r>
              <a:endParaRPr lang="en-US" sz="3200" b="1" kern="0" dirty="0">
                <a:solidFill>
                  <a:prstClr val="white"/>
                </a:solidFill>
                <a:latin typeface="Sakkal Majalla" panose="02000000000000000000" pitchFamily="2" charset="-78"/>
                <a:cs typeface="Sakkal Majalla" panose="02000000000000000000" pitchFamily="2" charset="-78"/>
              </a:endParaRPr>
            </a:p>
          </p:txBody>
        </p:sp>
        <p:sp>
          <p:nvSpPr>
            <p:cNvPr id="37" name="TextBox 10">
              <a:extLst>
                <a:ext uri="{FF2B5EF4-FFF2-40B4-BE49-F238E27FC236}">
                  <a16:creationId xmlns:a16="http://schemas.microsoft.com/office/drawing/2014/main" xmlns="" id="{4368A0DB-28F0-4615-9858-23513DC33D8D}"/>
                </a:ext>
              </a:extLst>
            </p:cNvPr>
            <p:cNvSpPr txBox="1">
              <a:spLocks noChangeArrowheads="1"/>
            </p:cNvSpPr>
            <p:nvPr/>
          </p:nvSpPr>
          <p:spPr bwMode="auto">
            <a:xfrm rot="2057888">
              <a:off x="4278138" y="4554082"/>
              <a:ext cx="1713895" cy="893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2" tIns="45711" rIns="91422" bIns="45711">
              <a:spAutoFit/>
            </a:bodyPr>
            <a:lstStyle>
              <a:lvl1pPr>
                <a:defRPr sz="3600">
                  <a:solidFill>
                    <a:schemeClr val="tx1"/>
                  </a:solidFill>
                  <a:latin typeface="Lato Light" panose="020F0302020204030203" pitchFamily="34" charset="0"/>
                  <a:ea typeface="MS PGothic" panose="020B0600070205080204" pitchFamily="34" charset="-128"/>
                </a:defRPr>
              </a:lvl1pPr>
              <a:lvl2pPr marL="742950" indent="-285750">
                <a:defRPr sz="3600">
                  <a:solidFill>
                    <a:schemeClr val="tx1"/>
                  </a:solidFill>
                  <a:latin typeface="Lato Light" panose="020F0302020204030203" pitchFamily="34" charset="0"/>
                  <a:ea typeface="MS PGothic" panose="020B0600070205080204" pitchFamily="34" charset="-128"/>
                </a:defRPr>
              </a:lvl2pPr>
              <a:lvl3pPr marL="1143000" indent="-228600">
                <a:defRPr sz="3600">
                  <a:solidFill>
                    <a:schemeClr val="tx1"/>
                  </a:solidFill>
                  <a:latin typeface="Lato Light" panose="020F0302020204030203" pitchFamily="34" charset="0"/>
                  <a:ea typeface="MS PGothic" panose="020B0600070205080204" pitchFamily="34" charset="-128"/>
                </a:defRPr>
              </a:lvl3pPr>
              <a:lvl4pPr marL="1600200" indent="-228600">
                <a:defRPr sz="3600">
                  <a:solidFill>
                    <a:schemeClr val="tx1"/>
                  </a:solidFill>
                  <a:latin typeface="Lato Light" panose="020F0302020204030203" pitchFamily="34" charset="0"/>
                  <a:ea typeface="MS PGothic" panose="020B0600070205080204" pitchFamily="34" charset="-128"/>
                </a:defRPr>
              </a:lvl4pPr>
              <a:lvl5pPr marL="2057400" indent="-228600">
                <a:defRPr sz="3600">
                  <a:solidFill>
                    <a:schemeClr val="tx1"/>
                  </a:solidFill>
                  <a:latin typeface="Lato Light" panose="020F0302020204030203" pitchFamily="34" charset="0"/>
                  <a:ea typeface="MS PGothic" panose="020B0600070205080204" pitchFamily="34" charset="-128"/>
                </a:defRPr>
              </a:lvl5pPr>
              <a:lvl6pPr marL="25146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6pPr>
              <a:lvl7pPr marL="29718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7pPr>
              <a:lvl8pPr marL="34290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8pPr>
              <a:lvl9pPr marL="38862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9pPr>
            </a:lstStyle>
            <a:p>
              <a:pPr lvl="0" algn="ctr" rtl="0"/>
              <a:r>
                <a:rPr lang="ar-EG" sz="2400" b="1" kern="0" dirty="0">
                  <a:solidFill>
                    <a:prstClr val="black"/>
                  </a:solidFill>
                  <a:latin typeface="Sakkal Majalla" panose="02000000000000000000" pitchFamily="2" charset="-78"/>
                  <a:cs typeface="Sakkal Majalla" panose="02000000000000000000" pitchFamily="2" charset="-78"/>
                </a:rPr>
                <a:t>توفير أجهزة الإنذار السريع</a:t>
              </a:r>
              <a:endParaRPr kumimoji="0" lang="es-CO" sz="2400" b="0" i="0" u="none" strike="noStrike" kern="0" cap="none" spc="0" normalizeH="0" baseline="0" noProof="0" dirty="0">
                <a:ln>
                  <a:noFill/>
                </a:ln>
                <a:solidFill>
                  <a:prstClr val="black"/>
                </a:solidFill>
                <a:effectLst/>
                <a:uLnTx/>
                <a:uFillTx/>
                <a:latin typeface="Sakkal Majalla" panose="02000000000000000000" pitchFamily="2" charset="-78"/>
                <a:cs typeface="Sakkal Majalla" panose="02000000000000000000" pitchFamily="2" charset="-78"/>
              </a:endParaRPr>
            </a:p>
          </p:txBody>
        </p:sp>
      </p:grpSp>
      <p:grpSp>
        <p:nvGrpSpPr>
          <p:cNvPr id="38" name="Group 37"/>
          <p:cNvGrpSpPr/>
          <p:nvPr/>
        </p:nvGrpSpPr>
        <p:grpSpPr>
          <a:xfrm>
            <a:off x="6462854" y="4645568"/>
            <a:ext cx="1946758" cy="2048790"/>
            <a:chOff x="5982720" y="3974186"/>
            <a:chExt cx="2096862" cy="2201863"/>
          </a:xfrm>
        </p:grpSpPr>
        <p:sp>
          <p:nvSpPr>
            <p:cNvPr id="39" name="Freeform 17">
              <a:extLst>
                <a:ext uri="{FF2B5EF4-FFF2-40B4-BE49-F238E27FC236}">
                  <a16:creationId xmlns:a16="http://schemas.microsoft.com/office/drawing/2014/main" xmlns="" id="{BF98E5D4-7EBE-4AB3-B047-2A17FEA48E8D}"/>
                </a:ext>
              </a:extLst>
            </p:cNvPr>
            <p:cNvSpPr>
              <a:spLocks/>
            </p:cNvSpPr>
            <p:nvPr/>
          </p:nvSpPr>
          <p:spPr bwMode="auto">
            <a:xfrm>
              <a:off x="6179344" y="3974186"/>
              <a:ext cx="1900238" cy="2201863"/>
            </a:xfrm>
            <a:custGeom>
              <a:avLst/>
              <a:gdLst>
                <a:gd name="T0" fmla="*/ 0 w 1197"/>
                <a:gd name="T1" fmla="*/ 346 h 1387"/>
                <a:gd name="T2" fmla="*/ 598 w 1197"/>
                <a:gd name="T3" fmla="*/ 0 h 1387"/>
                <a:gd name="T4" fmla="*/ 1197 w 1197"/>
                <a:gd name="T5" fmla="*/ 346 h 1387"/>
                <a:gd name="T6" fmla="*/ 1197 w 1197"/>
                <a:gd name="T7" fmla="*/ 1040 h 1387"/>
                <a:gd name="T8" fmla="*/ 598 w 1197"/>
                <a:gd name="T9" fmla="*/ 1387 h 1387"/>
                <a:gd name="T10" fmla="*/ 0 w 1197"/>
                <a:gd name="T11" fmla="*/ 1040 h 1387"/>
                <a:gd name="T12" fmla="*/ 0 w 1197"/>
                <a:gd name="T13" fmla="*/ 346 h 1387"/>
              </a:gdLst>
              <a:ahLst/>
              <a:cxnLst>
                <a:cxn ang="0">
                  <a:pos x="T0" y="T1"/>
                </a:cxn>
                <a:cxn ang="0">
                  <a:pos x="T2" y="T3"/>
                </a:cxn>
                <a:cxn ang="0">
                  <a:pos x="T4" y="T5"/>
                </a:cxn>
                <a:cxn ang="0">
                  <a:pos x="T6" y="T7"/>
                </a:cxn>
                <a:cxn ang="0">
                  <a:pos x="T8" y="T9"/>
                </a:cxn>
                <a:cxn ang="0">
                  <a:pos x="T10" y="T11"/>
                </a:cxn>
                <a:cxn ang="0">
                  <a:pos x="T12" y="T13"/>
                </a:cxn>
              </a:cxnLst>
              <a:rect l="0" t="0" r="r" b="b"/>
              <a:pathLst>
                <a:path w="1197" h="1387">
                  <a:moveTo>
                    <a:pt x="0" y="346"/>
                  </a:moveTo>
                  <a:lnTo>
                    <a:pt x="598" y="0"/>
                  </a:lnTo>
                  <a:lnTo>
                    <a:pt x="1197" y="346"/>
                  </a:lnTo>
                  <a:lnTo>
                    <a:pt x="1197" y="1040"/>
                  </a:lnTo>
                  <a:lnTo>
                    <a:pt x="598" y="1387"/>
                  </a:lnTo>
                  <a:lnTo>
                    <a:pt x="0" y="1040"/>
                  </a:lnTo>
                  <a:lnTo>
                    <a:pt x="0" y="346"/>
                  </a:lnTo>
                  <a:close/>
                </a:path>
              </a:pathLst>
            </a:custGeom>
            <a:solidFill>
              <a:srgbClr val="EDED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smtClean="0">
                <a:ln>
                  <a:noFill/>
                </a:ln>
                <a:solidFill>
                  <a:prstClr val="black"/>
                </a:solidFill>
                <a:effectLst/>
                <a:uLnTx/>
                <a:uFillTx/>
                <a:latin typeface="Sakkal Majalla" panose="02000000000000000000" pitchFamily="2" charset="-78"/>
                <a:cs typeface="Sakkal Majalla" panose="02000000000000000000" pitchFamily="2" charset="-78"/>
              </a:endParaRPr>
            </a:p>
          </p:txBody>
        </p:sp>
        <p:sp>
          <p:nvSpPr>
            <p:cNvPr id="40" name="Freeform 18">
              <a:extLst>
                <a:ext uri="{FF2B5EF4-FFF2-40B4-BE49-F238E27FC236}">
                  <a16:creationId xmlns:a16="http://schemas.microsoft.com/office/drawing/2014/main" xmlns="" id="{2525F4BA-DC4F-4E3D-AEB4-4ECA36E69CF4}"/>
                </a:ext>
              </a:extLst>
            </p:cNvPr>
            <p:cNvSpPr>
              <a:spLocks/>
            </p:cNvSpPr>
            <p:nvPr/>
          </p:nvSpPr>
          <p:spPr bwMode="auto">
            <a:xfrm>
              <a:off x="6695282" y="5107661"/>
              <a:ext cx="1384300" cy="1068388"/>
            </a:xfrm>
            <a:custGeom>
              <a:avLst/>
              <a:gdLst>
                <a:gd name="T0" fmla="*/ 0 w 872"/>
                <a:gd name="T1" fmla="*/ 504 h 673"/>
                <a:gd name="T2" fmla="*/ 273 w 872"/>
                <a:gd name="T3" fmla="*/ 673 h 673"/>
                <a:gd name="T4" fmla="*/ 872 w 872"/>
                <a:gd name="T5" fmla="*/ 326 h 673"/>
                <a:gd name="T6" fmla="*/ 872 w 872"/>
                <a:gd name="T7" fmla="*/ 0 h 673"/>
                <a:gd name="T8" fmla="*/ 0 w 872"/>
                <a:gd name="T9" fmla="*/ 504 h 673"/>
              </a:gdLst>
              <a:ahLst/>
              <a:cxnLst>
                <a:cxn ang="0">
                  <a:pos x="T0" y="T1"/>
                </a:cxn>
                <a:cxn ang="0">
                  <a:pos x="T2" y="T3"/>
                </a:cxn>
                <a:cxn ang="0">
                  <a:pos x="T4" y="T5"/>
                </a:cxn>
                <a:cxn ang="0">
                  <a:pos x="T6" y="T7"/>
                </a:cxn>
                <a:cxn ang="0">
                  <a:pos x="T8" y="T9"/>
                </a:cxn>
              </a:cxnLst>
              <a:rect l="0" t="0" r="r" b="b"/>
              <a:pathLst>
                <a:path w="872" h="673">
                  <a:moveTo>
                    <a:pt x="0" y="504"/>
                  </a:moveTo>
                  <a:lnTo>
                    <a:pt x="273" y="673"/>
                  </a:lnTo>
                  <a:lnTo>
                    <a:pt x="872" y="326"/>
                  </a:lnTo>
                  <a:lnTo>
                    <a:pt x="872" y="0"/>
                  </a:lnTo>
                  <a:lnTo>
                    <a:pt x="0" y="504"/>
                  </a:lnTo>
                  <a:close/>
                </a:path>
              </a:pathLst>
            </a:custGeom>
            <a:solidFill>
              <a:srgbClr val="FFAB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smtClean="0">
                <a:ln>
                  <a:noFill/>
                </a:ln>
                <a:solidFill>
                  <a:prstClr val="black"/>
                </a:solidFill>
                <a:effectLst/>
                <a:uLnTx/>
                <a:uFillTx/>
                <a:latin typeface="Sakkal Majalla" panose="02000000000000000000" pitchFamily="2" charset="-78"/>
                <a:cs typeface="Sakkal Majalla" panose="02000000000000000000" pitchFamily="2" charset="-78"/>
              </a:endParaRPr>
            </a:p>
          </p:txBody>
        </p:sp>
        <p:sp>
          <p:nvSpPr>
            <p:cNvPr id="41" name="Oval 40">
              <a:extLst>
                <a:ext uri="{FF2B5EF4-FFF2-40B4-BE49-F238E27FC236}">
                  <a16:creationId xmlns:a16="http://schemas.microsoft.com/office/drawing/2014/main" xmlns="" id="{3A1EED92-BAD0-4613-8F58-B2332D5C2EC2}"/>
                </a:ext>
              </a:extLst>
            </p:cNvPr>
            <p:cNvSpPr/>
            <p:nvPr/>
          </p:nvSpPr>
          <p:spPr>
            <a:xfrm>
              <a:off x="7048918" y="5265975"/>
              <a:ext cx="908486" cy="908486"/>
            </a:xfrm>
            <a:prstGeom prst="ellipse">
              <a:avLst/>
            </a:prstGeom>
            <a:solidFill>
              <a:srgbClr val="FFAB2E"/>
            </a:solidFill>
            <a:ln w="12700" cap="flat" cmpd="sng" algn="ctr">
              <a:noFill/>
              <a:prstDash val="solid"/>
              <a:miter lim="800000"/>
            </a:ln>
            <a:effectLst>
              <a:outerShdw blurRad="50800" dist="38100" dir="5400000" algn="t" rotWithShape="0">
                <a:prstClr val="black">
                  <a:alpha val="40000"/>
                </a:prstClr>
              </a:outerShdw>
            </a:effectLst>
          </p:spPr>
          <p:txBody>
            <a:bodyPr rtlCol="0" anchor="ctr"/>
            <a:lstStyle/>
            <a:p>
              <a:pPr algn="ctr" rtl="0"/>
              <a:r>
                <a:rPr lang="ar-EG" sz="3200" b="1" kern="0" dirty="0">
                  <a:solidFill>
                    <a:prstClr val="white"/>
                  </a:solidFill>
                  <a:latin typeface="Sakkal Majalla" panose="02000000000000000000" pitchFamily="2" charset="-78"/>
                  <a:cs typeface="Sakkal Majalla" panose="02000000000000000000" pitchFamily="2" charset="-78"/>
                </a:rPr>
                <a:t>3</a:t>
              </a:r>
              <a:endParaRPr lang="en-US" sz="3200" b="1" kern="0" dirty="0">
                <a:solidFill>
                  <a:prstClr val="white"/>
                </a:solidFill>
                <a:latin typeface="Sakkal Majalla" panose="02000000000000000000" pitchFamily="2" charset="-78"/>
                <a:cs typeface="Sakkal Majalla" panose="02000000000000000000" pitchFamily="2" charset="-78"/>
              </a:endParaRPr>
            </a:p>
          </p:txBody>
        </p:sp>
        <p:sp>
          <p:nvSpPr>
            <p:cNvPr id="42" name="TextBox 10">
              <a:extLst>
                <a:ext uri="{FF2B5EF4-FFF2-40B4-BE49-F238E27FC236}">
                  <a16:creationId xmlns:a16="http://schemas.microsoft.com/office/drawing/2014/main" xmlns="" id="{D433DBB7-7696-4D6B-89C7-6572783AE202}"/>
                </a:ext>
              </a:extLst>
            </p:cNvPr>
            <p:cNvSpPr txBox="1">
              <a:spLocks noChangeArrowheads="1"/>
            </p:cNvSpPr>
            <p:nvPr/>
          </p:nvSpPr>
          <p:spPr bwMode="auto">
            <a:xfrm rot="19134389">
              <a:off x="5982720" y="4479516"/>
              <a:ext cx="1851134" cy="893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2" tIns="45711" rIns="91422" bIns="45711">
              <a:spAutoFit/>
            </a:bodyPr>
            <a:lstStyle>
              <a:lvl1pPr>
                <a:defRPr sz="3600">
                  <a:solidFill>
                    <a:schemeClr val="tx1"/>
                  </a:solidFill>
                  <a:latin typeface="Lato Light" panose="020F0302020204030203" pitchFamily="34" charset="0"/>
                  <a:ea typeface="MS PGothic" panose="020B0600070205080204" pitchFamily="34" charset="-128"/>
                </a:defRPr>
              </a:lvl1pPr>
              <a:lvl2pPr marL="742950" indent="-285750">
                <a:defRPr sz="3600">
                  <a:solidFill>
                    <a:schemeClr val="tx1"/>
                  </a:solidFill>
                  <a:latin typeface="Lato Light" panose="020F0302020204030203" pitchFamily="34" charset="0"/>
                  <a:ea typeface="MS PGothic" panose="020B0600070205080204" pitchFamily="34" charset="-128"/>
                </a:defRPr>
              </a:lvl2pPr>
              <a:lvl3pPr marL="1143000" indent="-228600">
                <a:defRPr sz="3600">
                  <a:solidFill>
                    <a:schemeClr val="tx1"/>
                  </a:solidFill>
                  <a:latin typeface="Lato Light" panose="020F0302020204030203" pitchFamily="34" charset="0"/>
                  <a:ea typeface="MS PGothic" panose="020B0600070205080204" pitchFamily="34" charset="-128"/>
                </a:defRPr>
              </a:lvl3pPr>
              <a:lvl4pPr marL="1600200" indent="-228600">
                <a:defRPr sz="3600">
                  <a:solidFill>
                    <a:schemeClr val="tx1"/>
                  </a:solidFill>
                  <a:latin typeface="Lato Light" panose="020F0302020204030203" pitchFamily="34" charset="0"/>
                  <a:ea typeface="MS PGothic" panose="020B0600070205080204" pitchFamily="34" charset="-128"/>
                </a:defRPr>
              </a:lvl4pPr>
              <a:lvl5pPr marL="2057400" indent="-228600">
                <a:defRPr sz="3600">
                  <a:solidFill>
                    <a:schemeClr val="tx1"/>
                  </a:solidFill>
                  <a:latin typeface="Lato Light" panose="020F0302020204030203" pitchFamily="34" charset="0"/>
                  <a:ea typeface="MS PGothic" panose="020B0600070205080204" pitchFamily="34" charset="-128"/>
                </a:defRPr>
              </a:lvl5pPr>
              <a:lvl6pPr marL="25146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6pPr>
              <a:lvl7pPr marL="29718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7pPr>
              <a:lvl8pPr marL="34290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8pPr>
              <a:lvl9pPr marL="38862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9pPr>
            </a:lstStyle>
            <a:p>
              <a:pPr lvl="0" algn="ctr" rtl="0"/>
              <a:r>
                <a:rPr lang="ar-EG" sz="2400" b="1" kern="0" dirty="0">
                  <a:solidFill>
                    <a:prstClr val="black"/>
                  </a:solidFill>
                  <a:latin typeface="Sakkal Majalla" panose="02000000000000000000" pitchFamily="2" charset="-78"/>
                  <a:cs typeface="Sakkal Majalla" panose="02000000000000000000" pitchFamily="2" charset="-78"/>
                </a:rPr>
                <a:t>عزل المواد القابلة للاشتعال</a:t>
              </a:r>
              <a:endParaRPr kumimoji="0" lang="es-CO" sz="2400" b="0" i="0" u="none" strike="noStrike" kern="0" cap="none" spc="0" normalizeH="0" baseline="0" noProof="0" dirty="0">
                <a:ln>
                  <a:noFill/>
                </a:ln>
                <a:solidFill>
                  <a:prstClr val="black"/>
                </a:solidFill>
                <a:effectLst/>
                <a:uLnTx/>
                <a:uFillTx/>
                <a:latin typeface="Sakkal Majalla" panose="02000000000000000000" pitchFamily="2" charset="-78"/>
                <a:cs typeface="Sakkal Majalla" panose="02000000000000000000" pitchFamily="2" charset="-78"/>
              </a:endParaRPr>
            </a:p>
          </p:txBody>
        </p:sp>
      </p:grpSp>
      <p:sp>
        <p:nvSpPr>
          <p:cNvPr id="43" name="TextBox 42">
            <a:extLst>
              <a:ext uri="{FF2B5EF4-FFF2-40B4-BE49-F238E27FC236}">
                <a16:creationId xmlns:a16="http://schemas.microsoft.com/office/drawing/2014/main" xmlns="" id="{6B8F7BE5-DF48-4ED0-9E19-8073CB98B07F}"/>
              </a:ext>
            </a:extLst>
          </p:cNvPr>
          <p:cNvSpPr txBox="1"/>
          <p:nvPr/>
        </p:nvSpPr>
        <p:spPr>
          <a:xfrm>
            <a:off x="5612663" y="3442105"/>
            <a:ext cx="2065480" cy="1200329"/>
          </a:xfrm>
          <a:prstGeom prst="rect">
            <a:avLst/>
          </a:prstGeom>
          <a:noFill/>
        </p:spPr>
        <p:txBody>
          <a:bodyPr wrap="square" rtlCol="0">
            <a:spAutoFit/>
          </a:bodyPr>
          <a:lstStyle/>
          <a:p>
            <a:pPr algn="ctr" rtl="0"/>
            <a:r>
              <a:rPr lang="ar-EG" sz="2400" b="1" dirty="0">
                <a:solidFill>
                  <a:srgbClr val="C00000"/>
                </a:solidFill>
                <a:latin typeface="Sakkal Majalla" panose="02000000000000000000" pitchFamily="2" charset="-78"/>
                <a:cs typeface="Sakkal Majalla" panose="02000000000000000000" pitchFamily="2" charset="-78"/>
              </a:rPr>
              <a:t>وتتركز حماية المخازن من الحرائق في اتباع التعليمات التالية</a:t>
            </a:r>
            <a:endParaRPr lang="en-US" sz="2400" b="1" dirty="0">
              <a:solidFill>
                <a:srgbClr val="C00000"/>
              </a:solidFill>
              <a:latin typeface="Sakkal Majalla" panose="02000000000000000000" pitchFamily="2" charset="-78"/>
              <a:cs typeface="Sakkal Majalla" panose="02000000000000000000" pitchFamily="2" charset="-78"/>
            </a:endParaRPr>
          </a:p>
        </p:txBody>
      </p:sp>
      <p:pic>
        <p:nvPicPr>
          <p:cNvPr id="44" name="Picture 43" descr="D:\esraa\الإدارة الحديثة للمستودعات والمخازن\photos\istockphoto-826355660-612x612.jpg"/>
          <p:cNvPicPr/>
          <p:nvPr/>
        </p:nvPicPr>
        <p:blipFill rotWithShape="1">
          <a:blip r:embed="rId4" cstate="print">
            <a:extLst>
              <a:ext uri="{28A0092B-C50C-407E-A947-70E740481C1C}">
                <a14:useLocalDpi xmlns:a14="http://schemas.microsoft.com/office/drawing/2010/main" val="0"/>
              </a:ext>
            </a:extLst>
          </a:blip>
          <a:srcRect b="49660"/>
          <a:stretch/>
        </p:blipFill>
        <p:spPr bwMode="auto">
          <a:xfrm>
            <a:off x="489545" y="2881074"/>
            <a:ext cx="2898369" cy="2213443"/>
          </a:xfrm>
          <a:prstGeom prst="rect">
            <a:avLst/>
          </a:prstGeom>
          <a:noFill/>
          <a:ln>
            <a:noFill/>
          </a:ln>
          <a:extLst>
            <a:ext uri="{53640926-AAD7-44D8-BBD7-CCE9431645EC}">
              <a14:shadowObscured xmlns:a14="http://schemas.microsoft.com/office/drawing/2010/main"/>
            </a:ext>
          </a:extLst>
        </p:spPr>
      </p:pic>
      <p:sp>
        <p:nvSpPr>
          <p:cNvPr id="45"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46"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5"/>
              </a:rPr>
              <a:t>www.dawliatraining.com</a:t>
            </a:r>
            <a:endParaRPr lang="en-US" sz="1100" dirty="0">
              <a:effectLst/>
              <a:ea typeface="Calibri"/>
              <a:cs typeface="Arial"/>
            </a:endParaRPr>
          </a:p>
        </p:txBody>
      </p:sp>
    </p:spTree>
    <p:extLst>
      <p:ext uri="{BB962C8B-B14F-4D97-AF65-F5344CB8AC3E}">
        <p14:creationId xmlns:p14="http://schemas.microsoft.com/office/powerpoint/2010/main" val="29944523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grpId="0" nodeType="clickEffect">
                                  <p:stCondLst>
                                    <p:cond delay="0"/>
                                  </p:stCondLst>
                                  <p:childTnLst>
                                    <p:set>
                                      <p:cBhvr>
                                        <p:cTn id="24" dur="1" fill="hold">
                                          <p:stCondLst>
                                            <p:cond delay="0"/>
                                          </p:stCondLst>
                                        </p:cTn>
                                        <p:tgtEl>
                                          <p:spTgt spid="43"/>
                                        </p:tgtEl>
                                        <p:attrNameLst>
                                          <p:attrName>style.visibility</p:attrName>
                                        </p:attrNameLst>
                                      </p:cBhvr>
                                      <p:to>
                                        <p:strVal val="visible"/>
                                      </p:to>
                                    </p:set>
                                    <p:anim calcmode="lin" valueType="num">
                                      <p:cBhvr>
                                        <p:cTn id="25" dur="500" fill="hold"/>
                                        <p:tgtEl>
                                          <p:spTgt spid="43"/>
                                        </p:tgtEl>
                                        <p:attrNameLst>
                                          <p:attrName>ppt_w</p:attrName>
                                        </p:attrNameLst>
                                      </p:cBhvr>
                                      <p:tavLst>
                                        <p:tav tm="0">
                                          <p:val>
                                            <p:fltVal val="0"/>
                                          </p:val>
                                        </p:tav>
                                        <p:tav tm="100000">
                                          <p:val>
                                            <p:strVal val="#ppt_w"/>
                                          </p:val>
                                        </p:tav>
                                      </p:tavLst>
                                    </p:anim>
                                    <p:anim calcmode="lin" valueType="num">
                                      <p:cBhvr>
                                        <p:cTn id="26" dur="500" fill="hold"/>
                                        <p:tgtEl>
                                          <p:spTgt spid="43"/>
                                        </p:tgtEl>
                                        <p:attrNameLst>
                                          <p:attrName>ppt_h</p:attrName>
                                        </p:attrNameLst>
                                      </p:cBhvr>
                                      <p:tavLst>
                                        <p:tav tm="0">
                                          <p:val>
                                            <p:fltVal val="0"/>
                                          </p:val>
                                        </p:tav>
                                        <p:tav tm="100000">
                                          <p:val>
                                            <p:strVal val="#ppt_h"/>
                                          </p:val>
                                        </p:tav>
                                      </p:tavLst>
                                    </p:anim>
                                    <p:animEffect transition="in" filter="fade">
                                      <p:cBhvr>
                                        <p:cTn id="27" dur="500"/>
                                        <p:tgtEl>
                                          <p:spTgt spid="43"/>
                                        </p:tgtEl>
                                      </p:cBhvr>
                                    </p:animEffect>
                                  </p:childTnLst>
                                </p:cTn>
                              </p:par>
                            </p:childTnLst>
                          </p:cTn>
                        </p:par>
                      </p:childTnLst>
                    </p:cTn>
                  </p:par>
                  <p:par>
                    <p:cTn id="28" fill="hold">
                      <p:stCondLst>
                        <p:cond delay="indefinite"/>
                      </p:stCondLst>
                      <p:childTnLst>
                        <p:par>
                          <p:cTn id="29" fill="hold">
                            <p:stCondLst>
                              <p:cond delay="0"/>
                            </p:stCondLst>
                            <p:childTnLst>
                              <p:par>
                                <p:cTn id="30" presetID="31" presetClass="entr" presetSubtype="0" fill="hold" nodeType="click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p:cTn id="32" dur="1000" fill="hold"/>
                                        <p:tgtEl>
                                          <p:spTgt spid="16"/>
                                        </p:tgtEl>
                                        <p:attrNameLst>
                                          <p:attrName>ppt_w</p:attrName>
                                        </p:attrNameLst>
                                      </p:cBhvr>
                                      <p:tavLst>
                                        <p:tav tm="0">
                                          <p:val>
                                            <p:fltVal val="0"/>
                                          </p:val>
                                        </p:tav>
                                        <p:tav tm="100000">
                                          <p:val>
                                            <p:strVal val="#ppt_w"/>
                                          </p:val>
                                        </p:tav>
                                      </p:tavLst>
                                    </p:anim>
                                    <p:anim calcmode="lin" valueType="num">
                                      <p:cBhvr>
                                        <p:cTn id="33" dur="1000" fill="hold"/>
                                        <p:tgtEl>
                                          <p:spTgt spid="16"/>
                                        </p:tgtEl>
                                        <p:attrNameLst>
                                          <p:attrName>ppt_h</p:attrName>
                                        </p:attrNameLst>
                                      </p:cBhvr>
                                      <p:tavLst>
                                        <p:tav tm="0">
                                          <p:val>
                                            <p:fltVal val="0"/>
                                          </p:val>
                                        </p:tav>
                                        <p:tav tm="100000">
                                          <p:val>
                                            <p:strVal val="#ppt_h"/>
                                          </p:val>
                                        </p:tav>
                                      </p:tavLst>
                                    </p:anim>
                                    <p:anim calcmode="lin" valueType="num">
                                      <p:cBhvr>
                                        <p:cTn id="34" dur="1000" fill="hold"/>
                                        <p:tgtEl>
                                          <p:spTgt spid="16"/>
                                        </p:tgtEl>
                                        <p:attrNameLst>
                                          <p:attrName>style.rotation</p:attrName>
                                        </p:attrNameLst>
                                      </p:cBhvr>
                                      <p:tavLst>
                                        <p:tav tm="0">
                                          <p:val>
                                            <p:fltVal val="90"/>
                                          </p:val>
                                        </p:tav>
                                        <p:tav tm="100000">
                                          <p:val>
                                            <p:fltVal val="0"/>
                                          </p:val>
                                        </p:tav>
                                      </p:tavLst>
                                    </p:anim>
                                    <p:animEffect transition="in" filter="fade">
                                      <p:cBhvr>
                                        <p:cTn id="35" dur="1000"/>
                                        <p:tgtEl>
                                          <p:spTgt spid="16"/>
                                        </p:tgtEl>
                                      </p:cBhvr>
                                    </p:animEffect>
                                  </p:childTnLst>
                                </p:cTn>
                              </p:par>
                            </p:childTnLst>
                          </p:cTn>
                        </p:par>
                      </p:childTnLst>
                    </p:cTn>
                  </p:par>
                  <p:par>
                    <p:cTn id="36" fill="hold">
                      <p:stCondLst>
                        <p:cond delay="indefinite"/>
                      </p:stCondLst>
                      <p:childTnLst>
                        <p:par>
                          <p:cTn id="37" fill="hold">
                            <p:stCondLst>
                              <p:cond delay="0"/>
                            </p:stCondLst>
                            <p:childTnLst>
                              <p:par>
                                <p:cTn id="38" presetID="31" presetClass="entr" presetSubtype="0" fill="hold" nodeType="clickEffect">
                                  <p:stCondLst>
                                    <p:cond delay="0"/>
                                  </p:stCondLst>
                                  <p:childTnLst>
                                    <p:set>
                                      <p:cBhvr>
                                        <p:cTn id="39" dur="1" fill="hold">
                                          <p:stCondLst>
                                            <p:cond delay="0"/>
                                          </p:stCondLst>
                                        </p:cTn>
                                        <p:tgtEl>
                                          <p:spTgt spid="28"/>
                                        </p:tgtEl>
                                        <p:attrNameLst>
                                          <p:attrName>style.visibility</p:attrName>
                                        </p:attrNameLst>
                                      </p:cBhvr>
                                      <p:to>
                                        <p:strVal val="visible"/>
                                      </p:to>
                                    </p:set>
                                    <p:anim calcmode="lin" valueType="num">
                                      <p:cBhvr>
                                        <p:cTn id="40" dur="1000" fill="hold"/>
                                        <p:tgtEl>
                                          <p:spTgt spid="28"/>
                                        </p:tgtEl>
                                        <p:attrNameLst>
                                          <p:attrName>ppt_w</p:attrName>
                                        </p:attrNameLst>
                                      </p:cBhvr>
                                      <p:tavLst>
                                        <p:tav tm="0">
                                          <p:val>
                                            <p:fltVal val="0"/>
                                          </p:val>
                                        </p:tav>
                                        <p:tav tm="100000">
                                          <p:val>
                                            <p:strVal val="#ppt_w"/>
                                          </p:val>
                                        </p:tav>
                                      </p:tavLst>
                                    </p:anim>
                                    <p:anim calcmode="lin" valueType="num">
                                      <p:cBhvr>
                                        <p:cTn id="41" dur="1000" fill="hold"/>
                                        <p:tgtEl>
                                          <p:spTgt spid="28"/>
                                        </p:tgtEl>
                                        <p:attrNameLst>
                                          <p:attrName>ppt_h</p:attrName>
                                        </p:attrNameLst>
                                      </p:cBhvr>
                                      <p:tavLst>
                                        <p:tav tm="0">
                                          <p:val>
                                            <p:fltVal val="0"/>
                                          </p:val>
                                        </p:tav>
                                        <p:tav tm="100000">
                                          <p:val>
                                            <p:strVal val="#ppt_h"/>
                                          </p:val>
                                        </p:tav>
                                      </p:tavLst>
                                    </p:anim>
                                    <p:anim calcmode="lin" valueType="num">
                                      <p:cBhvr>
                                        <p:cTn id="42" dur="1000" fill="hold"/>
                                        <p:tgtEl>
                                          <p:spTgt spid="28"/>
                                        </p:tgtEl>
                                        <p:attrNameLst>
                                          <p:attrName>style.rotation</p:attrName>
                                        </p:attrNameLst>
                                      </p:cBhvr>
                                      <p:tavLst>
                                        <p:tav tm="0">
                                          <p:val>
                                            <p:fltVal val="90"/>
                                          </p:val>
                                        </p:tav>
                                        <p:tav tm="100000">
                                          <p:val>
                                            <p:fltVal val="0"/>
                                          </p:val>
                                        </p:tav>
                                      </p:tavLst>
                                    </p:anim>
                                    <p:animEffect transition="in" filter="fade">
                                      <p:cBhvr>
                                        <p:cTn id="43" dur="1000"/>
                                        <p:tgtEl>
                                          <p:spTgt spid="28"/>
                                        </p:tgtEl>
                                      </p:cBhvr>
                                    </p:animEffect>
                                  </p:childTnLst>
                                </p:cTn>
                              </p:par>
                            </p:childTnLst>
                          </p:cTn>
                        </p:par>
                      </p:childTnLst>
                    </p:cTn>
                  </p:par>
                  <p:par>
                    <p:cTn id="44" fill="hold">
                      <p:stCondLst>
                        <p:cond delay="indefinite"/>
                      </p:stCondLst>
                      <p:childTnLst>
                        <p:par>
                          <p:cTn id="45" fill="hold">
                            <p:stCondLst>
                              <p:cond delay="0"/>
                            </p:stCondLst>
                            <p:childTnLst>
                              <p:par>
                                <p:cTn id="46" presetID="31" presetClass="entr" presetSubtype="0" fill="hold" nodeType="clickEffect">
                                  <p:stCondLst>
                                    <p:cond delay="0"/>
                                  </p:stCondLst>
                                  <p:childTnLst>
                                    <p:set>
                                      <p:cBhvr>
                                        <p:cTn id="47" dur="1" fill="hold">
                                          <p:stCondLst>
                                            <p:cond delay="0"/>
                                          </p:stCondLst>
                                        </p:cTn>
                                        <p:tgtEl>
                                          <p:spTgt spid="38"/>
                                        </p:tgtEl>
                                        <p:attrNameLst>
                                          <p:attrName>style.visibility</p:attrName>
                                        </p:attrNameLst>
                                      </p:cBhvr>
                                      <p:to>
                                        <p:strVal val="visible"/>
                                      </p:to>
                                    </p:set>
                                    <p:anim calcmode="lin" valueType="num">
                                      <p:cBhvr>
                                        <p:cTn id="48" dur="1000" fill="hold"/>
                                        <p:tgtEl>
                                          <p:spTgt spid="38"/>
                                        </p:tgtEl>
                                        <p:attrNameLst>
                                          <p:attrName>ppt_w</p:attrName>
                                        </p:attrNameLst>
                                      </p:cBhvr>
                                      <p:tavLst>
                                        <p:tav tm="0">
                                          <p:val>
                                            <p:fltVal val="0"/>
                                          </p:val>
                                        </p:tav>
                                        <p:tav tm="100000">
                                          <p:val>
                                            <p:strVal val="#ppt_w"/>
                                          </p:val>
                                        </p:tav>
                                      </p:tavLst>
                                    </p:anim>
                                    <p:anim calcmode="lin" valueType="num">
                                      <p:cBhvr>
                                        <p:cTn id="49" dur="1000" fill="hold"/>
                                        <p:tgtEl>
                                          <p:spTgt spid="38"/>
                                        </p:tgtEl>
                                        <p:attrNameLst>
                                          <p:attrName>ppt_h</p:attrName>
                                        </p:attrNameLst>
                                      </p:cBhvr>
                                      <p:tavLst>
                                        <p:tav tm="0">
                                          <p:val>
                                            <p:fltVal val="0"/>
                                          </p:val>
                                        </p:tav>
                                        <p:tav tm="100000">
                                          <p:val>
                                            <p:strVal val="#ppt_h"/>
                                          </p:val>
                                        </p:tav>
                                      </p:tavLst>
                                    </p:anim>
                                    <p:anim calcmode="lin" valueType="num">
                                      <p:cBhvr>
                                        <p:cTn id="50" dur="1000" fill="hold"/>
                                        <p:tgtEl>
                                          <p:spTgt spid="38"/>
                                        </p:tgtEl>
                                        <p:attrNameLst>
                                          <p:attrName>style.rotation</p:attrName>
                                        </p:attrNameLst>
                                      </p:cBhvr>
                                      <p:tavLst>
                                        <p:tav tm="0">
                                          <p:val>
                                            <p:fltVal val="90"/>
                                          </p:val>
                                        </p:tav>
                                        <p:tav tm="100000">
                                          <p:val>
                                            <p:fltVal val="0"/>
                                          </p:val>
                                        </p:tav>
                                      </p:tavLst>
                                    </p:anim>
                                    <p:animEffect transition="in" filter="fade">
                                      <p:cBhvr>
                                        <p:cTn id="51" dur="1000"/>
                                        <p:tgtEl>
                                          <p:spTgt spid="38"/>
                                        </p:tgtEl>
                                      </p:cBhvr>
                                    </p:animEffect>
                                  </p:childTnLst>
                                </p:cTn>
                              </p:par>
                            </p:childTnLst>
                          </p:cTn>
                        </p:par>
                      </p:childTnLst>
                    </p:cTn>
                  </p:par>
                  <p:par>
                    <p:cTn id="52" fill="hold">
                      <p:stCondLst>
                        <p:cond delay="indefinite"/>
                      </p:stCondLst>
                      <p:childTnLst>
                        <p:par>
                          <p:cTn id="53" fill="hold">
                            <p:stCondLst>
                              <p:cond delay="0"/>
                            </p:stCondLst>
                            <p:childTnLst>
                              <p:par>
                                <p:cTn id="54" presetID="31" presetClass="entr" presetSubtype="0" fill="hold" nodeType="clickEffect">
                                  <p:stCondLst>
                                    <p:cond delay="0"/>
                                  </p:stCondLst>
                                  <p:childTnLst>
                                    <p:set>
                                      <p:cBhvr>
                                        <p:cTn id="55" dur="1" fill="hold">
                                          <p:stCondLst>
                                            <p:cond delay="0"/>
                                          </p:stCondLst>
                                        </p:cTn>
                                        <p:tgtEl>
                                          <p:spTgt spid="33"/>
                                        </p:tgtEl>
                                        <p:attrNameLst>
                                          <p:attrName>style.visibility</p:attrName>
                                        </p:attrNameLst>
                                      </p:cBhvr>
                                      <p:to>
                                        <p:strVal val="visible"/>
                                      </p:to>
                                    </p:set>
                                    <p:anim calcmode="lin" valueType="num">
                                      <p:cBhvr>
                                        <p:cTn id="56" dur="1000" fill="hold"/>
                                        <p:tgtEl>
                                          <p:spTgt spid="33"/>
                                        </p:tgtEl>
                                        <p:attrNameLst>
                                          <p:attrName>ppt_w</p:attrName>
                                        </p:attrNameLst>
                                      </p:cBhvr>
                                      <p:tavLst>
                                        <p:tav tm="0">
                                          <p:val>
                                            <p:fltVal val="0"/>
                                          </p:val>
                                        </p:tav>
                                        <p:tav tm="100000">
                                          <p:val>
                                            <p:strVal val="#ppt_w"/>
                                          </p:val>
                                        </p:tav>
                                      </p:tavLst>
                                    </p:anim>
                                    <p:anim calcmode="lin" valueType="num">
                                      <p:cBhvr>
                                        <p:cTn id="57" dur="1000" fill="hold"/>
                                        <p:tgtEl>
                                          <p:spTgt spid="33"/>
                                        </p:tgtEl>
                                        <p:attrNameLst>
                                          <p:attrName>ppt_h</p:attrName>
                                        </p:attrNameLst>
                                      </p:cBhvr>
                                      <p:tavLst>
                                        <p:tav tm="0">
                                          <p:val>
                                            <p:fltVal val="0"/>
                                          </p:val>
                                        </p:tav>
                                        <p:tav tm="100000">
                                          <p:val>
                                            <p:strVal val="#ppt_h"/>
                                          </p:val>
                                        </p:tav>
                                      </p:tavLst>
                                    </p:anim>
                                    <p:anim calcmode="lin" valueType="num">
                                      <p:cBhvr>
                                        <p:cTn id="58" dur="1000" fill="hold"/>
                                        <p:tgtEl>
                                          <p:spTgt spid="33"/>
                                        </p:tgtEl>
                                        <p:attrNameLst>
                                          <p:attrName>style.rotation</p:attrName>
                                        </p:attrNameLst>
                                      </p:cBhvr>
                                      <p:tavLst>
                                        <p:tav tm="0">
                                          <p:val>
                                            <p:fltVal val="90"/>
                                          </p:val>
                                        </p:tav>
                                        <p:tav tm="100000">
                                          <p:val>
                                            <p:fltVal val="0"/>
                                          </p:val>
                                        </p:tav>
                                      </p:tavLst>
                                    </p:anim>
                                    <p:animEffect transition="in" filter="fade">
                                      <p:cBhvr>
                                        <p:cTn id="59" dur="1000"/>
                                        <p:tgtEl>
                                          <p:spTgt spid="33"/>
                                        </p:tgtEl>
                                      </p:cBhvr>
                                    </p:animEffect>
                                  </p:childTnLst>
                                </p:cTn>
                              </p:par>
                            </p:childTnLst>
                          </p:cTn>
                        </p:par>
                      </p:childTnLst>
                    </p:cTn>
                  </p:par>
                  <p:par>
                    <p:cTn id="60" fill="hold">
                      <p:stCondLst>
                        <p:cond delay="indefinite"/>
                      </p:stCondLst>
                      <p:childTnLst>
                        <p:par>
                          <p:cTn id="61" fill="hold">
                            <p:stCondLst>
                              <p:cond delay="0"/>
                            </p:stCondLst>
                            <p:childTnLst>
                              <p:par>
                                <p:cTn id="62" presetID="31" presetClass="entr" presetSubtype="0" fill="hold" nodeType="clickEffect">
                                  <p:stCondLst>
                                    <p:cond delay="0"/>
                                  </p:stCondLst>
                                  <p:childTnLst>
                                    <p:set>
                                      <p:cBhvr>
                                        <p:cTn id="63" dur="1" fill="hold">
                                          <p:stCondLst>
                                            <p:cond delay="0"/>
                                          </p:stCondLst>
                                        </p:cTn>
                                        <p:tgtEl>
                                          <p:spTgt spid="22"/>
                                        </p:tgtEl>
                                        <p:attrNameLst>
                                          <p:attrName>style.visibility</p:attrName>
                                        </p:attrNameLst>
                                      </p:cBhvr>
                                      <p:to>
                                        <p:strVal val="visible"/>
                                      </p:to>
                                    </p:set>
                                    <p:anim calcmode="lin" valueType="num">
                                      <p:cBhvr>
                                        <p:cTn id="64" dur="1000" fill="hold"/>
                                        <p:tgtEl>
                                          <p:spTgt spid="22"/>
                                        </p:tgtEl>
                                        <p:attrNameLst>
                                          <p:attrName>ppt_w</p:attrName>
                                        </p:attrNameLst>
                                      </p:cBhvr>
                                      <p:tavLst>
                                        <p:tav tm="0">
                                          <p:val>
                                            <p:fltVal val="0"/>
                                          </p:val>
                                        </p:tav>
                                        <p:tav tm="100000">
                                          <p:val>
                                            <p:strVal val="#ppt_w"/>
                                          </p:val>
                                        </p:tav>
                                      </p:tavLst>
                                    </p:anim>
                                    <p:anim calcmode="lin" valueType="num">
                                      <p:cBhvr>
                                        <p:cTn id="65" dur="1000" fill="hold"/>
                                        <p:tgtEl>
                                          <p:spTgt spid="22"/>
                                        </p:tgtEl>
                                        <p:attrNameLst>
                                          <p:attrName>ppt_h</p:attrName>
                                        </p:attrNameLst>
                                      </p:cBhvr>
                                      <p:tavLst>
                                        <p:tav tm="0">
                                          <p:val>
                                            <p:fltVal val="0"/>
                                          </p:val>
                                        </p:tav>
                                        <p:tav tm="100000">
                                          <p:val>
                                            <p:strVal val="#ppt_h"/>
                                          </p:val>
                                        </p:tav>
                                      </p:tavLst>
                                    </p:anim>
                                    <p:anim calcmode="lin" valueType="num">
                                      <p:cBhvr>
                                        <p:cTn id="66" dur="1000" fill="hold"/>
                                        <p:tgtEl>
                                          <p:spTgt spid="22"/>
                                        </p:tgtEl>
                                        <p:attrNameLst>
                                          <p:attrName>style.rotation</p:attrName>
                                        </p:attrNameLst>
                                      </p:cBhvr>
                                      <p:tavLst>
                                        <p:tav tm="0">
                                          <p:val>
                                            <p:fltVal val="90"/>
                                          </p:val>
                                        </p:tav>
                                        <p:tav tm="100000">
                                          <p:val>
                                            <p:fltVal val="0"/>
                                          </p:val>
                                        </p:tav>
                                      </p:tavLst>
                                    </p:anim>
                                    <p:animEffect transition="in" filter="fade">
                                      <p:cBhvr>
                                        <p:cTn id="67" dur="1000"/>
                                        <p:tgtEl>
                                          <p:spTgt spid="22"/>
                                        </p:tgtEl>
                                      </p:cBhvr>
                                    </p:animEffect>
                                  </p:childTnLst>
                                </p:cTn>
                              </p:par>
                            </p:childTnLst>
                          </p:cTn>
                        </p:par>
                      </p:childTnLst>
                    </p:cTn>
                  </p:par>
                  <p:par>
                    <p:cTn id="68" fill="hold">
                      <p:stCondLst>
                        <p:cond delay="indefinite"/>
                      </p:stCondLst>
                      <p:childTnLst>
                        <p:par>
                          <p:cTn id="69" fill="hold">
                            <p:stCondLst>
                              <p:cond delay="0"/>
                            </p:stCondLst>
                            <p:childTnLst>
                              <p:par>
                                <p:cTn id="70" presetID="31" presetClass="entr" presetSubtype="0" fill="hold" nodeType="clickEffect">
                                  <p:stCondLst>
                                    <p:cond delay="0"/>
                                  </p:stCondLst>
                                  <p:childTnLst>
                                    <p:set>
                                      <p:cBhvr>
                                        <p:cTn id="71" dur="1" fill="hold">
                                          <p:stCondLst>
                                            <p:cond delay="0"/>
                                          </p:stCondLst>
                                        </p:cTn>
                                        <p:tgtEl>
                                          <p:spTgt spid="10"/>
                                        </p:tgtEl>
                                        <p:attrNameLst>
                                          <p:attrName>style.visibility</p:attrName>
                                        </p:attrNameLst>
                                      </p:cBhvr>
                                      <p:to>
                                        <p:strVal val="visible"/>
                                      </p:to>
                                    </p:set>
                                    <p:anim calcmode="lin" valueType="num">
                                      <p:cBhvr>
                                        <p:cTn id="72" dur="1000" fill="hold"/>
                                        <p:tgtEl>
                                          <p:spTgt spid="10"/>
                                        </p:tgtEl>
                                        <p:attrNameLst>
                                          <p:attrName>ppt_w</p:attrName>
                                        </p:attrNameLst>
                                      </p:cBhvr>
                                      <p:tavLst>
                                        <p:tav tm="0">
                                          <p:val>
                                            <p:fltVal val="0"/>
                                          </p:val>
                                        </p:tav>
                                        <p:tav tm="100000">
                                          <p:val>
                                            <p:strVal val="#ppt_w"/>
                                          </p:val>
                                        </p:tav>
                                      </p:tavLst>
                                    </p:anim>
                                    <p:anim calcmode="lin" valueType="num">
                                      <p:cBhvr>
                                        <p:cTn id="73" dur="1000" fill="hold"/>
                                        <p:tgtEl>
                                          <p:spTgt spid="10"/>
                                        </p:tgtEl>
                                        <p:attrNameLst>
                                          <p:attrName>ppt_h</p:attrName>
                                        </p:attrNameLst>
                                      </p:cBhvr>
                                      <p:tavLst>
                                        <p:tav tm="0">
                                          <p:val>
                                            <p:fltVal val="0"/>
                                          </p:val>
                                        </p:tav>
                                        <p:tav tm="100000">
                                          <p:val>
                                            <p:strVal val="#ppt_h"/>
                                          </p:val>
                                        </p:tav>
                                      </p:tavLst>
                                    </p:anim>
                                    <p:anim calcmode="lin" valueType="num">
                                      <p:cBhvr>
                                        <p:cTn id="74" dur="1000" fill="hold"/>
                                        <p:tgtEl>
                                          <p:spTgt spid="10"/>
                                        </p:tgtEl>
                                        <p:attrNameLst>
                                          <p:attrName>style.rotation</p:attrName>
                                        </p:attrNameLst>
                                      </p:cBhvr>
                                      <p:tavLst>
                                        <p:tav tm="0">
                                          <p:val>
                                            <p:fltVal val="90"/>
                                          </p:val>
                                        </p:tav>
                                        <p:tav tm="100000">
                                          <p:val>
                                            <p:fltVal val="0"/>
                                          </p:val>
                                        </p:tav>
                                      </p:tavLst>
                                    </p:anim>
                                    <p:animEffect transition="in" filter="fade">
                                      <p:cBhvr>
                                        <p:cTn id="75"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111</a:t>
            </a:fld>
            <a:endParaRPr lang="ar-EG"/>
          </a:p>
        </p:txBody>
      </p:sp>
      <p:sp>
        <p:nvSpPr>
          <p:cNvPr id="23" name="Rectangle 22"/>
          <p:cNvSpPr/>
          <p:nvPr/>
        </p:nvSpPr>
        <p:spPr>
          <a:xfrm>
            <a:off x="7375621" y="202376"/>
            <a:ext cx="4474710" cy="707886"/>
          </a:xfrm>
          <a:prstGeom prst="rect">
            <a:avLst/>
          </a:prstGeom>
        </p:spPr>
        <p:txBody>
          <a:bodyPr wrap="square">
            <a:spAutoFit/>
          </a:bodyPr>
          <a:lstStyle/>
          <a:p>
            <a:pPr lvl="0" algn="ctr">
              <a:lnSpc>
                <a:spcPct val="125000"/>
              </a:lnSpc>
            </a:pPr>
            <a:r>
              <a:rPr lang="ar-EG" sz="3200" dirty="0">
                <a:solidFill>
                  <a:prstClr val="white"/>
                </a:solidFill>
                <a:latin typeface="Sakkal Majalla" pitchFamily="2" charset="-78"/>
                <a:cs typeface="Sakkal Majalla" pitchFamily="2" charset="-78"/>
              </a:rPr>
              <a:t>قواعد صرف الأصناف</a:t>
            </a:r>
          </a:p>
        </p:txBody>
      </p:sp>
      <p:grpSp>
        <p:nvGrpSpPr>
          <p:cNvPr id="4" name="Group 3"/>
          <p:cNvGrpSpPr/>
          <p:nvPr/>
        </p:nvGrpSpPr>
        <p:grpSpPr>
          <a:xfrm>
            <a:off x="1429344" y="233997"/>
            <a:ext cx="3875808" cy="734595"/>
            <a:chOff x="2838499" y="127000"/>
            <a:chExt cx="3164136" cy="482600"/>
          </a:xfrm>
        </p:grpSpPr>
        <p:grpSp>
          <p:nvGrpSpPr>
            <p:cNvPr id="5" name="Group 4"/>
            <p:cNvGrpSpPr/>
            <p:nvPr/>
          </p:nvGrpSpPr>
          <p:grpSpPr>
            <a:xfrm>
              <a:off x="5530186" y="127000"/>
              <a:ext cx="472449" cy="433137"/>
              <a:chOff x="60314" y="127000"/>
              <a:chExt cx="472449" cy="433137"/>
            </a:xfrm>
          </p:grpSpPr>
          <p:pic>
            <p:nvPicPr>
              <p:cNvPr id="8" name="Picture 7" descr="D:\New folder\Untitled-1-Recovered_0016_Vector-Smart-Object.png"/>
              <p:cNvPicPr>
                <a:picLocks noChangeAspect="1"/>
              </p:cNvPicPr>
              <p:nvPr/>
            </p:nvPicPr>
            <p:blipFill rotWithShape="1">
              <a:blip r:embed="rId3" cstate="print">
                <a:extLst>
                  <a:ext uri="{28A0092B-C50C-407E-A947-70E740481C1C}">
                    <a14:useLocalDpi xmlns:a14="http://schemas.microsoft.com/office/drawing/2010/main" val="0"/>
                  </a:ext>
                </a:extLst>
              </a:blip>
              <a:srcRect r="7845" b="14200"/>
              <a:stretch/>
            </p:blipFill>
            <p:spPr bwMode="auto">
              <a:xfrm>
                <a:off x="67326" y="127000"/>
                <a:ext cx="465437" cy="433137"/>
              </a:xfrm>
              <a:prstGeom prst="rect">
                <a:avLst/>
              </a:prstGeom>
              <a:noFill/>
              <a:ln>
                <a:noFill/>
              </a:ln>
              <a:extLst>
                <a:ext uri="{53640926-AAD7-44D8-BBD7-CCE9431645EC}">
                  <a14:shadowObscured xmlns:a14="http://schemas.microsoft.com/office/drawing/2010/main"/>
                </a:ext>
              </a:extLst>
            </p:spPr>
          </p:pic>
          <p:sp>
            <p:nvSpPr>
              <p:cNvPr id="9" name="Rectangle 8"/>
              <p:cNvSpPr/>
              <p:nvPr/>
            </p:nvSpPr>
            <p:spPr>
              <a:xfrm>
                <a:off x="60314" y="127000"/>
                <a:ext cx="438791" cy="380943"/>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EG" sz="2800" b="1" dirty="0" smtClean="0">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3</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6" name="Text Box 331728"/>
            <p:cNvSpPr txBox="1"/>
            <p:nvPr/>
          </p:nvSpPr>
          <p:spPr>
            <a:xfrm>
              <a:off x="2838499" y="177800"/>
              <a:ext cx="2736808" cy="431800"/>
            </a:xfrm>
            <a:prstGeom prst="rect">
              <a:avLst/>
            </a:prstGeom>
            <a:noFill/>
            <a:ln w="6350">
              <a:noFill/>
            </a:ln>
            <a:effectLst/>
          </p:spPr>
          <p:txBody>
            <a:bodyPr rot="0" spcFirstLastPara="0" vert="horz" wrap="square" lIns="91440" tIns="45720" rIns="91440" bIns="45720" numCol="1" spcCol="0" rtlCol="1" fromWordArt="0" anchor="t" anchorCtr="0" forceAA="0" compatLnSpc="1">
              <a:prstTxWarp prst="textNoShape">
                <a:avLst/>
              </a:prstTxWarp>
              <a:noAutofit/>
            </a:bodyPr>
            <a:lstStyle/>
            <a:p>
              <a:pPr algn="justLow">
                <a:lnSpc>
                  <a:spcPct val="107000"/>
                </a:lnSpc>
                <a:spcAft>
                  <a:spcPts val="800"/>
                </a:spcAft>
              </a:pPr>
              <a:r>
                <a:rPr lang="ar-SA" sz="2800" b="1" dirty="0">
                  <a:solidFill>
                    <a:srgbClr val="3A9877"/>
                  </a:solidFill>
                  <a:latin typeface="Sakkal Majalla" panose="02000000000000000000" pitchFamily="2" charset="-78"/>
                  <a:ea typeface="Calibri" panose="020F0502020204030204" pitchFamily="34" charset="0"/>
                  <a:cs typeface="Sakkal Majalla" panose="02000000000000000000" pitchFamily="2" charset="-78"/>
                </a:rPr>
                <a:t>وقاية المخازن من السرقة:</a:t>
              </a:r>
              <a:endParaRPr lang="en-US" sz="2800" dirty="0">
                <a:solidFill>
                  <a:srgbClr val="3A9877"/>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7128586" y="1288956"/>
            <a:ext cx="3533775" cy="5248275"/>
          </a:xfrm>
          <a:prstGeom prst="rect">
            <a:avLst/>
          </a:prstGeom>
        </p:spPr>
      </p:pic>
      <p:grpSp>
        <p:nvGrpSpPr>
          <p:cNvPr id="11" name="Group 10"/>
          <p:cNvGrpSpPr/>
          <p:nvPr/>
        </p:nvGrpSpPr>
        <p:grpSpPr>
          <a:xfrm>
            <a:off x="9448894" y="2997859"/>
            <a:ext cx="2655909" cy="2596117"/>
            <a:chOff x="8679088" y="3087507"/>
            <a:chExt cx="3138750" cy="3138750"/>
          </a:xfrm>
        </p:grpSpPr>
        <p:pic>
          <p:nvPicPr>
            <p:cNvPr id="12" name="Picture 11"/>
            <p:cNvPicPr>
              <a:picLocks noChangeAspect="1"/>
            </p:cNvPicPr>
            <p:nvPr/>
          </p:nvPicPr>
          <p:blipFill>
            <a:blip r:embed="rId5">
              <a:clrChange>
                <a:clrFrom>
                  <a:srgbClr val="FFFFFF"/>
                </a:clrFrom>
                <a:clrTo>
                  <a:srgbClr val="FFFFFF">
                    <a:alpha val="0"/>
                  </a:srgbClr>
                </a:clrTo>
              </a:clrChange>
            </a:blip>
            <a:stretch>
              <a:fillRect/>
            </a:stretch>
          </p:blipFill>
          <p:spPr>
            <a:xfrm>
              <a:off x="8679088" y="3087507"/>
              <a:ext cx="3138750" cy="3138750"/>
            </a:xfrm>
            <a:prstGeom prst="rect">
              <a:avLst/>
            </a:prstGeom>
          </p:spPr>
        </p:pic>
        <p:sp>
          <p:nvSpPr>
            <p:cNvPr id="13" name="Rectangle 12"/>
            <p:cNvSpPr/>
            <p:nvPr/>
          </p:nvSpPr>
          <p:spPr>
            <a:xfrm>
              <a:off x="9159508" y="3763824"/>
              <a:ext cx="2272410" cy="1786115"/>
            </a:xfrm>
            <a:prstGeom prst="rect">
              <a:avLst/>
            </a:prstGeom>
          </p:spPr>
          <p:txBody>
            <a:bodyPr wrap="square">
              <a:spAutoFit/>
            </a:bodyPr>
            <a:lstStyle/>
            <a:p>
              <a:pPr algn="ctr">
                <a:lnSpc>
                  <a:spcPct val="125000"/>
                </a:lnSpc>
              </a:pPr>
              <a:r>
                <a:rPr lang="ar-EG" sz="2400" b="1" dirty="0">
                  <a:solidFill>
                    <a:srgbClr val="C00000"/>
                  </a:solidFill>
                  <a:latin typeface="Sakkal Majalla" panose="02000000000000000000" pitchFamily="2" charset="-78"/>
                  <a:cs typeface="Sakkal Majalla" panose="02000000000000000000" pitchFamily="2" charset="-78"/>
                </a:rPr>
                <a:t>لوقاية المخازن </a:t>
              </a:r>
              <a:r>
                <a:rPr lang="ar-EG" sz="2400" b="1" dirty="0" smtClean="0">
                  <a:solidFill>
                    <a:srgbClr val="C00000"/>
                  </a:solidFill>
                  <a:latin typeface="Sakkal Majalla" panose="02000000000000000000" pitchFamily="2" charset="-78"/>
                  <a:cs typeface="Sakkal Majalla" panose="02000000000000000000" pitchFamily="2" charset="-78"/>
                </a:rPr>
                <a:t/>
              </a:r>
              <a:br>
                <a:rPr lang="ar-EG" sz="2400" b="1" dirty="0" smtClean="0">
                  <a:solidFill>
                    <a:srgbClr val="C00000"/>
                  </a:solidFill>
                  <a:latin typeface="Sakkal Majalla" panose="02000000000000000000" pitchFamily="2" charset="-78"/>
                  <a:cs typeface="Sakkal Majalla" panose="02000000000000000000" pitchFamily="2" charset="-78"/>
                </a:rPr>
              </a:br>
              <a:r>
                <a:rPr lang="ar-EG" sz="2400" b="1" dirty="0" smtClean="0">
                  <a:solidFill>
                    <a:srgbClr val="C00000"/>
                  </a:solidFill>
                  <a:latin typeface="Sakkal Majalla" panose="02000000000000000000" pitchFamily="2" charset="-78"/>
                  <a:cs typeface="Sakkal Majalla" panose="02000000000000000000" pitchFamily="2" charset="-78"/>
                </a:rPr>
                <a:t>من </a:t>
              </a:r>
              <a:r>
                <a:rPr lang="ar-EG" sz="2400" b="1" dirty="0">
                  <a:solidFill>
                    <a:srgbClr val="C00000"/>
                  </a:solidFill>
                  <a:latin typeface="Sakkal Majalla" panose="02000000000000000000" pitchFamily="2" charset="-78"/>
                  <a:cs typeface="Sakkal Majalla" panose="02000000000000000000" pitchFamily="2" charset="-78"/>
                </a:rPr>
                <a:t>السرقة يجب مراعاة ما يلي</a:t>
              </a:r>
            </a:p>
          </p:txBody>
        </p:sp>
      </p:grpSp>
      <p:grpSp>
        <p:nvGrpSpPr>
          <p:cNvPr id="14" name="Group 13"/>
          <p:cNvGrpSpPr/>
          <p:nvPr/>
        </p:nvGrpSpPr>
        <p:grpSpPr>
          <a:xfrm>
            <a:off x="523975" y="1555084"/>
            <a:ext cx="10008928" cy="469627"/>
            <a:chOff x="-282944" y="1555085"/>
            <a:chExt cx="10008928" cy="469627"/>
          </a:xfrm>
        </p:grpSpPr>
        <p:sp>
          <p:nvSpPr>
            <p:cNvPr id="15" name="Rectangle 14"/>
            <p:cNvSpPr/>
            <p:nvPr/>
          </p:nvSpPr>
          <p:spPr>
            <a:xfrm>
              <a:off x="-282944" y="1563047"/>
              <a:ext cx="8812790" cy="461665"/>
            </a:xfrm>
            <a:prstGeom prst="rect">
              <a:avLst/>
            </a:prstGeom>
          </p:spPr>
          <p:txBody>
            <a:bodyPr wrap="square">
              <a:spAutoFit/>
            </a:bodyPr>
            <a:lstStyle/>
            <a:p>
              <a:pPr algn="justLow"/>
              <a:r>
                <a:rPr lang="ar-EG" sz="2400" b="1" dirty="0">
                  <a:solidFill>
                    <a:srgbClr val="002060"/>
                  </a:solidFill>
                  <a:latin typeface="Sakkal Majalla" panose="02000000000000000000" pitchFamily="2" charset="-78"/>
                  <a:cs typeface="Sakkal Majalla" panose="02000000000000000000" pitchFamily="2" charset="-78"/>
                </a:rPr>
                <a:t>عدم السماح بدخول المستودعات لغير العاملين فيها</a:t>
              </a:r>
            </a:p>
          </p:txBody>
        </p:sp>
        <p:sp>
          <p:nvSpPr>
            <p:cNvPr id="16" name="Rectangle 15"/>
            <p:cNvSpPr/>
            <p:nvPr/>
          </p:nvSpPr>
          <p:spPr>
            <a:xfrm>
              <a:off x="8972636" y="1555085"/>
              <a:ext cx="753348" cy="461665"/>
            </a:xfrm>
            <a:prstGeom prst="rect">
              <a:avLst/>
            </a:prstGeom>
          </p:spPr>
          <p:txBody>
            <a:bodyPr wrap="square">
              <a:spAutoFit/>
            </a:bodyPr>
            <a:lstStyle/>
            <a:p>
              <a:pPr algn="ctr" rtl="1"/>
              <a:r>
                <a:rPr lang="ar-EG" sz="2400" b="1" dirty="0" smtClean="0">
                  <a:solidFill>
                    <a:srgbClr val="C00000"/>
                  </a:solidFill>
                  <a:latin typeface="Sakkal Majalla" panose="02000000000000000000" pitchFamily="2" charset="-78"/>
                  <a:cs typeface="Sakkal Majalla" panose="02000000000000000000" pitchFamily="2" charset="-78"/>
                </a:rPr>
                <a:t>1</a:t>
              </a:r>
              <a:endParaRPr lang="ar-EG" sz="2400" b="1" dirty="0">
                <a:solidFill>
                  <a:srgbClr val="C00000"/>
                </a:solidFill>
                <a:latin typeface="Sakkal Majalla" panose="02000000000000000000" pitchFamily="2" charset="-78"/>
                <a:cs typeface="Sakkal Majalla" panose="02000000000000000000" pitchFamily="2" charset="-78"/>
              </a:endParaRPr>
            </a:p>
          </p:txBody>
        </p:sp>
      </p:grpSp>
      <p:grpSp>
        <p:nvGrpSpPr>
          <p:cNvPr id="17" name="Group 16"/>
          <p:cNvGrpSpPr/>
          <p:nvPr/>
        </p:nvGrpSpPr>
        <p:grpSpPr>
          <a:xfrm>
            <a:off x="781395" y="2587205"/>
            <a:ext cx="9032266" cy="477413"/>
            <a:chOff x="693718" y="1555085"/>
            <a:chExt cx="9032266" cy="477413"/>
          </a:xfrm>
        </p:grpSpPr>
        <p:sp>
          <p:nvSpPr>
            <p:cNvPr id="18" name="Rectangle 17"/>
            <p:cNvSpPr/>
            <p:nvPr/>
          </p:nvSpPr>
          <p:spPr>
            <a:xfrm>
              <a:off x="693718" y="1570833"/>
              <a:ext cx="7945881" cy="461665"/>
            </a:xfrm>
            <a:prstGeom prst="rect">
              <a:avLst/>
            </a:prstGeom>
          </p:spPr>
          <p:txBody>
            <a:bodyPr wrap="square">
              <a:spAutoFit/>
            </a:bodyPr>
            <a:lstStyle/>
            <a:p>
              <a:pPr algn="justLow"/>
              <a:r>
                <a:rPr lang="ar-EG" sz="2400" b="1" dirty="0">
                  <a:solidFill>
                    <a:srgbClr val="002060"/>
                  </a:solidFill>
                  <a:latin typeface="Sakkal Majalla" panose="02000000000000000000" pitchFamily="2" charset="-78"/>
                  <a:cs typeface="Sakkal Majalla" panose="02000000000000000000" pitchFamily="2" charset="-78"/>
                </a:rPr>
                <a:t>توفير مستودعات آمنة بأقل عدد من الأبواب </a:t>
              </a:r>
              <a:r>
                <a:rPr lang="ar-EG" sz="2400" b="1" dirty="0" smtClean="0">
                  <a:solidFill>
                    <a:srgbClr val="002060"/>
                  </a:solidFill>
                  <a:latin typeface="Sakkal Majalla" panose="02000000000000000000" pitchFamily="2" charset="-78"/>
                  <a:cs typeface="Sakkal Majalla" panose="02000000000000000000" pitchFamily="2" charset="-78"/>
                </a:rPr>
                <a:t>لا تسهل </a:t>
              </a:r>
              <a:r>
                <a:rPr lang="ar-EG" sz="2400" b="1" dirty="0">
                  <a:solidFill>
                    <a:srgbClr val="002060"/>
                  </a:solidFill>
                  <a:latin typeface="Sakkal Majalla" panose="02000000000000000000" pitchFamily="2" charset="-78"/>
                  <a:cs typeface="Sakkal Majalla" panose="02000000000000000000" pitchFamily="2" charset="-78"/>
                </a:rPr>
                <a:t>السرقة منها</a:t>
              </a:r>
            </a:p>
          </p:txBody>
        </p:sp>
        <p:sp>
          <p:nvSpPr>
            <p:cNvPr id="19" name="Rectangle 18"/>
            <p:cNvSpPr/>
            <p:nvPr/>
          </p:nvSpPr>
          <p:spPr>
            <a:xfrm>
              <a:off x="8972636" y="1555085"/>
              <a:ext cx="753348" cy="461665"/>
            </a:xfrm>
            <a:prstGeom prst="rect">
              <a:avLst/>
            </a:prstGeom>
          </p:spPr>
          <p:txBody>
            <a:bodyPr wrap="square">
              <a:spAutoFit/>
            </a:bodyPr>
            <a:lstStyle/>
            <a:p>
              <a:pPr algn="ctr" rtl="1"/>
              <a:r>
                <a:rPr lang="ar-EG" sz="2400" b="1" dirty="0" smtClean="0">
                  <a:solidFill>
                    <a:srgbClr val="C00000"/>
                  </a:solidFill>
                  <a:latin typeface="Sakkal Majalla" panose="02000000000000000000" pitchFamily="2" charset="-78"/>
                  <a:cs typeface="Sakkal Majalla" panose="02000000000000000000" pitchFamily="2" charset="-78"/>
                </a:rPr>
                <a:t>2</a:t>
              </a:r>
              <a:endParaRPr lang="ar-EG" sz="2400" b="1" dirty="0">
                <a:solidFill>
                  <a:srgbClr val="C00000"/>
                </a:solidFill>
                <a:latin typeface="Sakkal Majalla" panose="02000000000000000000" pitchFamily="2" charset="-78"/>
                <a:cs typeface="Sakkal Majalla" panose="02000000000000000000" pitchFamily="2" charset="-78"/>
              </a:endParaRPr>
            </a:p>
          </p:txBody>
        </p:sp>
      </p:grpSp>
      <p:grpSp>
        <p:nvGrpSpPr>
          <p:cNvPr id="20" name="Group 19"/>
          <p:cNvGrpSpPr/>
          <p:nvPr/>
        </p:nvGrpSpPr>
        <p:grpSpPr>
          <a:xfrm>
            <a:off x="664423" y="3619326"/>
            <a:ext cx="8724271" cy="471808"/>
            <a:chOff x="1001713" y="1555085"/>
            <a:chExt cx="8724271" cy="471808"/>
          </a:xfrm>
        </p:grpSpPr>
        <p:sp>
          <p:nvSpPr>
            <p:cNvPr id="21" name="Rectangle 20"/>
            <p:cNvSpPr/>
            <p:nvPr/>
          </p:nvSpPr>
          <p:spPr>
            <a:xfrm>
              <a:off x="1001713" y="1565228"/>
              <a:ext cx="7668582" cy="461665"/>
            </a:xfrm>
            <a:prstGeom prst="rect">
              <a:avLst/>
            </a:prstGeom>
          </p:spPr>
          <p:txBody>
            <a:bodyPr wrap="square">
              <a:spAutoFit/>
            </a:bodyPr>
            <a:lstStyle/>
            <a:p>
              <a:pPr algn="justLow"/>
              <a:r>
                <a:rPr lang="ar-EG" sz="2400" b="1" dirty="0">
                  <a:solidFill>
                    <a:srgbClr val="002060"/>
                  </a:solidFill>
                  <a:latin typeface="Sakkal Majalla" panose="02000000000000000000" pitchFamily="2" charset="-78"/>
                  <a:cs typeface="Sakkal Majalla" panose="02000000000000000000" pitchFamily="2" charset="-78"/>
                </a:rPr>
                <a:t>توفير حراسة كافية على مباني المستودعات</a:t>
              </a:r>
            </a:p>
          </p:txBody>
        </p:sp>
        <p:sp>
          <p:nvSpPr>
            <p:cNvPr id="22" name="Rectangle 21"/>
            <p:cNvSpPr/>
            <p:nvPr/>
          </p:nvSpPr>
          <p:spPr>
            <a:xfrm>
              <a:off x="8972636" y="1555085"/>
              <a:ext cx="753348" cy="461665"/>
            </a:xfrm>
            <a:prstGeom prst="rect">
              <a:avLst/>
            </a:prstGeom>
          </p:spPr>
          <p:txBody>
            <a:bodyPr wrap="square">
              <a:spAutoFit/>
            </a:bodyPr>
            <a:lstStyle/>
            <a:p>
              <a:pPr algn="ctr" rtl="1"/>
              <a:r>
                <a:rPr lang="ar-EG" sz="2400" b="1" dirty="0" smtClean="0">
                  <a:solidFill>
                    <a:srgbClr val="C00000"/>
                  </a:solidFill>
                  <a:latin typeface="Sakkal Majalla" panose="02000000000000000000" pitchFamily="2" charset="-78"/>
                  <a:cs typeface="Sakkal Majalla" panose="02000000000000000000" pitchFamily="2" charset="-78"/>
                </a:rPr>
                <a:t>3</a:t>
              </a:r>
              <a:endParaRPr lang="ar-EG" sz="2400" b="1" dirty="0">
                <a:solidFill>
                  <a:srgbClr val="C00000"/>
                </a:solidFill>
                <a:latin typeface="Sakkal Majalla" panose="02000000000000000000" pitchFamily="2" charset="-78"/>
                <a:cs typeface="Sakkal Majalla" panose="02000000000000000000" pitchFamily="2" charset="-78"/>
              </a:endParaRPr>
            </a:p>
          </p:txBody>
        </p:sp>
      </p:grpSp>
      <p:grpSp>
        <p:nvGrpSpPr>
          <p:cNvPr id="24" name="Group 23"/>
          <p:cNvGrpSpPr/>
          <p:nvPr/>
        </p:nvGrpSpPr>
        <p:grpSpPr>
          <a:xfrm>
            <a:off x="166525" y="4654529"/>
            <a:ext cx="8560751" cy="476512"/>
            <a:chOff x="1165233" y="1540238"/>
            <a:chExt cx="8560751" cy="476512"/>
          </a:xfrm>
        </p:grpSpPr>
        <p:sp>
          <p:nvSpPr>
            <p:cNvPr id="25" name="Rectangle 24"/>
            <p:cNvSpPr/>
            <p:nvPr/>
          </p:nvSpPr>
          <p:spPr>
            <a:xfrm>
              <a:off x="1165233" y="1540238"/>
              <a:ext cx="7409781" cy="461665"/>
            </a:xfrm>
            <a:prstGeom prst="rect">
              <a:avLst/>
            </a:prstGeom>
          </p:spPr>
          <p:txBody>
            <a:bodyPr wrap="square">
              <a:spAutoFit/>
            </a:bodyPr>
            <a:lstStyle/>
            <a:p>
              <a:pPr algn="justLow"/>
              <a:r>
                <a:rPr lang="ar-EG" sz="2400" b="1" dirty="0">
                  <a:solidFill>
                    <a:srgbClr val="002060"/>
                  </a:solidFill>
                  <a:latin typeface="Sakkal Majalla" panose="02000000000000000000" pitchFamily="2" charset="-78"/>
                  <a:cs typeface="Sakkal Majalla" panose="02000000000000000000" pitchFamily="2" charset="-78"/>
                </a:rPr>
                <a:t>إجراء الجرد المفاجئ باستمرار</a:t>
              </a:r>
            </a:p>
          </p:txBody>
        </p:sp>
        <p:sp>
          <p:nvSpPr>
            <p:cNvPr id="26" name="Rectangle 25"/>
            <p:cNvSpPr/>
            <p:nvPr/>
          </p:nvSpPr>
          <p:spPr>
            <a:xfrm>
              <a:off x="8972636" y="1555085"/>
              <a:ext cx="753348" cy="461665"/>
            </a:xfrm>
            <a:prstGeom prst="rect">
              <a:avLst/>
            </a:prstGeom>
          </p:spPr>
          <p:txBody>
            <a:bodyPr wrap="square">
              <a:spAutoFit/>
            </a:bodyPr>
            <a:lstStyle/>
            <a:p>
              <a:pPr algn="ctr" rtl="1"/>
              <a:r>
                <a:rPr lang="ar-EG" sz="2400" b="1" dirty="0" smtClean="0">
                  <a:solidFill>
                    <a:srgbClr val="C00000"/>
                  </a:solidFill>
                  <a:latin typeface="Sakkal Majalla" panose="02000000000000000000" pitchFamily="2" charset="-78"/>
                  <a:cs typeface="Sakkal Majalla" panose="02000000000000000000" pitchFamily="2" charset="-78"/>
                </a:rPr>
                <a:t>4</a:t>
              </a:r>
              <a:endParaRPr lang="ar-EG" sz="2400" b="1" dirty="0">
                <a:solidFill>
                  <a:srgbClr val="C00000"/>
                </a:solidFill>
                <a:latin typeface="Sakkal Majalla" panose="02000000000000000000" pitchFamily="2" charset="-78"/>
                <a:cs typeface="Sakkal Majalla" panose="02000000000000000000" pitchFamily="2" charset="-78"/>
              </a:endParaRPr>
            </a:p>
          </p:txBody>
        </p:sp>
      </p:grpSp>
      <p:grpSp>
        <p:nvGrpSpPr>
          <p:cNvPr id="27" name="Group 26"/>
          <p:cNvGrpSpPr/>
          <p:nvPr/>
        </p:nvGrpSpPr>
        <p:grpSpPr>
          <a:xfrm>
            <a:off x="325323" y="5697778"/>
            <a:ext cx="7882778" cy="469226"/>
            <a:chOff x="1789419" y="1555085"/>
            <a:chExt cx="7882778" cy="469226"/>
          </a:xfrm>
        </p:grpSpPr>
        <p:sp>
          <p:nvSpPr>
            <p:cNvPr id="28" name="Rectangle 27"/>
            <p:cNvSpPr/>
            <p:nvPr/>
          </p:nvSpPr>
          <p:spPr>
            <a:xfrm>
              <a:off x="1789419" y="1562646"/>
              <a:ext cx="6803263" cy="461665"/>
            </a:xfrm>
            <a:prstGeom prst="rect">
              <a:avLst/>
            </a:prstGeom>
          </p:spPr>
          <p:txBody>
            <a:bodyPr wrap="square">
              <a:spAutoFit/>
            </a:bodyPr>
            <a:lstStyle/>
            <a:p>
              <a:pPr algn="justLow"/>
              <a:r>
                <a:rPr lang="ar-EG" sz="2400" b="1" dirty="0">
                  <a:solidFill>
                    <a:srgbClr val="002060"/>
                  </a:solidFill>
                  <a:latin typeface="Sakkal Majalla" panose="02000000000000000000" pitchFamily="2" charset="-78"/>
                  <a:cs typeface="Sakkal Majalla" panose="02000000000000000000" pitchFamily="2" charset="-78"/>
                </a:rPr>
                <a:t>التحفظ على الأصناف الثمينة في أماكن خاصة آمنة</a:t>
              </a:r>
            </a:p>
          </p:txBody>
        </p:sp>
        <p:sp>
          <p:nvSpPr>
            <p:cNvPr id="29" name="Rectangle 28"/>
            <p:cNvSpPr/>
            <p:nvPr/>
          </p:nvSpPr>
          <p:spPr>
            <a:xfrm>
              <a:off x="8918849" y="1555085"/>
              <a:ext cx="753348" cy="461665"/>
            </a:xfrm>
            <a:prstGeom prst="rect">
              <a:avLst/>
            </a:prstGeom>
          </p:spPr>
          <p:txBody>
            <a:bodyPr wrap="square">
              <a:spAutoFit/>
            </a:bodyPr>
            <a:lstStyle/>
            <a:p>
              <a:pPr algn="ctr" rtl="1"/>
              <a:r>
                <a:rPr lang="ar-EG" sz="2400" b="1" dirty="0" smtClean="0">
                  <a:solidFill>
                    <a:srgbClr val="C00000"/>
                  </a:solidFill>
                  <a:latin typeface="Sakkal Majalla" panose="02000000000000000000" pitchFamily="2" charset="-78"/>
                  <a:cs typeface="Sakkal Majalla" panose="02000000000000000000" pitchFamily="2" charset="-78"/>
                </a:rPr>
                <a:t>5</a:t>
              </a:r>
              <a:endParaRPr lang="ar-EG" sz="2400" b="1" dirty="0">
                <a:solidFill>
                  <a:srgbClr val="C00000"/>
                </a:solidFill>
                <a:latin typeface="Sakkal Majalla" panose="02000000000000000000" pitchFamily="2" charset="-78"/>
                <a:cs typeface="Sakkal Majalla" panose="02000000000000000000" pitchFamily="2" charset="-78"/>
              </a:endParaRPr>
            </a:p>
          </p:txBody>
        </p:sp>
      </p:grpSp>
      <p:pic>
        <p:nvPicPr>
          <p:cNvPr id="31" name="Picture 30" descr="نتيجة بحث الصور عن warehouse keeper safety clipart"/>
          <p:cNvPicPr/>
          <p:nvPr/>
        </p:nvPicPr>
        <p:blipFill rotWithShape="1">
          <a:blip r:embed="rId6">
            <a:extLst>
              <a:ext uri="{28A0092B-C50C-407E-A947-70E740481C1C}">
                <a14:useLocalDpi xmlns:a14="http://schemas.microsoft.com/office/drawing/2010/main" val="0"/>
              </a:ext>
            </a:extLst>
          </a:blip>
          <a:srcRect t="10112" b="17229"/>
          <a:stretch/>
        </p:blipFill>
        <p:spPr bwMode="auto">
          <a:xfrm>
            <a:off x="932955" y="3330717"/>
            <a:ext cx="2794000" cy="1930400"/>
          </a:xfrm>
          <a:prstGeom prst="rect">
            <a:avLst/>
          </a:prstGeom>
          <a:noFill/>
          <a:ln>
            <a:noFill/>
          </a:ln>
          <a:extLst>
            <a:ext uri="{53640926-AAD7-44D8-BBD7-CCE9431645EC}">
              <a14:shadowObscured xmlns:a14="http://schemas.microsoft.com/office/drawing/2010/main"/>
            </a:ext>
          </a:extLst>
        </p:spPr>
      </p:pic>
      <p:sp>
        <p:nvSpPr>
          <p:cNvPr id="30"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32"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7"/>
              </a:rPr>
              <a:t>www.dawliatraining.com</a:t>
            </a:r>
            <a:endParaRPr lang="en-US" sz="1100" dirty="0">
              <a:effectLst/>
              <a:ea typeface="Calibri"/>
              <a:cs typeface="Arial"/>
            </a:endParaRPr>
          </a:p>
        </p:txBody>
      </p:sp>
    </p:spTree>
    <p:extLst>
      <p:ext uri="{BB962C8B-B14F-4D97-AF65-F5344CB8AC3E}">
        <p14:creationId xmlns:p14="http://schemas.microsoft.com/office/powerpoint/2010/main" val="4641224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down)">
                                      <p:cBhvr>
                                        <p:cTn id="25" dur="580">
                                          <p:stCondLst>
                                            <p:cond delay="0"/>
                                          </p:stCondLst>
                                        </p:cTn>
                                        <p:tgtEl>
                                          <p:spTgt spid="11"/>
                                        </p:tgtEl>
                                      </p:cBhvr>
                                    </p:animEffect>
                                    <p:anim calcmode="lin" valueType="num">
                                      <p:cBhvr>
                                        <p:cTn id="26"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31" dur="26">
                                          <p:stCondLst>
                                            <p:cond delay="650"/>
                                          </p:stCondLst>
                                        </p:cTn>
                                        <p:tgtEl>
                                          <p:spTgt spid="11"/>
                                        </p:tgtEl>
                                      </p:cBhvr>
                                      <p:to x="100000" y="60000"/>
                                    </p:animScale>
                                    <p:animScale>
                                      <p:cBhvr>
                                        <p:cTn id="32" dur="166" decel="50000">
                                          <p:stCondLst>
                                            <p:cond delay="676"/>
                                          </p:stCondLst>
                                        </p:cTn>
                                        <p:tgtEl>
                                          <p:spTgt spid="11"/>
                                        </p:tgtEl>
                                      </p:cBhvr>
                                      <p:to x="100000" y="100000"/>
                                    </p:animScale>
                                    <p:animScale>
                                      <p:cBhvr>
                                        <p:cTn id="33" dur="26">
                                          <p:stCondLst>
                                            <p:cond delay="1312"/>
                                          </p:stCondLst>
                                        </p:cTn>
                                        <p:tgtEl>
                                          <p:spTgt spid="11"/>
                                        </p:tgtEl>
                                      </p:cBhvr>
                                      <p:to x="100000" y="80000"/>
                                    </p:animScale>
                                    <p:animScale>
                                      <p:cBhvr>
                                        <p:cTn id="34" dur="166" decel="50000">
                                          <p:stCondLst>
                                            <p:cond delay="1338"/>
                                          </p:stCondLst>
                                        </p:cTn>
                                        <p:tgtEl>
                                          <p:spTgt spid="11"/>
                                        </p:tgtEl>
                                      </p:cBhvr>
                                      <p:to x="100000" y="100000"/>
                                    </p:animScale>
                                    <p:animScale>
                                      <p:cBhvr>
                                        <p:cTn id="35" dur="26">
                                          <p:stCondLst>
                                            <p:cond delay="1642"/>
                                          </p:stCondLst>
                                        </p:cTn>
                                        <p:tgtEl>
                                          <p:spTgt spid="11"/>
                                        </p:tgtEl>
                                      </p:cBhvr>
                                      <p:to x="100000" y="90000"/>
                                    </p:animScale>
                                    <p:animScale>
                                      <p:cBhvr>
                                        <p:cTn id="36" dur="166" decel="50000">
                                          <p:stCondLst>
                                            <p:cond delay="1668"/>
                                          </p:stCondLst>
                                        </p:cTn>
                                        <p:tgtEl>
                                          <p:spTgt spid="11"/>
                                        </p:tgtEl>
                                      </p:cBhvr>
                                      <p:to x="100000" y="100000"/>
                                    </p:animScale>
                                    <p:animScale>
                                      <p:cBhvr>
                                        <p:cTn id="37" dur="26">
                                          <p:stCondLst>
                                            <p:cond delay="1808"/>
                                          </p:stCondLst>
                                        </p:cTn>
                                        <p:tgtEl>
                                          <p:spTgt spid="11"/>
                                        </p:tgtEl>
                                      </p:cBhvr>
                                      <p:to x="100000" y="95000"/>
                                    </p:animScale>
                                    <p:animScale>
                                      <p:cBhvr>
                                        <p:cTn id="38" dur="166" decel="50000">
                                          <p:stCondLst>
                                            <p:cond delay="1834"/>
                                          </p:stCondLst>
                                        </p:cTn>
                                        <p:tgtEl>
                                          <p:spTgt spid="11"/>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nodeType="click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barn(inVertical)">
                                      <p:cBhvr>
                                        <p:cTn id="43" dur="500"/>
                                        <p:tgtEl>
                                          <p:spTgt spid="10"/>
                                        </p:tgtEl>
                                      </p:cBhvr>
                                    </p:animEffect>
                                  </p:childTnLst>
                                </p:cTn>
                              </p:par>
                              <p:par>
                                <p:cTn id="44" presetID="16" presetClass="entr" presetSubtype="21" fill="hold" nodeType="with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barn(inVertical)">
                                      <p:cBhvr>
                                        <p:cTn id="46" dur="500"/>
                                        <p:tgtEl>
                                          <p:spTgt spid="14"/>
                                        </p:tgtEl>
                                      </p:cBhvr>
                                    </p:animEffect>
                                  </p:childTnLst>
                                </p:cTn>
                              </p:par>
                            </p:childTnLst>
                          </p:cTn>
                        </p:par>
                      </p:childTnLst>
                    </p:cTn>
                  </p:par>
                  <p:par>
                    <p:cTn id="47" fill="hold">
                      <p:stCondLst>
                        <p:cond delay="indefinite"/>
                      </p:stCondLst>
                      <p:childTnLst>
                        <p:par>
                          <p:cTn id="48" fill="hold">
                            <p:stCondLst>
                              <p:cond delay="0"/>
                            </p:stCondLst>
                            <p:childTnLst>
                              <p:par>
                                <p:cTn id="49" presetID="16" presetClass="entr" presetSubtype="21" fill="hold" nodeType="click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barn(inVertical)">
                                      <p:cBhvr>
                                        <p:cTn id="51" dur="500"/>
                                        <p:tgtEl>
                                          <p:spTgt spid="17"/>
                                        </p:tgtEl>
                                      </p:cBhvr>
                                    </p:animEffect>
                                  </p:childTnLst>
                                </p:cTn>
                              </p:par>
                            </p:childTnLst>
                          </p:cTn>
                        </p:par>
                      </p:childTnLst>
                    </p:cTn>
                  </p:par>
                  <p:par>
                    <p:cTn id="52" fill="hold">
                      <p:stCondLst>
                        <p:cond delay="indefinite"/>
                      </p:stCondLst>
                      <p:childTnLst>
                        <p:par>
                          <p:cTn id="53" fill="hold">
                            <p:stCondLst>
                              <p:cond delay="0"/>
                            </p:stCondLst>
                            <p:childTnLst>
                              <p:par>
                                <p:cTn id="54" presetID="16" presetClass="entr" presetSubtype="21" fill="hold" nodeType="clickEffect">
                                  <p:stCondLst>
                                    <p:cond delay="0"/>
                                  </p:stCondLst>
                                  <p:childTnLst>
                                    <p:set>
                                      <p:cBhvr>
                                        <p:cTn id="55" dur="1" fill="hold">
                                          <p:stCondLst>
                                            <p:cond delay="0"/>
                                          </p:stCondLst>
                                        </p:cTn>
                                        <p:tgtEl>
                                          <p:spTgt spid="20"/>
                                        </p:tgtEl>
                                        <p:attrNameLst>
                                          <p:attrName>style.visibility</p:attrName>
                                        </p:attrNameLst>
                                      </p:cBhvr>
                                      <p:to>
                                        <p:strVal val="visible"/>
                                      </p:to>
                                    </p:set>
                                    <p:animEffect transition="in" filter="barn(inVertical)">
                                      <p:cBhvr>
                                        <p:cTn id="56" dur="500"/>
                                        <p:tgtEl>
                                          <p:spTgt spid="20"/>
                                        </p:tgtEl>
                                      </p:cBhvr>
                                    </p:animEffect>
                                  </p:childTnLst>
                                </p:cTn>
                              </p:par>
                            </p:childTnLst>
                          </p:cTn>
                        </p:par>
                      </p:childTnLst>
                    </p:cTn>
                  </p:par>
                  <p:par>
                    <p:cTn id="57" fill="hold">
                      <p:stCondLst>
                        <p:cond delay="indefinite"/>
                      </p:stCondLst>
                      <p:childTnLst>
                        <p:par>
                          <p:cTn id="58" fill="hold">
                            <p:stCondLst>
                              <p:cond delay="0"/>
                            </p:stCondLst>
                            <p:childTnLst>
                              <p:par>
                                <p:cTn id="59" presetID="16" presetClass="entr" presetSubtype="21" fill="hold" nodeType="click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barn(inVertical)">
                                      <p:cBhvr>
                                        <p:cTn id="61" dur="500"/>
                                        <p:tgtEl>
                                          <p:spTgt spid="24"/>
                                        </p:tgtEl>
                                      </p:cBhvr>
                                    </p:animEffect>
                                  </p:childTnLst>
                                </p:cTn>
                              </p:par>
                            </p:childTnLst>
                          </p:cTn>
                        </p:par>
                      </p:childTnLst>
                    </p:cTn>
                  </p:par>
                  <p:par>
                    <p:cTn id="62" fill="hold">
                      <p:stCondLst>
                        <p:cond delay="indefinite"/>
                      </p:stCondLst>
                      <p:childTnLst>
                        <p:par>
                          <p:cTn id="63" fill="hold">
                            <p:stCondLst>
                              <p:cond delay="0"/>
                            </p:stCondLst>
                            <p:childTnLst>
                              <p:par>
                                <p:cTn id="64" presetID="16" presetClass="entr" presetSubtype="21" fill="hold" nodeType="clickEffect">
                                  <p:stCondLst>
                                    <p:cond delay="0"/>
                                  </p:stCondLst>
                                  <p:childTnLst>
                                    <p:set>
                                      <p:cBhvr>
                                        <p:cTn id="65" dur="1" fill="hold">
                                          <p:stCondLst>
                                            <p:cond delay="0"/>
                                          </p:stCondLst>
                                        </p:cTn>
                                        <p:tgtEl>
                                          <p:spTgt spid="27"/>
                                        </p:tgtEl>
                                        <p:attrNameLst>
                                          <p:attrName>style.visibility</p:attrName>
                                        </p:attrNameLst>
                                      </p:cBhvr>
                                      <p:to>
                                        <p:strVal val="visible"/>
                                      </p:to>
                                    </p:set>
                                    <p:animEffect transition="in" filter="barn(inVertical)">
                                      <p:cBhvr>
                                        <p:cTn id="6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112</a:t>
            </a:fld>
            <a:endParaRPr lang="ar-EG"/>
          </a:p>
        </p:txBody>
      </p:sp>
      <p:sp>
        <p:nvSpPr>
          <p:cNvPr id="23" name="Rectangle 22"/>
          <p:cNvSpPr/>
          <p:nvPr/>
        </p:nvSpPr>
        <p:spPr>
          <a:xfrm>
            <a:off x="7375621" y="202376"/>
            <a:ext cx="4474710" cy="707886"/>
          </a:xfrm>
          <a:prstGeom prst="rect">
            <a:avLst/>
          </a:prstGeom>
        </p:spPr>
        <p:txBody>
          <a:bodyPr wrap="square">
            <a:spAutoFit/>
          </a:bodyPr>
          <a:lstStyle/>
          <a:p>
            <a:pPr lvl="0" algn="ctr">
              <a:lnSpc>
                <a:spcPct val="125000"/>
              </a:lnSpc>
            </a:pPr>
            <a:r>
              <a:rPr lang="ar-EG" sz="3200" dirty="0">
                <a:solidFill>
                  <a:prstClr val="white"/>
                </a:solidFill>
                <a:latin typeface="Sakkal Majalla" pitchFamily="2" charset="-78"/>
                <a:cs typeface="Sakkal Majalla" pitchFamily="2" charset="-78"/>
              </a:rPr>
              <a:t>قواعد صرف الأصناف</a:t>
            </a:r>
          </a:p>
        </p:txBody>
      </p:sp>
      <p:grpSp>
        <p:nvGrpSpPr>
          <p:cNvPr id="4" name="Group 3"/>
          <p:cNvGrpSpPr/>
          <p:nvPr/>
        </p:nvGrpSpPr>
        <p:grpSpPr>
          <a:xfrm>
            <a:off x="838200" y="202376"/>
            <a:ext cx="5301141" cy="734595"/>
            <a:chOff x="1674884" y="127000"/>
            <a:chExt cx="4327751" cy="482600"/>
          </a:xfrm>
        </p:grpSpPr>
        <p:grpSp>
          <p:nvGrpSpPr>
            <p:cNvPr id="5" name="Group 4"/>
            <p:cNvGrpSpPr/>
            <p:nvPr/>
          </p:nvGrpSpPr>
          <p:grpSpPr>
            <a:xfrm>
              <a:off x="5530186" y="127000"/>
              <a:ext cx="472449" cy="433137"/>
              <a:chOff x="60314" y="127000"/>
              <a:chExt cx="472449" cy="433137"/>
            </a:xfrm>
          </p:grpSpPr>
          <p:pic>
            <p:nvPicPr>
              <p:cNvPr id="8" name="Picture 7" descr="D:\New folder\Untitled-1-Recovered_0016_Vector-Smart-Object.png"/>
              <p:cNvPicPr>
                <a:picLocks noChangeAspect="1"/>
              </p:cNvPicPr>
              <p:nvPr/>
            </p:nvPicPr>
            <p:blipFill rotWithShape="1">
              <a:blip r:embed="rId3" cstate="print">
                <a:extLst>
                  <a:ext uri="{28A0092B-C50C-407E-A947-70E740481C1C}">
                    <a14:useLocalDpi xmlns:a14="http://schemas.microsoft.com/office/drawing/2010/main" val="0"/>
                  </a:ext>
                </a:extLst>
              </a:blip>
              <a:srcRect r="7845" b="14200"/>
              <a:stretch/>
            </p:blipFill>
            <p:spPr bwMode="auto">
              <a:xfrm>
                <a:off x="67326" y="127000"/>
                <a:ext cx="465437" cy="433137"/>
              </a:xfrm>
              <a:prstGeom prst="rect">
                <a:avLst/>
              </a:prstGeom>
              <a:noFill/>
              <a:ln>
                <a:noFill/>
              </a:ln>
              <a:extLst>
                <a:ext uri="{53640926-AAD7-44D8-BBD7-CCE9431645EC}">
                  <a14:shadowObscured xmlns:a14="http://schemas.microsoft.com/office/drawing/2010/main"/>
                </a:ext>
              </a:extLst>
            </p:spPr>
          </p:pic>
          <p:sp>
            <p:nvSpPr>
              <p:cNvPr id="9" name="Rectangle 8"/>
              <p:cNvSpPr/>
              <p:nvPr/>
            </p:nvSpPr>
            <p:spPr>
              <a:xfrm>
                <a:off x="60314" y="127000"/>
                <a:ext cx="438791" cy="380943"/>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EG" sz="2800" b="1" dirty="0" smtClean="0">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4</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6" name="Text Box 331728"/>
            <p:cNvSpPr txBox="1"/>
            <p:nvPr/>
          </p:nvSpPr>
          <p:spPr>
            <a:xfrm>
              <a:off x="1674884" y="177800"/>
              <a:ext cx="3900423" cy="431800"/>
            </a:xfrm>
            <a:prstGeom prst="rect">
              <a:avLst/>
            </a:prstGeom>
            <a:noFill/>
            <a:ln w="6350">
              <a:noFill/>
            </a:ln>
            <a:effectLst/>
          </p:spPr>
          <p:txBody>
            <a:bodyPr rot="0" spcFirstLastPara="0" vert="horz" wrap="square" lIns="91440" tIns="45720" rIns="91440" bIns="45720" numCol="1" spcCol="0" rtlCol="1" fromWordArt="0" anchor="t" anchorCtr="0" forceAA="0" compatLnSpc="1">
              <a:prstTxWarp prst="textNoShape">
                <a:avLst/>
              </a:prstTxWarp>
              <a:noAutofit/>
            </a:bodyPr>
            <a:lstStyle/>
            <a:p>
              <a:pPr algn="justLow">
                <a:lnSpc>
                  <a:spcPct val="107000"/>
                </a:lnSpc>
                <a:spcAft>
                  <a:spcPts val="800"/>
                </a:spcAft>
              </a:pPr>
              <a:r>
                <a:rPr lang="ar-SA" sz="2800" b="1" dirty="0">
                  <a:solidFill>
                    <a:srgbClr val="3A9877"/>
                  </a:solidFill>
                  <a:latin typeface="Sakkal Majalla" panose="02000000000000000000" pitchFamily="2" charset="-78"/>
                  <a:ea typeface="Calibri" panose="020F0502020204030204" pitchFamily="34" charset="0"/>
                  <a:cs typeface="Sakkal Majalla" panose="02000000000000000000" pitchFamily="2" charset="-78"/>
                </a:rPr>
                <a:t>وقاية العاملين من الحوادث </a:t>
              </a:r>
              <a:r>
                <a:rPr lang="ar-SA" sz="2800" b="1" dirty="0" smtClean="0">
                  <a:solidFill>
                    <a:srgbClr val="3A9877"/>
                  </a:solidFill>
                  <a:latin typeface="Sakkal Majalla" panose="02000000000000000000" pitchFamily="2" charset="-78"/>
                  <a:ea typeface="Calibri" panose="020F0502020204030204" pitchFamily="34" charset="0"/>
                  <a:cs typeface="Sakkal Majalla" panose="02000000000000000000" pitchFamily="2" charset="-78"/>
                </a:rPr>
                <a:t>والإصابات</a:t>
              </a:r>
              <a:r>
                <a:rPr lang="ar-EG" sz="2800" b="1" dirty="0" smtClean="0">
                  <a:solidFill>
                    <a:srgbClr val="3A9877"/>
                  </a:solidFill>
                  <a:latin typeface="Sakkal Majalla" panose="02000000000000000000" pitchFamily="2" charset="-78"/>
                  <a:ea typeface="Calibri" panose="020F0502020204030204" pitchFamily="34" charset="0"/>
                  <a:cs typeface="Sakkal Majalla" panose="02000000000000000000" pitchFamily="2" charset="-78"/>
                </a:rPr>
                <a:t>:</a:t>
              </a:r>
              <a:endParaRPr lang="en-US" sz="2800" dirty="0">
                <a:solidFill>
                  <a:srgbClr val="3A9877"/>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0" name="Group 9"/>
          <p:cNvGrpSpPr/>
          <p:nvPr/>
        </p:nvGrpSpPr>
        <p:grpSpPr>
          <a:xfrm>
            <a:off x="8713478" y="2011773"/>
            <a:ext cx="3136853" cy="1447762"/>
            <a:chOff x="6406854" y="1233507"/>
            <a:chExt cx="3136853" cy="1447762"/>
          </a:xfrm>
        </p:grpSpPr>
        <p:pic>
          <p:nvPicPr>
            <p:cNvPr id="11"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06854" y="1233507"/>
              <a:ext cx="1663789" cy="1447762"/>
            </a:xfrm>
            <a:prstGeom prst="rect">
              <a:avLst/>
            </a:prstGeom>
          </p:spPr>
        </p:pic>
        <p:grpSp>
          <p:nvGrpSpPr>
            <p:cNvPr id="12" name="Group 11"/>
            <p:cNvGrpSpPr/>
            <p:nvPr/>
          </p:nvGrpSpPr>
          <p:grpSpPr>
            <a:xfrm>
              <a:off x="6581036" y="1430950"/>
              <a:ext cx="2962671" cy="1073767"/>
              <a:chOff x="6581036" y="1430950"/>
              <a:chExt cx="2962671" cy="1073767"/>
            </a:xfrm>
          </p:grpSpPr>
          <p:sp>
            <p:nvSpPr>
              <p:cNvPr id="13" name="Rectangle 12"/>
              <p:cNvSpPr/>
              <p:nvPr/>
            </p:nvSpPr>
            <p:spPr>
              <a:xfrm>
                <a:off x="6581036" y="1430950"/>
                <a:ext cx="2962671" cy="461665"/>
              </a:xfrm>
              <a:prstGeom prst="rect">
                <a:avLst/>
              </a:prstGeom>
            </p:spPr>
            <p:txBody>
              <a:bodyPr wrap="none">
                <a:spAutoFit/>
              </a:bodyPr>
              <a:lstStyle/>
              <a:p>
                <a:pPr algn="ctr"/>
                <a:r>
                  <a:rPr lang="ar-EG" sz="2400" b="1" dirty="0">
                    <a:latin typeface="Sakkal Majalla" panose="02000000000000000000" pitchFamily="2" charset="-78"/>
                    <a:cs typeface="Sakkal Majalla" panose="02000000000000000000" pitchFamily="2" charset="-78"/>
                  </a:rPr>
                  <a:t>إنشاء حواجز على طول الممرات</a:t>
                </a:r>
              </a:p>
            </p:txBody>
          </p:sp>
          <p:sp>
            <p:nvSpPr>
              <p:cNvPr id="14" name="Rectangle 13"/>
              <p:cNvSpPr/>
              <p:nvPr/>
            </p:nvSpPr>
            <p:spPr>
              <a:xfrm>
                <a:off x="7511900" y="2043052"/>
                <a:ext cx="309700" cy="461665"/>
              </a:xfrm>
              <a:prstGeom prst="rect">
                <a:avLst/>
              </a:prstGeom>
            </p:spPr>
            <p:txBody>
              <a:bodyPr wrap="none">
                <a:spAutoFit/>
              </a:bodyPr>
              <a:lstStyle/>
              <a:p>
                <a:pPr algn="ctr"/>
                <a:r>
                  <a:rPr lang="ar-EG" sz="2400" b="1" dirty="0" smtClean="0">
                    <a:latin typeface="Sakkal Majalla" panose="02000000000000000000" pitchFamily="2" charset="-78"/>
                    <a:cs typeface="Sakkal Majalla" panose="02000000000000000000" pitchFamily="2" charset="-78"/>
                  </a:rPr>
                  <a:t>1</a:t>
                </a:r>
                <a:endParaRPr lang="ar-EG" sz="2400" b="1" dirty="0">
                  <a:latin typeface="Sakkal Majalla" panose="02000000000000000000" pitchFamily="2" charset="-78"/>
                  <a:cs typeface="Sakkal Majalla" panose="02000000000000000000" pitchFamily="2" charset="-78"/>
                </a:endParaRPr>
              </a:p>
            </p:txBody>
          </p:sp>
        </p:grpSp>
      </p:grpSp>
      <p:grpSp>
        <p:nvGrpSpPr>
          <p:cNvPr id="15" name="Group 14"/>
          <p:cNvGrpSpPr/>
          <p:nvPr/>
        </p:nvGrpSpPr>
        <p:grpSpPr>
          <a:xfrm>
            <a:off x="5145426" y="1978819"/>
            <a:ext cx="3568052" cy="1447762"/>
            <a:chOff x="4592768" y="1638280"/>
            <a:chExt cx="3568052" cy="1447762"/>
          </a:xfrm>
        </p:grpSpPr>
        <p:pic>
          <p:nvPicPr>
            <p:cNvPr id="16" name="Picture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92768" y="1638280"/>
              <a:ext cx="1667579" cy="1447762"/>
            </a:xfrm>
            <a:prstGeom prst="rect">
              <a:avLst/>
            </a:prstGeom>
          </p:spPr>
        </p:pic>
        <p:grpSp>
          <p:nvGrpSpPr>
            <p:cNvPr id="17" name="Group 16"/>
            <p:cNvGrpSpPr/>
            <p:nvPr/>
          </p:nvGrpSpPr>
          <p:grpSpPr>
            <a:xfrm>
              <a:off x="4592768" y="1890599"/>
              <a:ext cx="3568052" cy="1023356"/>
              <a:chOff x="6404959" y="1481361"/>
              <a:chExt cx="3568052" cy="1023356"/>
            </a:xfrm>
          </p:grpSpPr>
          <p:sp>
            <p:nvSpPr>
              <p:cNvPr id="18" name="Rectangle 17"/>
              <p:cNvSpPr/>
              <p:nvPr/>
            </p:nvSpPr>
            <p:spPr>
              <a:xfrm>
                <a:off x="6404959" y="1481361"/>
                <a:ext cx="3568052" cy="461665"/>
              </a:xfrm>
              <a:prstGeom prst="rect">
                <a:avLst/>
              </a:prstGeom>
            </p:spPr>
            <p:txBody>
              <a:bodyPr wrap="square">
                <a:spAutoFit/>
              </a:bodyPr>
              <a:lstStyle/>
              <a:p>
                <a:pPr algn="ctr"/>
                <a:r>
                  <a:rPr lang="ar-EG" sz="2400" b="1" dirty="0">
                    <a:latin typeface="Sakkal Majalla" panose="02000000000000000000" pitchFamily="2" charset="-78"/>
                    <a:cs typeface="Sakkal Majalla" panose="02000000000000000000" pitchFamily="2" charset="-78"/>
                  </a:rPr>
                  <a:t>الاستخدام الأمثل للمعدات المتحركة</a:t>
                </a:r>
              </a:p>
            </p:txBody>
          </p:sp>
          <p:sp>
            <p:nvSpPr>
              <p:cNvPr id="19" name="Rectangle 18"/>
              <p:cNvSpPr/>
              <p:nvPr/>
            </p:nvSpPr>
            <p:spPr>
              <a:xfrm>
                <a:off x="7511900" y="2043052"/>
                <a:ext cx="309700" cy="461665"/>
              </a:xfrm>
              <a:prstGeom prst="rect">
                <a:avLst/>
              </a:prstGeom>
            </p:spPr>
            <p:txBody>
              <a:bodyPr wrap="none">
                <a:spAutoFit/>
              </a:bodyPr>
              <a:lstStyle/>
              <a:p>
                <a:pPr algn="ctr"/>
                <a:r>
                  <a:rPr lang="ar-EG" sz="2400" b="1" dirty="0" smtClean="0">
                    <a:latin typeface="Sakkal Majalla" panose="02000000000000000000" pitchFamily="2" charset="-78"/>
                    <a:cs typeface="Sakkal Majalla" panose="02000000000000000000" pitchFamily="2" charset="-78"/>
                  </a:rPr>
                  <a:t>2</a:t>
                </a:r>
                <a:endParaRPr lang="ar-EG" sz="2400" b="1" dirty="0">
                  <a:latin typeface="Sakkal Majalla" panose="02000000000000000000" pitchFamily="2" charset="-78"/>
                  <a:cs typeface="Sakkal Majalla" panose="02000000000000000000" pitchFamily="2" charset="-78"/>
                </a:endParaRPr>
              </a:p>
            </p:txBody>
          </p:sp>
        </p:grpSp>
      </p:grpSp>
      <p:grpSp>
        <p:nvGrpSpPr>
          <p:cNvPr id="20" name="Group 19"/>
          <p:cNvGrpSpPr/>
          <p:nvPr/>
        </p:nvGrpSpPr>
        <p:grpSpPr>
          <a:xfrm>
            <a:off x="1926522" y="1947000"/>
            <a:ext cx="2636862" cy="1447762"/>
            <a:chOff x="2713461" y="2228888"/>
            <a:chExt cx="2636862" cy="1447762"/>
          </a:xfrm>
        </p:grpSpPr>
        <p:pic>
          <p:nvPicPr>
            <p:cNvPr id="21" name="Picture 2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805212" y="2228888"/>
              <a:ext cx="1641050" cy="1447762"/>
            </a:xfrm>
            <a:prstGeom prst="rect">
              <a:avLst/>
            </a:prstGeom>
          </p:spPr>
        </p:pic>
        <p:grpSp>
          <p:nvGrpSpPr>
            <p:cNvPr id="22" name="Group 21"/>
            <p:cNvGrpSpPr/>
            <p:nvPr/>
          </p:nvGrpSpPr>
          <p:grpSpPr>
            <a:xfrm>
              <a:off x="2713461" y="2404681"/>
              <a:ext cx="2636862" cy="1054750"/>
              <a:chOff x="6385406" y="1449967"/>
              <a:chExt cx="2636862" cy="1054750"/>
            </a:xfrm>
          </p:grpSpPr>
          <p:sp>
            <p:nvSpPr>
              <p:cNvPr id="24" name="Rectangle 23"/>
              <p:cNvSpPr/>
              <p:nvPr/>
            </p:nvSpPr>
            <p:spPr>
              <a:xfrm>
                <a:off x="6385406" y="1449967"/>
                <a:ext cx="2636862" cy="461665"/>
              </a:xfrm>
              <a:prstGeom prst="rect">
                <a:avLst/>
              </a:prstGeom>
            </p:spPr>
            <p:txBody>
              <a:bodyPr wrap="square">
                <a:spAutoFit/>
              </a:bodyPr>
              <a:lstStyle/>
              <a:p>
                <a:pPr algn="ctr"/>
                <a:r>
                  <a:rPr lang="ar-EG" sz="2400" b="1" dirty="0">
                    <a:latin typeface="Sakkal Majalla" panose="02000000000000000000" pitchFamily="2" charset="-78"/>
                    <a:cs typeface="Sakkal Majalla" panose="02000000000000000000" pitchFamily="2" charset="-78"/>
                  </a:rPr>
                  <a:t>تغطية المساحات الزلقة</a:t>
                </a:r>
                <a:endParaRPr lang="ar-EG" sz="2400" b="1" dirty="0" smtClean="0">
                  <a:latin typeface="Sakkal Majalla" panose="02000000000000000000" pitchFamily="2" charset="-78"/>
                  <a:cs typeface="Sakkal Majalla" panose="02000000000000000000" pitchFamily="2" charset="-78"/>
                </a:endParaRPr>
              </a:p>
            </p:txBody>
          </p:sp>
          <p:sp>
            <p:nvSpPr>
              <p:cNvPr id="25" name="Rectangle 24"/>
              <p:cNvSpPr/>
              <p:nvPr/>
            </p:nvSpPr>
            <p:spPr>
              <a:xfrm>
                <a:off x="7511900" y="2043052"/>
                <a:ext cx="309700" cy="461665"/>
              </a:xfrm>
              <a:prstGeom prst="rect">
                <a:avLst/>
              </a:prstGeom>
            </p:spPr>
            <p:txBody>
              <a:bodyPr wrap="none">
                <a:spAutoFit/>
              </a:bodyPr>
              <a:lstStyle/>
              <a:p>
                <a:pPr algn="ctr"/>
                <a:r>
                  <a:rPr lang="ar-EG" sz="2400" b="1" dirty="0" smtClean="0">
                    <a:latin typeface="Sakkal Majalla" panose="02000000000000000000" pitchFamily="2" charset="-78"/>
                    <a:cs typeface="Sakkal Majalla" panose="02000000000000000000" pitchFamily="2" charset="-78"/>
                  </a:rPr>
                  <a:t>3</a:t>
                </a:r>
                <a:endParaRPr lang="ar-EG" sz="2400" b="1" dirty="0">
                  <a:latin typeface="Sakkal Majalla" panose="02000000000000000000" pitchFamily="2" charset="-78"/>
                  <a:cs typeface="Sakkal Majalla" panose="02000000000000000000" pitchFamily="2" charset="-78"/>
                </a:endParaRPr>
              </a:p>
            </p:txBody>
          </p:sp>
        </p:grpSp>
      </p:grpSp>
      <p:grpSp>
        <p:nvGrpSpPr>
          <p:cNvPr id="26" name="Group 25"/>
          <p:cNvGrpSpPr/>
          <p:nvPr/>
        </p:nvGrpSpPr>
        <p:grpSpPr>
          <a:xfrm>
            <a:off x="7625156" y="4056530"/>
            <a:ext cx="2642806" cy="1447762"/>
            <a:chOff x="6406854" y="1233507"/>
            <a:chExt cx="2642806" cy="1447762"/>
          </a:xfrm>
        </p:grpSpPr>
        <p:pic>
          <p:nvPicPr>
            <p:cNvPr id="27" name="Picture 2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06854" y="1233507"/>
              <a:ext cx="1663789" cy="1447762"/>
            </a:xfrm>
            <a:prstGeom prst="rect">
              <a:avLst/>
            </a:prstGeom>
          </p:spPr>
        </p:pic>
        <p:grpSp>
          <p:nvGrpSpPr>
            <p:cNvPr id="28" name="Group 27"/>
            <p:cNvGrpSpPr/>
            <p:nvPr/>
          </p:nvGrpSpPr>
          <p:grpSpPr>
            <a:xfrm>
              <a:off x="6593539" y="1462769"/>
              <a:ext cx="2456121" cy="1041948"/>
              <a:chOff x="6593539" y="1462769"/>
              <a:chExt cx="2456121" cy="1041948"/>
            </a:xfrm>
          </p:grpSpPr>
          <p:sp>
            <p:nvSpPr>
              <p:cNvPr id="29" name="Rectangle 28"/>
              <p:cNvSpPr/>
              <p:nvPr/>
            </p:nvSpPr>
            <p:spPr>
              <a:xfrm>
                <a:off x="6593539" y="1462769"/>
                <a:ext cx="2456121" cy="461665"/>
              </a:xfrm>
              <a:prstGeom prst="rect">
                <a:avLst/>
              </a:prstGeom>
            </p:spPr>
            <p:txBody>
              <a:bodyPr wrap="none">
                <a:spAutoFit/>
              </a:bodyPr>
              <a:lstStyle/>
              <a:p>
                <a:pPr algn="ctr"/>
                <a:r>
                  <a:rPr lang="ar-EG" sz="2400" b="1" dirty="0">
                    <a:latin typeface="Sakkal Majalla" panose="02000000000000000000" pitchFamily="2" charset="-78"/>
                    <a:cs typeface="Sakkal Majalla" panose="02000000000000000000" pitchFamily="2" charset="-78"/>
                  </a:rPr>
                  <a:t>استخدام الملابس الواقية</a:t>
                </a:r>
              </a:p>
            </p:txBody>
          </p:sp>
          <p:sp>
            <p:nvSpPr>
              <p:cNvPr id="30" name="Rectangle 29"/>
              <p:cNvSpPr/>
              <p:nvPr/>
            </p:nvSpPr>
            <p:spPr>
              <a:xfrm>
                <a:off x="7509495" y="2043052"/>
                <a:ext cx="314510" cy="461665"/>
              </a:xfrm>
              <a:prstGeom prst="rect">
                <a:avLst/>
              </a:prstGeom>
            </p:spPr>
            <p:txBody>
              <a:bodyPr wrap="none">
                <a:spAutoFit/>
              </a:bodyPr>
              <a:lstStyle/>
              <a:p>
                <a:pPr algn="ctr"/>
                <a:r>
                  <a:rPr lang="ar-EG" sz="2400" b="1" dirty="0" smtClean="0">
                    <a:latin typeface="Sakkal Majalla" panose="02000000000000000000" pitchFamily="2" charset="-78"/>
                    <a:cs typeface="Sakkal Majalla" panose="02000000000000000000" pitchFamily="2" charset="-78"/>
                  </a:rPr>
                  <a:t>4</a:t>
                </a:r>
                <a:endParaRPr lang="ar-EG" sz="2400" b="1" dirty="0">
                  <a:latin typeface="Sakkal Majalla" panose="02000000000000000000" pitchFamily="2" charset="-78"/>
                  <a:cs typeface="Sakkal Majalla" panose="02000000000000000000" pitchFamily="2" charset="-78"/>
                </a:endParaRPr>
              </a:p>
            </p:txBody>
          </p:sp>
        </p:grpSp>
      </p:grpSp>
      <p:grpSp>
        <p:nvGrpSpPr>
          <p:cNvPr id="31" name="Group 30"/>
          <p:cNvGrpSpPr/>
          <p:nvPr/>
        </p:nvGrpSpPr>
        <p:grpSpPr>
          <a:xfrm>
            <a:off x="3925870" y="4023576"/>
            <a:ext cx="3754737" cy="1447762"/>
            <a:chOff x="4592767" y="1638280"/>
            <a:chExt cx="3754737" cy="1447762"/>
          </a:xfrm>
        </p:grpSpPr>
        <p:pic>
          <p:nvPicPr>
            <p:cNvPr id="32" name="Picture 3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92768" y="1638280"/>
              <a:ext cx="1667579" cy="1447762"/>
            </a:xfrm>
            <a:prstGeom prst="rect">
              <a:avLst/>
            </a:prstGeom>
          </p:spPr>
        </p:pic>
        <p:grpSp>
          <p:nvGrpSpPr>
            <p:cNvPr id="33" name="Group 32"/>
            <p:cNvGrpSpPr/>
            <p:nvPr/>
          </p:nvGrpSpPr>
          <p:grpSpPr>
            <a:xfrm>
              <a:off x="4592767" y="1890599"/>
              <a:ext cx="3754737" cy="1023356"/>
              <a:chOff x="6404958" y="1481361"/>
              <a:chExt cx="3754737" cy="1023356"/>
            </a:xfrm>
          </p:grpSpPr>
          <p:sp>
            <p:nvSpPr>
              <p:cNvPr id="34" name="Rectangle 33"/>
              <p:cNvSpPr/>
              <p:nvPr/>
            </p:nvSpPr>
            <p:spPr>
              <a:xfrm>
                <a:off x="6404958" y="1481361"/>
                <a:ext cx="3754737" cy="461665"/>
              </a:xfrm>
              <a:prstGeom prst="rect">
                <a:avLst/>
              </a:prstGeom>
            </p:spPr>
            <p:txBody>
              <a:bodyPr wrap="square">
                <a:spAutoFit/>
              </a:bodyPr>
              <a:lstStyle/>
              <a:p>
                <a:pPr algn="ctr"/>
                <a:r>
                  <a:rPr lang="ar-EG" sz="2400" b="1" dirty="0">
                    <a:latin typeface="Sakkal Majalla" panose="02000000000000000000" pitchFamily="2" charset="-78"/>
                    <a:cs typeface="Sakkal Majalla" panose="02000000000000000000" pitchFamily="2" charset="-78"/>
                  </a:rPr>
                  <a:t>وضع لافتات وملصقات لإرشاد العاملين</a:t>
                </a:r>
              </a:p>
            </p:txBody>
          </p:sp>
          <p:sp>
            <p:nvSpPr>
              <p:cNvPr id="35" name="Rectangle 34"/>
              <p:cNvSpPr/>
              <p:nvPr/>
            </p:nvSpPr>
            <p:spPr>
              <a:xfrm>
                <a:off x="7509495" y="2043052"/>
                <a:ext cx="314510" cy="461665"/>
              </a:xfrm>
              <a:prstGeom prst="rect">
                <a:avLst/>
              </a:prstGeom>
            </p:spPr>
            <p:txBody>
              <a:bodyPr wrap="none">
                <a:spAutoFit/>
              </a:bodyPr>
              <a:lstStyle/>
              <a:p>
                <a:pPr algn="ctr"/>
                <a:r>
                  <a:rPr lang="ar-EG" sz="2400" b="1" dirty="0" smtClean="0">
                    <a:latin typeface="Sakkal Majalla" panose="02000000000000000000" pitchFamily="2" charset="-78"/>
                    <a:cs typeface="Sakkal Majalla" panose="02000000000000000000" pitchFamily="2" charset="-78"/>
                  </a:rPr>
                  <a:t>5</a:t>
                </a:r>
                <a:endParaRPr lang="ar-EG" sz="2400" b="1" dirty="0">
                  <a:latin typeface="Sakkal Majalla" panose="02000000000000000000" pitchFamily="2" charset="-78"/>
                  <a:cs typeface="Sakkal Majalla" panose="02000000000000000000" pitchFamily="2" charset="-78"/>
                </a:endParaRPr>
              </a:p>
            </p:txBody>
          </p:sp>
        </p:grpSp>
      </p:grpSp>
      <p:grpSp>
        <p:nvGrpSpPr>
          <p:cNvPr id="36" name="Group 35"/>
          <p:cNvGrpSpPr/>
          <p:nvPr/>
        </p:nvGrpSpPr>
        <p:grpSpPr>
          <a:xfrm>
            <a:off x="838200" y="3991757"/>
            <a:ext cx="2956436" cy="1447762"/>
            <a:chOff x="2713461" y="2228888"/>
            <a:chExt cx="2956436" cy="1447762"/>
          </a:xfrm>
        </p:grpSpPr>
        <p:pic>
          <p:nvPicPr>
            <p:cNvPr id="37" name="Picture 3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805212" y="2228888"/>
              <a:ext cx="1641050" cy="1447762"/>
            </a:xfrm>
            <a:prstGeom prst="rect">
              <a:avLst/>
            </a:prstGeom>
          </p:spPr>
        </p:pic>
        <p:grpSp>
          <p:nvGrpSpPr>
            <p:cNvPr id="38" name="Group 37"/>
            <p:cNvGrpSpPr/>
            <p:nvPr/>
          </p:nvGrpSpPr>
          <p:grpSpPr>
            <a:xfrm>
              <a:off x="2713461" y="2404681"/>
              <a:ext cx="2956436" cy="1054750"/>
              <a:chOff x="6385406" y="1449967"/>
              <a:chExt cx="2956436" cy="1054750"/>
            </a:xfrm>
          </p:grpSpPr>
          <p:sp>
            <p:nvSpPr>
              <p:cNvPr id="39" name="Rectangle 38"/>
              <p:cNvSpPr/>
              <p:nvPr/>
            </p:nvSpPr>
            <p:spPr>
              <a:xfrm>
                <a:off x="6385406" y="1449967"/>
                <a:ext cx="2956436" cy="461665"/>
              </a:xfrm>
              <a:prstGeom prst="rect">
                <a:avLst/>
              </a:prstGeom>
            </p:spPr>
            <p:txBody>
              <a:bodyPr wrap="square">
                <a:spAutoFit/>
              </a:bodyPr>
              <a:lstStyle/>
              <a:p>
                <a:pPr algn="ctr"/>
                <a:r>
                  <a:rPr lang="ar-EG" sz="2400" b="1" dirty="0">
                    <a:latin typeface="Sakkal Majalla" panose="02000000000000000000" pitchFamily="2" charset="-78"/>
                    <a:cs typeface="Sakkal Majalla" panose="02000000000000000000" pitchFamily="2" charset="-78"/>
                  </a:rPr>
                  <a:t>اتباع إرشادات الدفاع المدني</a:t>
                </a:r>
                <a:endParaRPr lang="ar-EG" sz="2400" b="1" dirty="0" smtClean="0">
                  <a:latin typeface="Sakkal Majalla" panose="02000000000000000000" pitchFamily="2" charset="-78"/>
                  <a:cs typeface="Sakkal Majalla" panose="02000000000000000000" pitchFamily="2" charset="-78"/>
                </a:endParaRPr>
              </a:p>
            </p:txBody>
          </p:sp>
          <p:sp>
            <p:nvSpPr>
              <p:cNvPr id="40" name="Rectangle 39"/>
              <p:cNvSpPr/>
              <p:nvPr/>
            </p:nvSpPr>
            <p:spPr>
              <a:xfrm>
                <a:off x="7509495" y="2043052"/>
                <a:ext cx="314510" cy="461665"/>
              </a:xfrm>
              <a:prstGeom prst="rect">
                <a:avLst/>
              </a:prstGeom>
            </p:spPr>
            <p:txBody>
              <a:bodyPr wrap="none">
                <a:spAutoFit/>
              </a:bodyPr>
              <a:lstStyle/>
              <a:p>
                <a:pPr algn="ctr"/>
                <a:r>
                  <a:rPr lang="ar-EG" sz="2400" b="1" dirty="0" smtClean="0">
                    <a:latin typeface="Sakkal Majalla" panose="02000000000000000000" pitchFamily="2" charset="-78"/>
                    <a:cs typeface="Sakkal Majalla" panose="02000000000000000000" pitchFamily="2" charset="-78"/>
                  </a:rPr>
                  <a:t>6</a:t>
                </a:r>
                <a:endParaRPr lang="ar-EG" sz="2400" b="1" dirty="0">
                  <a:latin typeface="Sakkal Majalla" panose="02000000000000000000" pitchFamily="2" charset="-78"/>
                  <a:cs typeface="Sakkal Majalla" panose="02000000000000000000" pitchFamily="2" charset="-78"/>
                </a:endParaRPr>
              </a:p>
            </p:txBody>
          </p:sp>
        </p:grpSp>
      </p:grpSp>
      <p:pic>
        <p:nvPicPr>
          <p:cNvPr id="41" name="Picture 40" descr="نتيجة بحث الصور عن warehouse securiing clipart"/>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420179" y="4326424"/>
            <a:ext cx="2683660" cy="2355735"/>
          </a:xfrm>
          <a:prstGeom prst="rect">
            <a:avLst/>
          </a:prstGeom>
          <a:noFill/>
          <a:ln>
            <a:noFill/>
          </a:ln>
        </p:spPr>
      </p:pic>
      <p:sp>
        <p:nvSpPr>
          <p:cNvPr id="42"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43"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8"/>
              </a:rPr>
              <a:t>www.dawliatraining.com</a:t>
            </a:r>
            <a:endParaRPr lang="en-US" sz="1100" dirty="0">
              <a:effectLst/>
              <a:ea typeface="Calibri"/>
              <a:cs typeface="Arial"/>
            </a:endParaRPr>
          </a:p>
        </p:txBody>
      </p:sp>
    </p:spTree>
    <p:extLst>
      <p:ext uri="{BB962C8B-B14F-4D97-AF65-F5344CB8AC3E}">
        <p14:creationId xmlns:p14="http://schemas.microsoft.com/office/powerpoint/2010/main" val="1320462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5" presetClass="entr" presetSubtype="0"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p:cTn id="25" dur="1000" fill="hold"/>
                                        <p:tgtEl>
                                          <p:spTgt spid="10"/>
                                        </p:tgtEl>
                                        <p:attrNameLst>
                                          <p:attrName>ppt_w</p:attrName>
                                        </p:attrNameLst>
                                      </p:cBhvr>
                                      <p:tavLst>
                                        <p:tav tm="0">
                                          <p:val>
                                            <p:fltVal val="0"/>
                                          </p:val>
                                        </p:tav>
                                        <p:tav tm="100000">
                                          <p:val>
                                            <p:strVal val="#ppt_w"/>
                                          </p:val>
                                        </p:tav>
                                      </p:tavLst>
                                    </p:anim>
                                    <p:anim calcmode="lin" valueType="num">
                                      <p:cBhvr>
                                        <p:cTn id="26" dur="1000" fill="hold"/>
                                        <p:tgtEl>
                                          <p:spTgt spid="10"/>
                                        </p:tgtEl>
                                        <p:attrNameLst>
                                          <p:attrName>ppt_h</p:attrName>
                                        </p:attrNameLst>
                                      </p:cBhvr>
                                      <p:tavLst>
                                        <p:tav tm="0">
                                          <p:val>
                                            <p:fltVal val="0"/>
                                          </p:val>
                                        </p:tav>
                                        <p:tav tm="100000">
                                          <p:val>
                                            <p:strVal val="#ppt_h"/>
                                          </p:val>
                                        </p:tav>
                                      </p:tavLst>
                                    </p:anim>
                                    <p:anim calcmode="lin" valueType="num">
                                      <p:cBhvr>
                                        <p:cTn id="27"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9" fill="hold">
                      <p:stCondLst>
                        <p:cond delay="indefinite"/>
                      </p:stCondLst>
                      <p:childTnLst>
                        <p:par>
                          <p:cTn id="30" fill="hold">
                            <p:stCondLst>
                              <p:cond delay="0"/>
                            </p:stCondLst>
                            <p:childTnLst>
                              <p:par>
                                <p:cTn id="31" presetID="15" presetClass="entr" presetSubtype="0" fill="hold" nodeType="click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p:cTn id="33" dur="1000" fill="hold"/>
                                        <p:tgtEl>
                                          <p:spTgt spid="15"/>
                                        </p:tgtEl>
                                        <p:attrNameLst>
                                          <p:attrName>ppt_w</p:attrName>
                                        </p:attrNameLst>
                                      </p:cBhvr>
                                      <p:tavLst>
                                        <p:tav tm="0">
                                          <p:val>
                                            <p:fltVal val="0"/>
                                          </p:val>
                                        </p:tav>
                                        <p:tav tm="100000">
                                          <p:val>
                                            <p:strVal val="#ppt_w"/>
                                          </p:val>
                                        </p:tav>
                                      </p:tavLst>
                                    </p:anim>
                                    <p:anim calcmode="lin" valueType="num">
                                      <p:cBhvr>
                                        <p:cTn id="34" dur="1000" fill="hold"/>
                                        <p:tgtEl>
                                          <p:spTgt spid="15"/>
                                        </p:tgtEl>
                                        <p:attrNameLst>
                                          <p:attrName>ppt_h</p:attrName>
                                        </p:attrNameLst>
                                      </p:cBhvr>
                                      <p:tavLst>
                                        <p:tav tm="0">
                                          <p:val>
                                            <p:fltVal val="0"/>
                                          </p:val>
                                        </p:tav>
                                        <p:tav tm="100000">
                                          <p:val>
                                            <p:strVal val="#ppt_h"/>
                                          </p:val>
                                        </p:tav>
                                      </p:tavLst>
                                    </p:anim>
                                    <p:anim calcmode="lin" valueType="num">
                                      <p:cBhvr>
                                        <p:cTn id="35" dur="1000" fill="hold"/>
                                        <p:tgtEl>
                                          <p:spTgt spid="15"/>
                                        </p:tgtEl>
                                        <p:attrNameLst>
                                          <p:attrName>ppt_x</p:attrName>
                                        </p:attrNameLst>
                                      </p:cBhvr>
                                      <p:tavLst>
                                        <p:tav tm="0" fmla="#ppt_x+(cos(-2*pi*(1-$))*-#ppt_x-sin(-2*pi*(1-$))*(1-#ppt_y))*(1-$)">
                                          <p:val>
                                            <p:fltVal val="0"/>
                                          </p:val>
                                        </p:tav>
                                        <p:tav tm="100000">
                                          <p:val>
                                            <p:fltVal val="1"/>
                                          </p:val>
                                        </p:tav>
                                      </p:tavLst>
                                    </p:anim>
                                    <p:anim calcmode="lin" valueType="num">
                                      <p:cBhvr>
                                        <p:cTn id="36" dur="1000" fill="hold"/>
                                        <p:tgtEl>
                                          <p:spTgt spid="1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7" fill="hold">
                      <p:stCondLst>
                        <p:cond delay="indefinite"/>
                      </p:stCondLst>
                      <p:childTnLst>
                        <p:par>
                          <p:cTn id="38" fill="hold">
                            <p:stCondLst>
                              <p:cond delay="0"/>
                            </p:stCondLst>
                            <p:childTnLst>
                              <p:par>
                                <p:cTn id="39" presetID="15" presetClass="entr" presetSubtype="0" fill="hold" nodeType="clickEffect">
                                  <p:stCondLst>
                                    <p:cond delay="0"/>
                                  </p:stCondLst>
                                  <p:childTnLst>
                                    <p:set>
                                      <p:cBhvr>
                                        <p:cTn id="40" dur="1" fill="hold">
                                          <p:stCondLst>
                                            <p:cond delay="0"/>
                                          </p:stCondLst>
                                        </p:cTn>
                                        <p:tgtEl>
                                          <p:spTgt spid="20"/>
                                        </p:tgtEl>
                                        <p:attrNameLst>
                                          <p:attrName>style.visibility</p:attrName>
                                        </p:attrNameLst>
                                      </p:cBhvr>
                                      <p:to>
                                        <p:strVal val="visible"/>
                                      </p:to>
                                    </p:set>
                                    <p:anim calcmode="lin" valueType="num">
                                      <p:cBhvr>
                                        <p:cTn id="41" dur="1000" fill="hold"/>
                                        <p:tgtEl>
                                          <p:spTgt spid="20"/>
                                        </p:tgtEl>
                                        <p:attrNameLst>
                                          <p:attrName>ppt_w</p:attrName>
                                        </p:attrNameLst>
                                      </p:cBhvr>
                                      <p:tavLst>
                                        <p:tav tm="0">
                                          <p:val>
                                            <p:fltVal val="0"/>
                                          </p:val>
                                        </p:tav>
                                        <p:tav tm="100000">
                                          <p:val>
                                            <p:strVal val="#ppt_w"/>
                                          </p:val>
                                        </p:tav>
                                      </p:tavLst>
                                    </p:anim>
                                    <p:anim calcmode="lin" valueType="num">
                                      <p:cBhvr>
                                        <p:cTn id="42" dur="1000" fill="hold"/>
                                        <p:tgtEl>
                                          <p:spTgt spid="20"/>
                                        </p:tgtEl>
                                        <p:attrNameLst>
                                          <p:attrName>ppt_h</p:attrName>
                                        </p:attrNameLst>
                                      </p:cBhvr>
                                      <p:tavLst>
                                        <p:tav tm="0">
                                          <p:val>
                                            <p:fltVal val="0"/>
                                          </p:val>
                                        </p:tav>
                                        <p:tav tm="100000">
                                          <p:val>
                                            <p:strVal val="#ppt_h"/>
                                          </p:val>
                                        </p:tav>
                                      </p:tavLst>
                                    </p:anim>
                                    <p:anim calcmode="lin" valueType="num">
                                      <p:cBhvr>
                                        <p:cTn id="43" dur="1000" fill="hold"/>
                                        <p:tgtEl>
                                          <p:spTgt spid="20"/>
                                        </p:tgtEl>
                                        <p:attrNameLst>
                                          <p:attrName>ppt_x</p:attrName>
                                        </p:attrNameLst>
                                      </p:cBhvr>
                                      <p:tavLst>
                                        <p:tav tm="0" fmla="#ppt_x+(cos(-2*pi*(1-$))*-#ppt_x-sin(-2*pi*(1-$))*(1-#ppt_y))*(1-$)">
                                          <p:val>
                                            <p:fltVal val="0"/>
                                          </p:val>
                                        </p:tav>
                                        <p:tav tm="100000">
                                          <p:val>
                                            <p:fltVal val="1"/>
                                          </p:val>
                                        </p:tav>
                                      </p:tavLst>
                                    </p:anim>
                                    <p:anim calcmode="lin" valueType="num">
                                      <p:cBhvr>
                                        <p:cTn id="44" dur="1000" fill="hold"/>
                                        <p:tgtEl>
                                          <p:spTgt spid="20"/>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5" fill="hold">
                      <p:stCondLst>
                        <p:cond delay="indefinite"/>
                      </p:stCondLst>
                      <p:childTnLst>
                        <p:par>
                          <p:cTn id="46" fill="hold">
                            <p:stCondLst>
                              <p:cond delay="0"/>
                            </p:stCondLst>
                            <p:childTnLst>
                              <p:par>
                                <p:cTn id="47" presetID="15" presetClass="entr" presetSubtype="0" fill="hold" nodeType="clickEffect">
                                  <p:stCondLst>
                                    <p:cond delay="0"/>
                                  </p:stCondLst>
                                  <p:childTnLst>
                                    <p:set>
                                      <p:cBhvr>
                                        <p:cTn id="48" dur="1" fill="hold">
                                          <p:stCondLst>
                                            <p:cond delay="0"/>
                                          </p:stCondLst>
                                        </p:cTn>
                                        <p:tgtEl>
                                          <p:spTgt spid="26"/>
                                        </p:tgtEl>
                                        <p:attrNameLst>
                                          <p:attrName>style.visibility</p:attrName>
                                        </p:attrNameLst>
                                      </p:cBhvr>
                                      <p:to>
                                        <p:strVal val="visible"/>
                                      </p:to>
                                    </p:set>
                                    <p:anim calcmode="lin" valueType="num">
                                      <p:cBhvr>
                                        <p:cTn id="49" dur="1000" fill="hold"/>
                                        <p:tgtEl>
                                          <p:spTgt spid="26"/>
                                        </p:tgtEl>
                                        <p:attrNameLst>
                                          <p:attrName>ppt_w</p:attrName>
                                        </p:attrNameLst>
                                      </p:cBhvr>
                                      <p:tavLst>
                                        <p:tav tm="0">
                                          <p:val>
                                            <p:fltVal val="0"/>
                                          </p:val>
                                        </p:tav>
                                        <p:tav tm="100000">
                                          <p:val>
                                            <p:strVal val="#ppt_w"/>
                                          </p:val>
                                        </p:tav>
                                      </p:tavLst>
                                    </p:anim>
                                    <p:anim calcmode="lin" valueType="num">
                                      <p:cBhvr>
                                        <p:cTn id="50" dur="1000" fill="hold"/>
                                        <p:tgtEl>
                                          <p:spTgt spid="26"/>
                                        </p:tgtEl>
                                        <p:attrNameLst>
                                          <p:attrName>ppt_h</p:attrName>
                                        </p:attrNameLst>
                                      </p:cBhvr>
                                      <p:tavLst>
                                        <p:tav tm="0">
                                          <p:val>
                                            <p:fltVal val="0"/>
                                          </p:val>
                                        </p:tav>
                                        <p:tav tm="100000">
                                          <p:val>
                                            <p:strVal val="#ppt_h"/>
                                          </p:val>
                                        </p:tav>
                                      </p:tavLst>
                                    </p:anim>
                                    <p:anim calcmode="lin" valueType="num">
                                      <p:cBhvr>
                                        <p:cTn id="51" dur="1000" fill="hold"/>
                                        <p:tgtEl>
                                          <p:spTgt spid="26"/>
                                        </p:tgtEl>
                                        <p:attrNameLst>
                                          <p:attrName>ppt_x</p:attrName>
                                        </p:attrNameLst>
                                      </p:cBhvr>
                                      <p:tavLst>
                                        <p:tav tm="0" fmla="#ppt_x+(cos(-2*pi*(1-$))*-#ppt_x-sin(-2*pi*(1-$))*(1-#ppt_y))*(1-$)">
                                          <p:val>
                                            <p:fltVal val="0"/>
                                          </p:val>
                                        </p:tav>
                                        <p:tav tm="100000">
                                          <p:val>
                                            <p:fltVal val="1"/>
                                          </p:val>
                                        </p:tav>
                                      </p:tavLst>
                                    </p:anim>
                                    <p:anim calcmode="lin" valueType="num">
                                      <p:cBhvr>
                                        <p:cTn id="52" dur="1000" fill="hold"/>
                                        <p:tgtEl>
                                          <p:spTgt spid="2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53" fill="hold">
                      <p:stCondLst>
                        <p:cond delay="indefinite"/>
                      </p:stCondLst>
                      <p:childTnLst>
                        <p:par>
                          <p:cTn id="54" fill="hold">
                            <p:stCondLst>
                              <p:cond delay="0"/>
                            </p:stCondLst>
                            <p:childTnLst>
                              <p:par>
                                <p:cTn id="55" presetID="15" presetClass="entr" presetSubtype="0" fill="hold" nodeType="clickEffect">
                                  <p:stCondLst>
                                    <p:cond delay="0"/>
                                  </p:stCondLst>
                                  <p:childTnLst>
                                    <p:set>
                                      <p:cBhvr>
                                        <p:cTn id="56" dur="1" fill="hold">
                                          <p:stCondLst>
                                            <p:cond delay="0"/>
                                          </p:stCondLst>
                                        </p:cTn>
                                        <p:tgtEl>
                                          <p:spTgt spid="31"/>
                                        </p:tgtEl>
                                        <p:attrNameLst>
                                          <p:attrName>style.visibility</p:attrName>
                                        </p:attrNameLst>
                                      </p:cBhvr>
                                      <p:to>
                                        <p:strVal val="visible"/>
                                      </p:to>
                                    </p:set>
                                    <p:anim calcmode="lin" valueType="num">
                                      <p:cBhvr>
                                        <p:cTn id="57" dur="1000" fill="hold"/>
                                        <p:tgtEl>
                                          <p:spTgt spid="31"/>
                                        </p:tgtEl>
                                        <p:attrNameLst>
                                          <p:attrName>ppt_w</p:attrName>
                                        </p:attrNameLst>
                                      </p:cBhvr>
                                      <p:tavLst>
                                        <p:tav tm="0">
                                          <p:val>
                                            <p:fltVal val="0"/>
                                          </p:val>
                                        </p:tav>
                                        <p:tav tm="100000">
                                          <p:val>
                                            <p:strVal val="#ppt_w"/>
                                          </p:val>
                                        </p:tav>
                                      </p:tavLst>
                                    </p:anim>
                                    <p:anim calcmode="lin" valueType="num">
                                      <p:cBhvr>
                                        <p:cTn id="58" dur="1000" fill="hold"/>
                                        <p:tgtEl>
                                          <p:spTgt spid="31"/>
                                        </p:tgtEl>
                                        <p:attrNameLst>
                                          <p:attrName>ppt_h</p:attrName>
                                        </p:attrNameLst>
                                      </p:cBhvr>
                                      <p:tavLst>
                                        <p:tav tm="0">
                                          <p:val>
                                            <p:fltVal val="0"/>
                                          </p:val>
                                        </p:tav>
                                        <p:tav tm="100000">
                                          <p:val>
                                            <p:strVal val="#ppt_h"/>
                                          </p:val>
                                        </p:tav>
                                      </p:tavLst>
                                    </p:anim>
                                    <p:anim calcmode="lin" valueType="num">
                                      <p:cBhvr>
                                        <p:cTn id="59" dur="1000" fill="hold"/>
                                        <p:tgtEl>
                                          <p:spTgt spid="31"/>
                                        </p:tgtEl>
                                        <p:attrNameLst>
                                          <p:attrName>ppt_x</p:attrName>
                                        </p:attrNameLst>
                                      </p:cBhvr>
                                      <p:tavLst>
                                        <p:tav tm="0" fmla="#ppt_x+(cos(-2*pi*(1-$))*-#ppt_x-sin(-2*pi*(1-$))*(1-#ppt_y))*(1-$)">
                                          <p:val>
                                            <p:fltVal val="0"/>
                                          </p:val>
                                        </p:tav>
                                        <p:tav tm="100000">
                                          <p:val>
                                            <p:fltVal val="1"/>
                                          </p:val>
                                        </p:tav>
                                      </p:tavLst>
                                    </p:anim>
                                    <p:anim calcmode="lin" valueType="num">
                                      <p:cBhvr>
                                        <p:cTn id="60" dur="1000" fill="hold"/>
                                        <p:tgtEl>
                                          <p:spTgt spid="31"/>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61" fill="hold">
                      <p:stCondLst>
                        <p:cond delay="indefinite"/>
                      </p:stCondLst>
                      <p:childTnLst>
                        <p:par>
                          <p:cTn id="62" fill="hold">
                            <p:stCondLst>
                              <p:cond delay="0"/>
                            </p:stCondLst>
                            <p:childTnLst>
                              <p:par>
                                <p:cTn id="63" presetID="15" presetClass="entr" presetSubtype="0" fill="hold" nodeType="clickEffect">
                                  <p:stCondLst>
                                    <p:cond delay="0"/>
                                  </p:stCondLst>
                                  <p:childTnLst>
                                    <p:set>
                                      <p:cBhvr>
                                        <p:cTn id="64" dur="1" fill="hold">
                                          <p:stCondLst>
                                            <p:cond delay="0"/>
                                          </p:stCondLst>
                                        </p:cTn>
                                        <p:tgtEl>
                                          <p:spTgt spid="36"/>
                                        </p:tgtEl>
                                        <p:attrNameLst>
                                          <p:attrName>style.visibility</p:attrName>
                                        </p:attrNameLst>
                                      </p:cBhvr>
                                      <p:to>
                                        <p:strVal val="visible"/>
                                      </p:to>
                                    </p:set>
                                    <p:anim calcmode="lin" valueType="num">
                                      <p:cBhvr>
                                        <p:cTn id="65" dur="1000" fill="hold"/>
                                        <p:tgtEl>
                                          <p:spTgt spid="36"/>
                                        </p:tgtEl>
                                        <p:attrNameLst>
                                          <p:attrName>ppt_w</p:attrName>
                                        </p:attrNameLst>
                                      </p:cBhvr>
                                      <p:tavLst>
                                        <p:tav tm="0">
                                          <p:val>
                                            <p:fltVal val="0"/>
                                          </p:val>
                                        </p:tav>
                                        <p:tav tm="100000">
                                          <p:val>
                                            <p:strVal val="#ppt_w"/>
                                          </p:val>
                                        </p:tav>
                                      </p:tavLst>
                                    </p:anim>
                                    <p:anim calcmode="lin" valueType="num">
                                      <p:cBhvr>
                                        <p:cTn id="66" dur="1000" fill="hold"/>
                                        <p:tgtEl>
                                          <p:spTgt spid="36"/>
                                        </p:tgtEl>
                                        <p:attrNameLst>
                                          <p:attrName>ppt_h</p:attrName>
                                        </p:attrNameLst>
                                      </p:cBhvr>
                                      <p:tavLst>
                                        <p:tav tm="0">
                                          <p:val>
                                            <p:fltVal val="0"/>
                                          </p:val>
                                        </p:tav>
                                        <p:tav tm="100000">
                                          <p:val>
                                            <p:strVal val="#ppt_h"/>
                                          </p:val>
                                        </p:tav>
                                      </p:tavLst>
                                    </p:anim>
                                    <p:anim calcmode="lin" valueType="num">
                                      <p:cBhvr>
                                        <p:cTn id="67" dur="1000" fill="hold"/>
                                        <p:tgtEl>
                                          <p:spTgt spid="36"/>
                                        </p:tgtEl>
                                        <p:attrNameLst>
                                          <p:attrName>ppt_x</p:attrName>
                                        </p:attrNameLst>
                                      </p:cBhvr>
                                      <p:tavLst>
                                        <p:tav tm="0" fmla="#ppt_x+(cos(-2*pi*(1-$))*-#ppt_x-sin(-2*pi*(1-$))*(1-#ppt_y))*(1-$)">
                                          <p:val>
                                            <p:fltVal val="0"/>
                                          </p:val>
                                        </p:tav>
                                        <p:tav tm="100000">
                                          <p:val>
                                            <p:fltVal val="1"/>
                                          </p:val>
                                        </p:tav>
                                      </p:tavLst>
                                    </p:anim>
                                    <p:anim calcmode="lin" valueType="num">
                                      <p:cBhvr>
                                        <p:cTn id="68" dur="1000" fill="hold"/>
                                        <p:tgtEl>
                                          <p:spTgt spid="36"/>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113</a:t>
            </a:fld>
            <a:endParaRPr lang="ar-EG"/>
          </a:p>
        </p:txBody>
      </p:sp>
      <p:sp>
        <p:nvSpPr>
          <p:cNvPr id="23" name="Rectangle 22"/>
          <p:cNvSpPr/>
          <p:nvPr/>
        </p:nvSpPr>
        <p:spPr>
          <a:xfrm>
            <a:off x="7375621" y="202376"/>
            <a:ext cx="4474710" cy="707886"/>
          </a:xfrm>
          <a:prstGeom prst="rect">
            <a:avLst/>
          </a:prstGeom>
        </p:spPr>
        <p:txBody>
          <a:bodyPr wrap="square">
            <a:spAutoFit/>
          </a:bodyPr>
          <a:lstStyle/>
          <a:p>
            <a:pPr lvl="0" algn="ctr">
              <a:lnSpc>
                <a:spcPct val="125000"/>
              </a:lnSpc>
            </a:pPr>
            <a:r>
              <a:rPr lang="ar-EG" sz="3200" dirty="0">
                <a:solidFill>
                  <a:prstClr val="white"/>
                </a:solidFill>
                <a:latin typeface="Sakkal Majalla" pitchFamily="2" charset="-78"/>
                <a:cs typeface="Sakkal Majalla" pitchFamily="2" charset="-78"/>
              </a:rPr>
              <a:t>قواعد صرف الأصناف</a:t>
            </a:r>
          </a:p>
        </p:txBody>
      </p:sp>
      <p:grpSp>
        <p:nvGrpSpPr>
          <p:cNvPr id="4" name="Group 3"/>
          <p:cNvGrpSpPr/>
          <p:nvPr/>
        </p:nvGrpSpPr>
        <p:grpSpPr>
          <a:xfrm>
            <a:off x="2001954" y="234460"/>
            <a:ext cx="3115477" cy="858012"/>
            <a:chOff x="-482599" y="0"/>
            <a:chExt cx="2541270" cy="629285"/>
          </a:xfrm>
        </p:grpSpPr>
        <p:pic>
          <p:nvPicPr>
            <p:cNvPr id="5" name="Picture 4" descr="C:\Users\Google\Desktop\اشكال\ghg_0013_Vector-Smart-Object.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482599" y="0"/>
              <a:ext cx="2541270" cy="629285"/>
            </a:xfrm>
            <a:prstGeom prst="rect">
              <a:avLst/>
            </a:prstGeom>
            <a:noFill/>
            <a:ln>
              <a:noFill/>
            </a:ln>
          </p:spPr>
        </p:pic>
        <p:sp>
          <p:nvSpPr>
            <p:cNvPr id="6" name="Rectangle 5"/>
            <p:cNvSpPr/>
            <p:nvPr/>
          </p:nvSpPr>
          <p:spPr>
            <a:xfrm>
              <a:off x="-294394" y="38100"/>
              <a:ext cx="2352739" cy="355600"/>
            </a:xfrm>
            <a:prstGeom prst="rect">
              <a:avLst/>
            </a:prstGeom>
          </p:spPr>
          <p:txBody>
            <a:bodyPr wrap="square">
              <a:noAutofit/>
            </a:bodyPr>
            <a:lstStyle/>
            <a:p>
              <a:pPr algn="ctr" rtl="1">
                <a:lnSpc>
                  <a:spcPct val="107000"/>
                </a:lnSpc>
                <a:spcAft>
                  <a:spcPts val="800"/>
                </a:spcAft>
              </a:pPr>
              <a:r>
                <a:rPr lang="ar-SA" sz="2400" b="1">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تقويم برامج الأمن والسلامة</a:t>
              </a:r>
              <a:endParaRPr lang="en-US" sz="120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2" name="Rectangle 1"/>
          <p:cNvSpPr/>
          <p:nvPr/>
        </p:nvSpPr>
        <p:spPr>
          <a:xfrm>
            <a:off x="433137" y="1269225"/>
            <a:ext cx="11417194" cy="1015663"/>
          </a:xfrm>
          <a:prstGeom prst="rect">
            <a:avLst/>
          </a:prstGeom>
        </p:spPr>
        <p:txBody>
          <a:bodyPr wrap="square">
            <a:spAutoFit/>
          </a:bodyPr>
          <a:lstStyle/>
          <a:p>
            <a:pPr algn="justLow">
              <a:lnSpc>
                <a:spcPct val="125000"/>
              </a:lnSpc>
              <a:spcAft>
                <a:spcPts val="800"/>
              </a:spcAft>
              <a:tabLst>
                <a:tab pos="372110" algn="l"/>
                <a:tab pos="3322955" algn="ctr"/>
              </a:tabLs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بعد قيام الشركة أو المؤسسة بتوفير أنظمة الأمن والسلامة داخل مستودعاتها فإن عليها أن تقوم – وبشكل مستمر- بتقويم مدى فاعلية تلك الأنظمة </a:t>
            </a:r>
            <a:r>
              <a:rPr lang="ar-EG" sz="24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باستخدام المقاييس الكمية التالية:</a:t>
            </a:r>
            <a:endParaRPr lang="en-US" sz="24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endParaRPr>
          </a:p>
        </p:txBody>
      </p:sp>
      <p:grpSp>
        <p:nvGrpSpPr>
          <p:cNvPr id="8" name="Group 7"/>
          <p:cNvGrpSpPr/>
          <p:nvPr/>
        </p:nvGrpSpPr>
        <p:grpSpPr>
          <a:xfrm>
            <a:off x="9147487" y="2397472"/>
            <a:ext cx="2702844" cy="650154"/>
            <a:chOff x="0" y="0"/>
            <a:chExt cx="2041525" cy="530728"/>
          </a:xfrm>
        </p:grpSpPr>
        <p:pic>
          <p:nvPicPr>
            <p:cNvPr id="9" name="Picture 8" descr="C:\Users\Google\Desktop\اشكال\ااااااااااااااا_0001_Vector-Smart-Object.pn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flipV="1">
              <a:off x="0" y="0"/>
              <a:ext cx="2041525" cy="486410"/>
            </a:xfrm>
            <a:prstGeom prst="rect">
              <a:avLst/>
            </a:prstGeom>
            <a:noFill/>
            <a:ln>
              <a:noFill/>
            </a:ln>
          </p:spPr>
        </p:pic>
        <p:sp>
          <p:nvSpPr>
            <p:cNvPr id="10" name="Rectangle 9"/>
            <p:cNvSpPr/>
            <p:nvPr/>
          </p:nvSpPr>
          <p:spPr>
            <a:xfrm>
              <a:off x="23026" y="68760"/>
              <a:ext cx="1574800" cy="461968"/>
            </a:xfrm>
            <a:prstGeom prst="rect">
              <a:avLst/>
            </a:prstGeom>
          </p:spPr>
          <p:txBody>
            <a:bodyPr wrap="square">
              <a:noAutofit/>
            </a:bodyPr>
            <a:lstStyle/>
            <a:p>
              <a:pPr algn="r" rtl="1">
                <a:lnSpc>
                  <a:spcPct val="107000"/>
                </a:lnSpc>
                <a:spcAft>
                  <a:spcPts val="800"/>
                </a:spcAft>
              </a:pPr>
              <a:r>
                <a:rPr lang="ar-SA" sz="24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معدل تكرار الإصابة</a:t>
              </a:r>
              <a:endParaRPr lang="en-US" sz="14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11" name="Rectangle 10"/>
            <p:cNvSpPr/>
            <p:nvPr/>
          </p:nvSpPr>
          <p:spPr>
            <a:xfrm>
              <a:off x="1522311" y="114268"/>
              <a:ext cx="439420" cy="359047"/>
            </a:xfrm>
            <a:prstGeom prst="rect">
              <a:avLst/>
            </a:prstGeom>
          </p:spPr>
          <p:txBody>
            <a:bodyPr wrap="square">
              <a:noAutofit/>
            </a:bodyPr>
            <a:lstStyle/>
            <a:p>
              <a:pPr algn="r" rtl="1">
                <a:lnSpc>
                  <a:spcPct val="107000"/>
                </a:lnSpc>
                <a:spcAft>
                  <a:spcPts val="800"/>
                </a:spcAft>
              </a:pPr>
              <a:r>
                <a:rPr lang="ar-SA" sz="2400" b="1" dirty="0">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أولاً</a:t>
              </a:r>
              <a:endParaRPr lang="en-US" sz="14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2" name="Rectangle 11"/>
          <p:cNvSpPr/>
          <p:nvPr/>
        </p:nvSpPr>
        <p:spPr>
          <a:xfrm>
            <a:off x="327495" y="3032804"/>
            <a:ext cx="11417194" cy="1015663"/>
          </a:xfrm>
          <a:prstGeom prst="rect">
            <a:avLst/>
          </a:prstGeom>
        </p:spPr>
        <p:txBody>
          <a:bodyPr wrap="square">
            <a:spAutoFit/>
          </a:bodyPr>
          <a:lstStyle/>
          <a:p>
            <a:pPr algn="justLow">
              <a:lnSpc>
                <a:spcPct val="125000"/>
              </a:lnSpc>
              <a:spcAft>
                <a:spcPts val="800"/>
              </a:spcAft>
              <a:tabLst>
                <a:tab pos="372110" algn="l"/>
                <a:tab pos="3322955" algn="ctr"/>
              </a:tabLs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يتم احتساب معدل تكرار الإصابات التي قد يتعرض لها العاملون داخل المستودع خلال فترة محددة، </a:t>
            </a:r>
            <a:r>
              <a:rPr lang="ar-EG" sz="2400" b="1" dirty="0">
                <a:solidFill>
                  <a:srgbClr val="3A9877"/>
                </a:solidFill>
                <a:latin typeface="Sakkal Majalla" panose="02000000000000000000" pitchFamily="2" charset="-78"/>
                <a:ea typeface="Calibri" panose="020F0502020204030204" pitchFamily="34" charset="0"/>
                <a:cs typeface="Sakkal Majalla" panose="02000000000000000000" pitchFamily="2" charset="-78"/>
              </a:rPr>
              <a:t>يتم استخدام المعادلة التالية:</a:t>
            </a:r>
            <a:endParaRPr lang="en-US" sz="2400" b="1" dirty="0">
              <a:solidFill>
                <a:srgbClr val="3A9877"/>
              </a:solidFill>
              <a:latin typeface="Sakkal Majalla" panose="02000000000000000000" pitchFamily="2" charset="-78"/>
              <a:ea typeface="Calibri" panose="020F0502020204030204" pitchFamily="34" charset="0"/>
              <a:cs typeface="Sakkal Majalla" panose="02000000000000000000" pitchFamily="2" charset="-78"/>
            </a:endParaRPr>
          </a:p>
        </p:txBody>
      </p:sp>
      <p:grpSp>
        <p:nvGrpSpPr>
          <p:cNvPr id="24" name="Group 23"/>
          <p:cNvGrpSpPr/>
          <p:nvPr/>
        </p:nvGrpSpPr>
        <p:grpSpPr>
          <a:xfrm>
            <a:off x="2001954" y="4248357"/>
            <a:ext cx="9354414" cy="1568731"/>
            <a:chOff x="0" y="0"/>
            <a:chExt cx="5905500" cy="1028655"/>
          </a:xfrm>
        </p:grpSpPr>
        <p:grpSp>
          <p:nvGrpSpPr>
            <p:cNvPr id="25" name="Group 24"/>
            <p:cNvGrpSpPr/>
            <p:nvPr/>
          </p:nvGrpSpPr>
          <p:grpSpPr>
            <a:xfrm>
              <a:off x="0" y="0"/>
              <a:ext cx="5905500" cy="697863"/>
              <a:chOff x="0" y="139700"/>
              <a:chExt cx="5905500" cy="697953"/>
            </a:xfrm>
          </p:grpSpPr>
          <p:grpSp>
            <p:nvGrpSpPr>
              <p:cNvPr id="27" name="Group 26"/>
              <p:cNvGrpSpPr/>
              <p:nvPr/>
            </p:nvGrpSpPr>
            <p:grpSpPr>
              <a:xfrm>
                <a:off x="673100" y="139700"/>
                <a:ext cx="5232400" cy="659956"/>
                <a:chOff x="0" y="139700"/>
                <a:chExt cx="5232400" cy="659956"/>
              </a:xfrm>
            </p:grpSpPr>
            <p:grpSp>
              <p:nvGrpSpPr>
                <p:cNvPr id="29" name="Group 28"/>
                <p:cNvGrpSpPr/>
                <p:nvPr/>
              </p:nvGrpSpPr>
              <p:grpSpPr>
                <a:xfrm>
                  <a:off x="0" y="139700"/>
                  <a:ext cx="3670300" cy="477519"/>
                  <a:chOff x="0" y="139700"/>
                  <a:chExt cx="3670300" cy="477519"/>
                </a:xfrm>
              </p:grpSpPr>
              <p:sp>
                <p:nvSpPr>
                  <p:cNvPr id="31" name="Text Box 122"/>
                  <p:cNvSpPr txBox="1"/>
                  <p:nvPr/>
                </p:nvSpPr>
                <p:spPr>
                  <a:xfrm>
                    <a:off x="1130300" y="139700"/>
                    <a:ext cx="1358900" cy="431800"/>
                  </a:xfrm>
                  <a:prstGeom prst="rect">
                    <a:avLst/>
                  </a:prstGeom>
                  <a:noFill/>
                  <a:ln w="6350">
                    <a:noFill/>
                  </a:ln>
                  <a:effectLst/>
                </p:spPr>
                <p:txBody>
                  <a:bodyPr rot="0" spcFirstLastPara="0" vert="horz" wrap="square" lIns="91440" tIns="45720" rIns="91440" bIns="45720" numCol="1" spcCol="0" rtlCol="1" fromWordArt="0" anchor="t"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EG" sz="2400" b="1" i="0" u="none" strike="noStrike" kern="0" cap="none" spc="0" normalizeH="0" baseline="0" noProof="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عدد الإصابات</a:t>
                    </a:r>
                    <a:endParaRPr kumimoji="0" lang="en-US" sz="2400" b="1"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sp>
                <p:nvSpPr>
                  <p:cNvPr id="32" name="Minus 31"/>
                  <p:cNvSpPr/>
                  <p:nvPr/>
                </p:nvSpPr>
                <p:spPr>
                  <a:xfrm flipV="1">
                    <a:off x="0" y="571500"/>
                    <a:ext cx="3670300" cy="45719"/>
                  </a:xfrm>
                  <a:prstGeom prst="mathMinus">
                    <a:avLst/>
                  </a:prstGeom>
                  <a:solidFill>
                    <a:sysClr val="windowText" lastClr="000000"/>
                  </a:solidFill>
                  <a:ln w="19050" cap="flat" cmpd="sng" algn="ctr">
                    <a:solidFill>
                      <a:sysClr val="windowText" lastClr="000000"/>
                    </a:solid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ar-SA" sz="2400" b="1" i="0" u="none" strike="noStrike" kern="0" cap="none" spc="0" normalizeH="0" baseline="0" noProof="0">
                      <a:ln>
                        <a:noFill/>
                      </a:ln>
                      <a:solidFill>
                        <a:sysClr val="window" lastClr="FFFFFF"/>
                      </a:solidFill>
                      <a:effectLst/>
                      <a:uLnTx/>
                      <a:uFillTx/>
                      <a:latin typeface="Sakkal Majalla" panose="02000000000000000000" pitchFamily="2" charset="-78"/>
                      <a:cs typeface="Sakkal Majalla" panose="02000000000000000000" pitchFamily="2" charset="-78"/>
                    </a:endParaRPr>
                  </a:p>
                </p:txBody>
              </p:sp>
            </p:grpSp>
            <p:sp>
              <p:nvSpPr>
                <p:cNvPr id="30" name="Text Box 125"/>
                <p:cNvSpPr txBox="1"/>
                <p:nvPr/>
              </p:nvSpPr>
              <p:spPr>
                <a:xfrm>
                  <a:off x="2832100" y="368300"/>
                  <a:ext cx="2400300" cy="431356"/>
                </a:xfrm>
                <a:prstGeom prst="rect">
                  <a:avLst/>
                </a:prstGeom>
                <a:noFill/>
                <a:ln w="6350">
                  <a:noFill/>
                </a:ln>
                <a:effectLst/>
              </p:spPr>
              <p:txBody>
                <a:bodyPr rot="0" spcFirstLastPara="0" vert="horz" wrap="square" lIns="91440" tIns="45720" rIns="91440" bIns="45720" numCol="1" spcCol="0" rtlCol="1" fromWordArt="0" anchor="t"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EG" sz="2400" b="1" i="0" u="none" strike="noStrike" kern="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معدل تكرار الإصابة =</a:t>
                  </a:r>
                  <a:endParaRPr kumimoji="0" lang="en-US" sz="2400" b="1" i="0" u="none" strike="noStrike" kern="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28" name="Text Box 127"/>
              <p:cNvSpPr txBox="1"/>
              <p:nvPr/>
            </p:nvSpPr>
            <p:spPr>
              <a:xfrm>
                <a:off x="0" y="406400"/>
                <a:ext cx="1219200" cy="431253"/>
              </a:xfrm>
              <a:prstGeom prst="rect">
                <a:avLst/>
              </a:prstGeom>
              <a:noFill/>
              <a:ln w="6350">
                <a:noFill/>
              </a:ln>
              <a:effectLst/>
            </p:spPr>
            <p:txBody>
              <a:bodyPr rot="0" spcFirstLastPara="0" vert="horz" wrap="square" lIns="91440" tIns="45720" rIns="91440" bIns="45720" numCol="1" spcCol="0" rtlCol="1" fromWordArt="0" anchor="t"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EG" sz="2400" b="1" i="0" u="none" strike="noStrike" kern="0" cap="none" spc="0" normalizeH="0" baseline="0" noProof="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 1000 ساعة</a:t>
                </a:r>
                <a:endParaRPr kumimoji="0" lang="en-US" sz="2400" b="1"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26" name="Text Box 136"/>
            <p:cNvSpPr txBox="1"/>
            <p:nvPr/>
          </p:nvSpPr>
          <p:spPr>
            <a:xfrm>
              <a:off x="1231900" y="596900"/>
              <a:ext cx="2565400" cy="431755"/>
            </a:xfrm>
            <a:prstGeom prst="rect">
              <a:avLst/>
            </a:prstGeom>
            <a:noFill/>
            <a:ln w="6350">
              <a:noFill/>
            </a:ln>
            <a:effectLst/>
          </p:spPr>
          <p:txBody>
            <a:bodyPr rot="0" spcFirstLastPara="0" vert="horz" wrap="square" lIns="91440" tIns="45720" rIns="91440" bIns="45720" numCol="1" spcCol="0" rtlCol="1" fromWordArt="0" anchor="t"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EG" sz="2400" b="1" i="0" u="none" strike="noStrike" kern="0" cap="none" spc="0" normalizeH="0" baseline="0" noProof="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عدد ساعات العمل الفعلية للعاملين</a:t>
              </a:r>
              <a:endParaRPr kumimoji="0" lang="en-US" sz="2400" b="1"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22"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33"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5"/>
              </a:rPr>
              <a:t>www.dawliatraining.com</a:t>
            </a:r>
            <a:endParaRPr lang="en-US" sz="1100" dirty="0">
              <a:effectLst/>
              <a:ea typeface="Calibri"/>
              <a:cs typeface="Arial"/>
            </a:endParaRPr>
          </a:p>
        </p:txBody>
      </p:sp>
    </p:spTree>
    <p:extLst>
      <p:ext uri="{BB962C8B-B14F-4D97-AF65-F5344CB8AC3E}">
        <p14:creationId xmlns:p14="http://schemas.microsoft.com/office/powerpoint/2010/main" val="3112210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arn(inVertical)">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fill="hold"/>
                                        <p:tgtEl>
                                          <p:spTgt spid="12"/>
                                        </p:tgtEl>
                                        <p:attrNameLst>
                                          <p:attrName>ppt_x</p:attrName>
                                        </p:attrNameLst>
                                      </p:cBhvr>
                                      <p:tavLst>
                                        <p:tav tm="0">
                                          <p:val>
                                            <p:strVal val="#ppt_x"/>
                                          </p:val>
                                        </p:tav>
                                        <p:tav tm="100000">
                                          <p:val>
                                            <p:strVal val="#ppt_x"/>
                                          </p:val>
                                        </p:tav>
                                      </p:tavLst>
                                    </p:anim>
                                    <p:anim calcmode="lin" valueType="num">
                                      <p:cBhvr additive="base">
                                        <p:cTn id="27"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nodeType="click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randombar(horizontal)">
                                      <p:cBhvr>
                                        <p:cTn id="3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114</a:t>
            </a:fld>
            <a:endParaRPr lang="ar-EG"/>
          </a:p>
        </p:txBody>
      </p:sp>
      <p:sp>
        <p:nvSpPr>
          <p:cNvPr id="23" name="Rectangle 22"/>
          <p:cNvSpPr/>
          <p:nvPr/>
        </p:nvSpPr>
        <p:spPr>
          <a:xfrm>
            <a:off x="7375621" y="202376"/>
            <a:ext cx="4474710" cy="707886"/>
          </a:xfrm>
          <a:prstGeom prst="rect">
            <a:avLst/>
          </a:prstGeom>
        </p:spPr>
        <p:txBody>
          <a:bodyPr wrap="square">
            <a:spAutoFit/>
          </a:bodyPr>
          <a:lstStyle/>
          <a:p>
            <a:pPr lvl="0" algn="ctr">
              <a:lnSpc>
                <a:spcPct val="125000"/>
              </a:lnSpc>
            </a:pPr>
            <a:r>
              <a:rPr lang="ar-EG" sz="3200" dirty="0">
                <a:solidFill>
                  <a:prstClr val="white"/>
                </a:solidFill>
                <a:latin typeface="Sakkal Majalla" pitchFamily="2" charset="-78"/>
                <a:cs typeface="Sakkal Majalla" pitchFamily="2" charset="-78"/>
              </a:rPr>
              <a:t>قواعد صرف الأصناف</a:t>
            </a:r>
          </a:p>
        </p:txBody>
      </p:sp>
      <p:grpSp>
        <p:nvGrpSpPr>
          <p:cNvPr id="4" name="Group 3"/>
          <p:cNvGrpSpPr/>
          <p:nvPr/>
        </p:nvGrpSpPr>
        <p:grpSpPr>
          <a:xfrm>
            <a:off x="9147487" y="1515156"/>
            <a:ext cx="2702844" cy="650154"/>
            <a:chOff x="0" y="0"/>
            <a:chExt cx="2041525" cy="530728"/>
          </a:xfrm>
        </p:grpSpPr>
        <p:pic>
          <p:nvPicPr>
            <p:cNvPr id="5" name="Picture 4" descr="C:\Users\Google\Desktop\اشكال\ااااااااااااااا_0001_Vector-Smart-Object.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flipV="1">
              <a:off x="0" y="0"/>
              <a:ext cx="2041525" cy="486410"/>
            </a:xfrm>
            <a:prstGeom prst="rect">
              <a:avLst/>
            </a:prstGeom>
            <a:noFill/>
            <a:ln>
              <a:noFill/>
            </a:ln>
          </p:spPr>
        </p:pic>
        <p:sp>
          <p:nvSpPr>
            <p:cNvPr id="6" name="Rectangle 5"/>
            <p:cNvSpPr/>
            <p:nvPr/>
          </p:nvSpPr>
          <p:spPr>
            <a:xfrm>
              <a:off x="23026" y="68760"/>
              <a:ext cx="1574800" cy="461968"/>
            </a:xfrm>
            <a:prstGeom prst="rect">
              <a:avLst/>
            </a:prstGeom>
          </p:spPr>
          <p:txBody>
            <a:bodyPr wrap="square">
              <a:noAutofit/>
            </a:bodyPr>
            <a:lstStyle/>
            <a:p>
              <a:pPr>
                <a:lnSpc>
                  <a:spcPct val="107000"/>
                </a:lnSpc>
                <a:spcAft>
                  <a:spcPts val="800"/>
                </a:spcAft>
              </a:pPr>
              <a:r>
                <a:rPr lang="ar-SA" sz="24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معدل شدة الإصابة</a:t>
              </a:r>
              <a:endParaRPr lang="en-US" sz="14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8" name="Rectangle 7"/>
            <p:cNvSpPr/>
            <p:nvPr/>
          </p:nvSpPr>
          <p:spPr>
            <a:xfrm>
              <a:off x="1522311" y="114268"/>
              <a:ext cx="439420" cy="359047"/>
            </a:xfrm>
            <a:prstGeom prst="rect">
              <a:avLst/>
            </a:prstGeom>
          </p:spPr>
          <p:txBody>
            <a:bodyPr wrap="square">
              <a:noAutofit/>
            </a:bodyPr>
            <a:lstStyle/>
            <a:p>
              <a:pPr>
                <a:lnSpc>
                  <a:spcPct val="107000"/>
                </a:lnSpc>
                <a:spcAft>
                  <a:spcPts val="800"/>
                </a:spcAft>
              </a:pPr>
              <a:r>
                <a:rPr lang="ar-SA" sz="2400" b="1" dirty="0">
                  <a:solidFill>
                    <a:srgbClr val="FFFFFF"/>
                  </a:solidFill>
                  <a:latin typeface="Sakkal Majalla" panose="02000000000000000000" pitchFamily="2" charset="-78"/>
                  <a:ea typeface="Calibri" panose="020F0502020204030204" pitchFamily="34" charset="0"/>
                  <a:cs typeface="Sakkal Majalla" panose="02000000000000000000" pitchFamily="2" charset="-78"/>
                </a:rPr>
                <a:t>ثانياً</a:t>
              </a:r>
              <a:endParaRPr lang="en-US" sz="14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9" name="Rectangle 8"/>
          <p:cNvSpPr/>
          <p:nvPr/>
        </p:nvSpPr>
        <p:spPr>
          <a:xfrm>
            <a:off x="327495" y="2150488"/>
            <a:ext cx="11417194" cy="1015663"/>
          </a:xfrm>
          <a:prstGeom prst="rect">
            <a:avLst/>
          </a:prstGeom>
        </p:spPr>
        <p:txBody>
          <a:bodyPr wrap="square">
            <a:spAutoFit/>
          </a:bodyPr>
          <a:lstStyle/>
          <a:p>
            <a:pPr algn="justLow">
              <a:lnSpc>
                <a:spcPct val="125000"/>
              </a:lnSpc>
              <a:spcAft>
                <a:spcPts val="800"/>
              </a:spcAft>
              <a:tabLst>
                <a:tab pos="372110" algn="l"/>
                <a:tab pos="3322955" algn="ctr"/>
              </a:tabLs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لقياس مدى شدة الإصابات التي يتعرض لها العاملون داخل المستودعات والوقت المستغرق المفقود نتيجة لتلك الإصابات، </a:t>
            </a:r>
            <a:r>
              <a:rPr lang="ar-EG" sz="2400" b="1" dirty="0">
                <a:solidFill>
                  <a:srgbClr val="3A9877"/>
                </a:solidFill>
                <a:latin typeface="Sakkal Majalla" panose="02000000000000000000" pitchFamily="2" charset="-78"/>
                <a:ea typeface="Calibri" panose="020F0502020204030204" pitchFamily="34" charset="0"/>
                <a:cs typeface="Sakkal Majalla" panose="02000000000000000000" pitchFamily="2" charset="-78"/>
              </a:rPr>
              <a:t>يتم استخدام المعادلة التالية:</a:t>
            </a:r>
            <a:endParaRPr lang="en-US" sz="2400" b="1" dirty="0">
              <a:solidFill>
                <a:srgbClr val="3A9877"/>
              </a:solidFill>
              <a:latin typeface="Sakkal Majalla" panose="02000000000000000000" pitchFamily="2" charset="-78"/>
              <a:ea typeface="Calibri" panose="020F0502020204030204" pitchFamily="34" charset="0"/>
              <a:cs typeface="Sakkal Majalla" panose="02000000000000000000" pitchFamily="2" charset="-78"/>
            </a:endParaRPr>
          </a:p>
        </p:txBody>
      </p:sp>
      <p:grpSp>
        <p:nvGrpSpPr>
          <p:cNvPr id="19" name="Group 18"/>
          <p:cNvGrpSpPr/>
          <p:nvPr/>
        </p:nvGrpSpPr>
        <p:grpSpPr>
          <a:xfrm>
            <a:off x="2105526" y="3572528"/>
            <a:ext cx="8916403" cy="1667698"/>
            <a:chOff x="0" y="25400"/>
            <a:chExt cx="5905500" cy="1003255"/>
          </a:xfrm>
        </p:grpSpPr>
        <p:grpSp>
          <p:nvGrpSpPr>
            <p:cNvPr id="20" name="Group 19"/>
            <p:cNvGrpSpPr/>
            <p:nvPr/>
          </p:nvGrpSpPr>
          <p:grpSpPr>
            <a:xfrm>
              <a:off x="0" y="25400"/>
              <a:ext cx="5905500" cy="672463"/>
              <a:chOff x="0" y="165103"/>
              <a:chExt cx="5905500" cy="672550"/>
            </a:xfrm>
          </p:grpSpPr>
          <p:grpSp>
            <p:nvGrpSpPr>
              <p:cNvPr id="22" name="Group 21"/>
              <p:cNvGrpSpPr/>
              <p:nvPr/>
            </p:nvGrpSpPr>
            <p:grpSpPr>
              <a:xfrm>
                <a:off x="673100" y="165103"/>
                <a:ext cx="5232400" cy="634553"/>
                <a:chOff x="0" y="165103"/>
                <a:chExt cx="5232400" cy="634553"/>
              </a:xfrm>
            </p:grpSpPr>
            <p:grpSp>
              <p:nvGrpSpPr>
                <p:cNvPr id="25" name="Group 24"/>
                <p:cNvGrpSpPr/>
                <p:nvPr/>
              </p:nvGrpSpPr>
              <p:grpSpPr>
                <a:xfrm>
                  <a:off x="0" y="165103"/>
                  <a:ext cx="3670300" cy="452116"/>
                  <a:chOff x="0" y="165103"/>
                  <a:chExt cx="3670300" cy="452116"/>
                </a:xfrm>
              </p:grpSpPr>
              <p:sp>
                <p:nvSpPr>
                  <p:cNvPr id="27" name="Text Box 44186"/>
                  <p:cNvSpPr txBox="1"/>
                  <p:nvPr/>
                </p:nvSpPr>
                <p:spPr>
                  <a:xfrm>
                    <a:off x="508000" y="165103"/>
                    <a:ext cx="2679700" cy="431800"/>
                  </a:xfrm>
                  <a:prstGeom prst="rect">
                    <a:avLst/>
                  </a:prstGeom>
                  <a:noFill/>
                  <a:ln w="6350">
                    <a:noFill/>
                  </a:ln>
                  <a:effectLst/>
                </p:spPr>
                <p:txBody>
                  <a:bodyPr rot="0" spcFirstLastPara="0" vert="horz" wrap="square" lIns="91440" tIns="45720" rIns="91440" bIns="45720" numCol="1" spcCol="0" rtlCol="1" fromWordArt="0" anchor="t"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EG" sz="2400" b="1" i="0" u="none" strike="noStrike" kern="0" cap="none" spc="0" normalizeH="0" baseline="0" noProof="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عدد أيام الغياب الناتجة عن الإصابة</a:t>
                    </a:r>
                    <a:endParaRPr kumimoji="0" lang="en-US" sz="2400" b="0"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sp>
                <p:nvSpPr>
                  <p:cNvPr id="28" name="Minus 27"/>
                  <p:cNvSpPr/>
                  <p:nvPr/>
                </p:nvSpPr>
                <p:spPr>
                  <a:xfrm flipV="1">
                    <a:off x="0" y="571500"/>
                    <a:ext cx="3670300" cy="45719"/>
                  </a:xfrm>
                  <a:prstGeom prst="mathMinus">
                    <a:avLst/>
                  </a:prstGeom>
                  <a:solidFill>
                    <a:sysClr val="windowText" lastClr="000000"/>
                  </a:solidFill>
                  <a:ln w="19050" cap="flat" cmpd="sng" algn="ctr">
                    <a:solidFill>
                      <a:sysClr val="windowText" lastClr="000000"/>
                    </a:solid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ar-SA" sz="2400" b="0" i="0" u="none" strike="noStrike" kern="0" cap="none" spc="0" normalizeH="0" baseline="0" noProof="0">
                      <a:ln>
                        <a:noFill/>
                      </a:ln>
                      <a:solidFill>
                        <a:sysClr val="windowText" lastClr="000000"/>
                      </a:solidFill>
                      <a:effectLst/>
                      <a:uLnTx/>
                      <a:uFillTx/>
                      <a:latin typeface="Sakkal Majalla" panose="02000000000000000000" pitchFamily="2" charset="-78"/>
                      <a:cs typeface="Sakkal Majalla" panose="02000000000000000000" pitchFamily="2" charset="-78"/>
                    </a:endParaRPr>
                  </a:p>
                </p:txBody>
              </p:sp>
            </p:grpSp>
            <p:sp>
              <p:nvSpPr>
                <p:cNvPr id="26" name="Text Box 44188"/>
                <p:cNvSpPr txBox="1"/>
                <p:nvPr/>
              </p:nvSpPr>
              <p:spPr>
                <a:xfrm>
                  <a:off x="2832100" y="368300"/>
                  <a:ext cx="2400300" cy="431356"/>
                </a:xfrm>
                <a:prstGeom prst="rect">
                  <a:avLst/>
                </a:prstGeom>
                <a:noFill/>
                <a:ln w="6350">
                  <a:noFill/>
                </a:ln>
                <a:effectLst/>
              </p:spPr>
              <p:txBody>
                <a:bodyPr rot="0" spcFirstLastPara="0" vert="horz" wrap="square" lIns="91440" tIns="45720" rIns="91440" bIns="45720" numCol="1" spcCol="0" rtlCol="1" fromWordArt="0" anchor="t"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EG" sz="2400" b="1" i="0" u="none" strike="noStrike" kern="0" cap="none" spc="0" normalizeH="0" baseline="0" noProof="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معدل تكرار الإصابة =</a:t>
                  </a:r>
                  <a:endParaRPr kumimoji="0" lang="en-US" sz="2400" b="0"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24" name="Text Box 160"/>
              <p:cNvSpPr txBox="1"/>
              <p:nvPr/>
            </p:nvSpPr>
            <p:spPr>
              <a:xfrm>
                <a:off x="0" y="406400"/>
                <a:ext cx="1219200" cy="431253"/>
              </a:xfrm>
              <a:prstGeom prst="rect">
                <a:avLst/>
              </a:prstGeom>
              <a:noFill/>
              <a:ln w="6350">
                <a:noFill/>
              </a:ln>
              <a:effectLst/>
            </p:spPr>
            <p:txBody>
              <a:bodyPr rot="0" spcFirstLastPara="0" vert="horz" wrap="square" lIns="91440" tIns="45720" rIns="91440" bIns="45720" numCol="1" spcCol="0" rtlCol="1" fromWordArt="0" anchor="t"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EG" sz="2400" b="1" i="0" u="none" strike="noStrike" kern="0" cap="none" spc="0" normalizeH="0" baseline="0" noProof="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 1000 ساعة</a:t>
                </a:r>
                <a:endParaRPr kumimoji="0" lang="en-US" sz="2400" b="0"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21" name="Text Box 44193"/>
            <p:cNvSpPr txBox="1"/>
            <p:nvPr/>
          </p:nvSpPr>
          <p:spPr>
            <a:xfrm>
              <a:off x="1231900" y="596900"/>
              <a:ext cx="2565400" cy="431755"/>
            </a:xfrm>
            <a:prstGeom prst="rect">
              <a:avLst/>
            </a:prstGeom>
            <a:noFill/>
            <a:ln w="6350">
              <a:noFill/>
            </a:ln>
            <a:effectLst/>
          </p:spPr>
          <p:txBody>
            <a:bodyPr rot="0" spcFirstLastPara="0" vert="horz" wrap="square" lIns="91440" tIns="45720" rIns="91440" bIns="45720" numCol="1" spcCol="0" rtlCol="1" fromWordArt="0" anchor="t"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EG" sz="2400" b="1" i="0" u="none" strike="noStrike" kern="0" cap="none" spc="0" normalizeH="0" baseline="0" noProof="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عدد ساعات العمل الفعلية للعاملين</a:t>
              </a:r>
              <a:endParaRPr kumimoji="0" lang="en-US" sz="2400" b="0"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8"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29"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4"/>
              </a:rPr>
              <a:t>www.dawliatraining.com</a:t>
            </a:r>
            <a:endParaRPr lang="en-US" sz="1100" dirty="0">
              <a:effectLst/>
              <a:ea typeface="Calibri"/>
              <a:cs typeface="Arial"/>
            </a:endParaRPr>
          </a:p>
        </p:txBody>
      </p:sp>
    </p:spTree>
    <p:extLst>
      <p:ext uri="{BB962C8B-B14F-4D97-AF65-F5344CB8AC3E}">
        <p14:creationId xmlns:p14="http://schemas.microsoft.com/office/powerpoint/2010/main" val="28434512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ppt_x"/>
                                          </p:val>
                                        </p:tav>
                                        <p:tav tm="100000">
                                          <p:val>
                                            <p:strVal val="#ppt_x"/>
                                          </p:val>
                                        </p:tav>
                                      </p:tavLst>
                                    </p:anim>
                                    <p:anim calcmode="lin" valueType="num">
                                      <p:cBhvr additive="base">
                                        <p:cTn id="1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nodeType="click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randombar(horizontal)">
                                      <p:cBhvr>
                                        <p:cTn id="2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3000" t="-3000" b="-4000"/>
          </a:stretch>
        </a:blipFill>
        <a:effectLst/>
      </p:bgPr>
    </p:bg>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115</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3" name="TextBox 2">
            <a:extLst>
              <a:ext uri="{FF2B5EF4-FFF2-40B4-BE49-F238E27FC236}">
                <a16:creationId xmlns:a16="http://schemas.microsoft.com/office/drawing/2014/main" xmlns="" id="{7E5A0D50-BD01-48CF-9E1E-6EBE3CFE0757}"/>
              </a:ext>
            </a:extLst>
          </p:cNvPr>
          <p:cNvSpPr txBox="1"/>
          <p:nvPr/>
        </p:nvSpPr>
        <p:spPr>
          <a:xfrm>
            <a:off x="2587328" y="2163305"/>
            <a:ext cx="6470043" cy="1285130"/>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6600" b="1" i="0" u="none" strike="noStrike" kern="0" cap="none" spc="0" normalizeH="0" baseline="0" noProof="0" dirty="0" smtClean="0">
                <a:ln>
                  <a:noFill/>
                </a:ln>
                <a:solidFill>
                  <a:prstClr val="black">
                    <a:lumMod val="75000"/>
                    <a:lumOff val="25000"/>
                  </a:prstClr>
                </a:solidFill>
                <a:effectLst>
                  <a:outerShdw blurRad="38100" dist="38100" dir="2700000" algn="tl">
                    <a:srgbClr val="000000">
                      <a:alpha val="43137"/>
                    </a:srgbClr>
                  </a:outerShdw>
                </a:effectLst>
                <a:uLnTx/>
                <a:uFillTx/>
                <a:latin typeface="Sakkal Majalla" pitchFamily="2" charset="-78"/>
                <a:ea typeface="+mn-ea"/>
                <a:cs typeface="Sakkal Majalla" pitchFamily="2" charset="-78"/>
              </a:rPr>
              <a:t>اليوم التدريبي الثالث</a:t>
            </a:r>
            <a:endParaRPr kumimoji="0" lang="ar-EG" sz="6600" b="1" i="0" u="none" strike="noStrike" kern="0" cap="none" spc="0" normalizeH="0" baseline="0" noProof="0" dirty="0">
              <a:ln>
                <a:noFill/>
              </a:ln>
              <a:solidFill>
                <a:prstClr val="black">
                  <a:lumMod val="75000"/>
                  <a:lumOff val="25000"/>
                </a:prstClr>
              </a:solidFill>
              <a:effectLst>
                <a:outerShdw blurRad="38100" dist="38100" dir="2700000" algn="tl">
                  <a:srgbClr val="000000">
                    <a:alpha val="43137"/>
                  </a:srgbClr>
                </a:outerShdw>
              </a:effectLst>
              <a:uLnTx/>
              <a:uFillTx/>
              <a:latin typeface="Sakkal Majalla" pitchFamily="2" charset="-78"/>
              <a:ea typeface="+mn-ea"/>
              <a:cs typeface="Sakkal Majalla" pitchFamily="2" charset="-78"/>
            </a:endParaRPr>
          </a:p>
        </p:txBody>
      </p:sp>
      <p:sp>
        <p:nvSpPr>
          <p:cNvPr id="4"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5"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4"/>
              </a:rPr>
              <a:t>www.dawliatraining.com</a:t>
            </a:r>
            <a:endParaRPr lang="en-US" sz="1100" dirty="0">
              <a:effectLst/>
              <a:ea typeface="Calibri"/>
              <a:cs typeface="Arial"/>
            </a:endParaRPr>
          </a:p>
        </p:txBody>
      </p:sp>
    </p:spTree>
    <p:extLst>
      <p:ext uri="{BB962C8B-B14F-4D97-AF65-F5344CB8AC3E}">
        <p14:creationId xmlns:p14="http://schemas.microsoft.com/office/powerpoint/2010/main" val="1854958120"/>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oogle Shape;105;p14"/>
          <p:cNvPicPr preferRelativeResize="0"/>
          <p:nvPr/>
        </p:nvPicPr>
        <p:blipFill>
          <a:blip r:embed="rId3">
            <a:extLst>
              <a:ext uri="{28A0092B-C50C-407E-A947-70E740481C1C}">
                <a14:useLocalDpi xmlns:a14="http://schemas.microsoft.com/office/drawing/2010/main" val="0"/>
              </a:ext>
            </a:extLst>
          </a:blip>
          <a:stretch>
            <a:fillRect/>
          </a:stretch>
        </p:blipFill>
        <p:spPr>
          <a:xfrm flipH="1">
            <a:off x="5604588" y="0"/>
            <a:ext cx="6587412" cy="6858000"/>
          </a:xfrm>
          <a:custGeom>
            <a:avLst/>
            <a:gdLst/>
            <a:ahLst/>
            <a:cxnLst/>
            <a:rect l="l" t="t" r="r" b="b"/>
            <a:pathLst>
              <a:path w="21600" h="21600" extrusionOk="0">
                <a:moveTo>
                  <a:pt x="0" y="0"/>
                </a:moveTo>
                <a:lnTo>
                  <a:pt x="0" y="21600"/>
                </a:lnTo>
                <a:lnTo>
                  <a:pt x="20218" y="21600"/>
                </a:lnTo>
                <a:lnTo>
                  <a:pt x="21600" y="15354"/>
                </a:lnTo>
                <a:lnTo>
                  <a:pt x="16966" y="16698"/>
                </a:lnTo>
                <a:lnTo>
                  <a:pt x="14603" y="14996"/>
                </a:lnTo>
                <a:lnTo>
                  <a:pt x="14607" y="14994"/>
                </a:lnTo>
                <a:lnTo>
                  <a:pt x="17925" y="0"/>
                </a:lnTo>
                <a:lnTo>
                  <a:pt x="0" y="0"/>
                </a:lnTo>
                <a:close/>
              </a:path>
            </a:pathLst>
          </a:custGeom>
          <a:blipFill>
            <a:blip r:embed="rId4"/>
            <a:stretch>
              <a:fillRect/>
            </a:stretch>
          </a:blipFill>
          <a:ln>
            <a:noFill/>
          </a:ln>
        </p:spPr>
      </p:pic>
      <p:sp>
        <p:nvSpPr>
          <p:cNvPr id="19" name="TextBox 18">
            <a:extLst>
              <a:ext uri="{FF2B5EF4-FFF2-40B4-BE49-F238E27FC236}">
                <a16:creationId xmlns:a16="http://schemas.microsoft.com/office/drawing/2014/main" xmlns="" id="{7E5A0D50-BD01-48CF-9E1E-6EBE3CFE0757}"/>
              </a:ext>
            </a:extLst>
          </p:cNvPr>
          <p:cNvSpPr txBox="1"/>
          <p:nvPr/>
        </p:nvSpPr>
        <p:spPr>
          <a:xfrm rot="4793141" flipH="1">
            <a:off x="4500585" y="1646021"/>
            <a:ext cx="4622296" cy="1143728"/>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4000" b="1" i="0" u="none" strike="noStrike" kern="0" cap="none" spc="0" normalizeH="0" baseline="0" noProof="0" dirty="0" smtClean="0">
                <a:ln>
                  <a:noFill/>
                </a:ln>
                <a:solidFill>
                  <a:prstClr val="white"/>
                </a:solidFill>
                <a:effectLst/>
                <a:uLnTx/>
                <a:uFillTx/>
                <a:latin typeface="Sakkal Majalla" pitchFamily="2" charset="-78"/>
                <a:ea typeface="+mn-ea"/>
                <a:cs typeface="Sakkal Majalla" pitchFamily="2" charset="-78"/>
              </a:rPr>
              <a:t>الجلسة التدريبية الأولى </a:t>
            </a:r>
            <a:endParaRPr kumimoji="0" lang="ar-EG" sz="4000" b="1" i="0" u="none" strike="noStrike" kern="0" cap="none" spc="0" normalizeH="0" baseline="0" noProof="0" dirty="0">
              <a:ln>
                <a:noFill/>
              </a:ln>
              <a:solidFill>
                <a:prstClr val="white"/>
              </a:solidFill>
              <a:effectLst/>
              <a:uLnTx/>
              <a:uFillTx/>
              <a:latin typeface="Sakkal Majalla" pitchFamily="2" charset="-78"/>
              <a:ea typeface="+mn-ea"/>
              <a:cs typeface="Sakkal Majalla" pitchFamily="2" charset="-78"/>
            </a:endParaRPr>
          </a:p>
        </p:txBody>
      </p:sp>
      <p:sp>
        <p:nvSpPr>
          <p:cNvPr id="18" name="TextBox 17">
            <a:extLst>
              <a:ext uri="{FF2B5EF4-FFF2-40B4-BE49-F238E27FC236}">
                <a16:creationId xmlns:a16="http://schemas.microsoft.com/office/drawing/2014/main" xmlns="" id="{7E5A0D50-BD01-48CF-9E1E-6EBE3CFE0757}"/>
              </a:ext>
            </a:extLst>
          </p:cNvPr>
          <p:cNvSpPr txBox="1"/>
          <p:nvPr/>
        </p:nvSpPr>
        <p:spPr>
          <a:xfrm>
            <a:off x="440895" y="2346186"/>
            <a:ext cx="5401994" cy="1285130"/>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b="1" kern="0" dirty="0">
                <a:solidFill>
                  <a:prstClr val="black">
                    <a:lumMod val="75000"/>
                    <a:lumOff val="25000"/>
                  </a:prstClr>
                </a:solidFill>
                <a:effectLst>
                  <a:outerShdw blurRad="38100" dist="38100" dir="2700000" algn="tl">
                    <a:srgbClr val="000000">
                      <a:alpha val="43137"/>
                    </a:srgbClr>
                  </a:outerShdw>
                </a:effectLst>
                <a:latin typeface="Sakkal Majalla" pitchFamily="2" charset="-78"/>
                <a:cs typeface="Sakkal Majalla" pitchFamily="2" charset="-78"/>
              </a:rPr>
              <a:t>جرد المستودعات </a:t>
            </a:r>
            <a:endParaRPr kumimoji="0" lang="ar-EG" sz="5400" b="1" i="0" u="none" strike="noStrike" kern="0" cap="none" spc="0" normalizeH="0" baseline="0" noProof="0" dirty="0">
              <a:ln>
                <a:noFill/>
              </a:ln>
              <a:solidFill>
                <a:prstClr val="black">
                  <a:lumMod val="75000"/>
                  <a:lumOff val="25000"/>
                </a:prstClr>
              </a:solidFill>
              <a:effectLst>
                <a:outerShdw blurRad="38100" dist="38100" dir="2700000" algn="tl">
                  <a:srgbClr val="000000">
                    <a:alpha val="43137"/>
                  </a:srgbClr>
                </a:outerShdw>
              </a:effectLst>
              <a:uLnTx/>
              <a:uFillTx/>
              <a:latin typeface="Sakkal Majalla" pitchFamily="2" charset="-78"/>
              <a:ea typeface="+mn-ea"/>
              <a:cs typeface="Sakkal Majalla" pitchFamily="2" charset="-78"/>
            </a:endParaRPr>
          </a:p>
        </p:txBody>
      </p:sp>
      <p:sp>
        <p:nvSpPr>
          <p:cNvPr id="4" name="Slide Number Placeholder 3"/>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116</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7" name="مستطيل 2"/>
          <p:cNvSpPr/>
          <p:nvPr/>
        </p:nvSpPr>
        <p:spPr>
          <a:xfrm>
            <a:off x="8762940" y="6581775"/>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5"/>
              </a:rPr>
              <a:t>www.dawliatraining.com</a:t>
            </a:r>
            <a:endParaRPr lang="en-US" sz="1100" dirty="0">
              <a:effectLst/>
              <a:ea typeface="Calibri"/>
              <a:cs typeface="Arial"/>
            </a:endParaRPr>
          </a:p>
        </p:txBody>
      </p:sp>
    </p:spTree>
    <p:extLst>
      <p:ext uri="{BB962C8B-B14F-4D97-AF65-F5344CB8AC3E}">
        <p14:creationId xmlns:p14="http://schemas.microsoft.com/office/powerpoint/2010/main" val="3934005076"/>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xmlns="" id="{7E5A0D50-BD01-48CF-9E1E-6EBE3CFE0757}"/>
              </a:ext>
            </a:extLst>
          </p:cNvPr>
          <p:cNvSpPr txBox="1"/>
          <p:nvPr/>
        </p:nvSpPr>
        <p:spPr>
          <a:xfrm>
            <a:off x="6176809" y="2441346"/>
            <a:ext cx="5401994"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sz="4800" kern="0" dirty="0">
                <a:solidFill>
                  <a:prstClr val="black">
                    <a:lumMod val="75000"/>
                    <a:lumOff val="25000"/>
                  </a:prstClr>
                </a:solidFill>
                <a:latin typeface="Sakkal Majalla" panose="02000000000000000000" pitchFamily="2" charset="-78"/>
                <a:cs typeface="Sakkal Majalla" pitchFamily="2" charset="-78"/>
              </a:rPr>
              <a:t>ماهية الجرد</a:t>
            </a:r>
            <a:endParaRPr kumimoji="0" lang="ar-EG" sz="4800" b="0" i="0" u="none" strike="noStrike" kern="0" cap="none" spc="0" normalizeH="0" baseline="0" noProof="0" dirty="0">
              <a:ln>
                <a:noFill/>
              </a:ln>
              <a:solidFill>
                <a:prstClr val="black">
                  <a:lumMod val="75000"/>
                  <a:lumOff val="25000"/>
                </a:prstClr>
              </a:solidFill>
              <a:effectLst/>
              <a:uLnTx/>
              <a:uFillTx/>
              <a:latin typeface="Sakkal Majalla" panose="02000000000000000000" pitchFamily="2" charset="-78"/>
              <a:ea typeface="+mn-ea"/>
              <a:cs typeface="Sakkal Majalla" pitchFamily="2" charset="-78"/>
            </a:endParaRP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117</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7" name="Picture 6" descr="D:\esraa\الإدارة الحديثة للمستودعات والمخازن\photos\feat_inventory.jpg"/>
          <p:cNvPicPr/>
          <p:nvPr/>
        </p:nvPicPr>
        <p:blipFill>
          <a:blip r:embed="rId3">
            <a:clrChange>
              <a:clrFrom>
                <a:srgbClr val="E9E9EB"/>
              </a:clrFrom>
              <a:clrTo>
                <a:srgbClr val="E9E9EB">
                  <a:alpha val="0"/>
                </a:srgbClr>
              </a:clrTo>
            </a:clrChange>
            <a:extLst>
              <a:ext uri="{28A0092B-C50C-407E-A947-70E740481C1C}">
                <a14:useLocalDpi xmlns:a14="http://schemas.microsoft.com/office/drawing/2010/main" val="0"/>
              </a:ext>
            </a:extLst>
          </a:blip>
          <a:srcRect/>
          <a:stretch>
            <a:fillRect/>
          </a:stretch>
        </p:blipFill>
        <p:spPr bwMode="auto">
          <a:xfrm>
            <a:off x="2277979" y="1996508"/>
            <a:ext cx="3240505" cy="2142355"/>
          </a:xfrm>
          <a:prstGeom prst="rect">
            <a:avLst/>
          </a:prstGeom>
        </p:spPr>
      </p:pic>
      <p:sp>
        <p:nvSpPr>
          <p:cNvPr id="5"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6" name="مستطيل 2"/>
          <p:cNvSpPr/>
          <p:nvPr/>
        </p:nvSpPr>
        <p:spPr>
          <a:xfrm>
            <a:off x="0" y="316175"/>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4"/>
              </a:rPr>
              <a:t>www.dawliatraining.com</a:t>
            </a:r>
            <a:endParaRPr lang="en-US" sz="1100" dirty="0">
              <a:effectLst/>
              <a:ea typeface="Calibri"/>
              <a:cs typeface="Arial"/>
            </a:endParaRPr>
          </a:p>
        </p:txBody>
      </p:sp>
    </p:spTree>
    <p:extLst>
      <p:ext uri="{BB962C8B-B14F-4D97-AF65-F5344CB8AC3E}">
        <p14:creationId xmlns:p14="http://schemas.microsoft.com/office/powerpoint/2010/main" val="1671020605"/>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118</a:t>
            </a:fld>
            <a:endParaRPr lang="ar-EG"/>
          </a:p>
        </p:txBody>
      </p:sp>
      <p:sp>
        <p:nvSpPr>
          <p:cNvPr id="23" name="Rectangle 22"/>
          <p:cNvSpPr/>
          <p:nvPr/>
        </p:nvSpPr>
        <p:spPr>
          <a:xfrm>
            <a:off x="7375621" y="202376"/>
            <a:ext cx="4474710" cy="707886"/>
          </a:xfrm>
          <a:prstGeom prst="rect">
            <a:avLst/>
          </a:prstGeom>
        </p:spPr>
        <p:txBody>
          <a:bodyPr wrap="square">
            <a:spAutoFit/>
          </a:bodyPr>
          <a:lstStyle/>
          <a:p>
            <a:pPr lvl="0" algn="ctr">
              <a:lnSpc>
                <a:spcPct val="125000"/>
              </a:lnSpc>
            </a:pPr>
            <a:r>
              <a:rPr lang="ar-EG" sz="3200" dirty="0">
                <a:solidFill>
                  <a:prstClr val="white"/>
                </a:solidFill>
                <a:latin typeface="Sakkal Majalla" pitchFamily="2" charset="-78"/>
                <a:cs typeface="Sakkal Majalla" pitchFamily="2" charset="-78"/>
              </a:rPr>
              <a:t>ماهية الجرد</a:t>
            </a:r>
          </a:p>
        </p:txBody>
      </p:sp>
      <p:grpSp>
        <p:nvGrpSpPr>
          <p:cNvPr id="3" name="Group 2"/>
          <p:cNvGrpSpPr/>
          <p:nvPr/>
        </p:nvGrpSpPr>
        <p:grpSpPr>
          <a:xfrm>
            <a:off x="8905372" y="1385032"/>
            <a:ext cx="2674247" cy="2481116"/>
            <a:chOff x="8357936" y="1296559"/>
            <a:chExt cx="3283847" cy="3201473"/>
          </a:xfrm>
        </p:grpSpPr>
        <p:pic>
          <p:nvPicPr>
            <p:cNvPr id="4" name="Picture 3" descr="D:\esraa\الإدارة الحديثة للمستودعات والمخازن\photos\istockphoto-873078396-612x612.jpg"/>
            <p:cNvPicPr/>
            <p:nvPr/>
          </p:nvPicPr>
          <p:blipFill>
            <a:blip r:embed="rId3" cstate="print">
              <a:clrChange>
                <a:clrFrom>
                  <a:srgbClr val="EFF5EB"/>
                </a:clrFrom>
                <a:clrTo>
                  <a:srgbClr val="EFF5EB">
                    <a:alpha val="0"/>
                  </a:srgbClr>
                </a:clrTo>
              </a:clrChange>
              <a:extLst>
                <a:ext uri="{28A0092B-C50C-407E-A947-70E740481C1C}">
                  <a14:useLocalDpi xmlns:a14="http://schemas.microsoft.com/office/drawing/2010/main" val="0"/>
                </a:ext>
              </a:extLst>
            </a:blip>
            <a:srcRect/>
            <a:stretch>
              <a:fillRect/>
            </a:stretch>
          </p:blipFill>
          <p:spPr bwMode="auto">
            <a:xfrm>
              <a:off x="8357936" y="1594411"/>
              <a:ext cx="3283847" cy="2903621"/>
            </a:xfrm>
            <a:prstGeom prst="rect">
              <a:avLst/>
            </a:prstGeom>
            <a:noFill/>
            <a:ln>
              <a:noFill/>
            </a:ln>
          </p:spPr>
        </p:pic>
        <p:sp>
          <p:nvSpPr>
            <p:cNvPr id="2" name="Rectangle 1"/>
            <p:cNvSpPr/>
            <p:nvPr/>
          </p:nvSpPr>
          <p:spPr>
            <a:xfrm>
              <a:off x="8424859" y="1296559"/>
              <a:ext cx="3216924" cy="595703"/>
            </a:xfrm>
            <a:prstGeom prst="rect">
              <a:avLst/>
            </a:prstGeom>
          </p:spPr>
          <p:txBody>
            <a:bodyPr wrap="square">
              <a:spAutoFit/>
            </a:bodyPr>
            <a:lstStyle/>
            <a:p>
              <a:pPr algn="ctr"/>
              <a:r>
                <a:rPr lang="ar-EG" sz="2400" b="1" dirty="0">
                  <a:solidFill>
                    <a:srgbClr val="C00000"/>
                  </a:solidFill>
                  <a:ea typeface="Calibri" panose="020F0502020204030204" pitchFamily="34" charset="0"/>
                  <a:cs typeface="Sakkal Majalla" panose="02000000000000000000" pitchFamily="2" charset="-78"/>
                </a:rPr>
                <a:t>عملية الجرد المخازن هي</a:t>
              </a:r>
              <a:endParaRPr lang="ar-EG" sz="2800" dirty="0">
                <a:solidFill>
                  <a:srgbClr val="C00000"/>
                </a:solidFill>
              </a:endParaRPr>
            </a:p>
          </p:txBody>
        </p:sp>
      </p:grpSp>
      <p:sp>
        <p:nvSpPr>
          <p:cNvPr id="5" name="Rectangle 4"/>
          <p:cNvSpPr/>
          <p:nvPr/>
        </p:nvSpPr>
        <p:spPr>
          <a:xfrm>
            <a:off x="419099" y="2464007"/>
            <a:ext cx="8486273" cy="553998"/>
          </a:xfrm>
          <a:prstGeom prst="rect">
            <a:avLst/>
          </a:prstGeom>
        </p:spPr>
        <p:txBody>
          <a:bodyPr wrap="square">
            <a:spAutoFit/>
          </a:bodyPr>
          <a:lstStyle/>
          <a:p>
            <a:pPr algn="justLow">
              <a:lnSpc>
                <a:spcPct val="125000"/>
              </a:lnSpc>
              <a:spcAft>
                <a:spcPts val="800"/>
              </a:spcAft>
              <a:tabLst>
                <a:tab pos="372110" algn="l"/>
                <a:tab pos="3322955" algn="ctr"/>
              </a:tabLs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مراجعة الكميات المخزنة من الأصناف المختلفة وتتم بطريقة منتظمة أو على فترات</a:t>
            </a:r>
          </a:p>
        </p:txBody>
      </p:sp>
      <p:grpSp>
        <p:nvGrpSpPr>
          <p:cNvPr id="8" name="Group 7"/>
          <p:cNvGrpSpPr/>
          <p:nvPr/>
        </p:nvGrpSpPr>
        <p:grpSpPr>
          <a:xfrm>
            <a:off x="650865" y="3866147"/>
            <a:ext cx="2674247" cy="2481116"/>
            <a:chOff x="8357936" y="1296559"/>
            <a:chExt cx="3283847" cy="3201473"/>
          </a:xfrm>
        </p:grpSpPr>
        <p:pic>
          <p:nvPicPr>
            <p:cNvPr id="9" name="Picture 8" descr="D:\esraa\الإدارة الحديثة للمستودعات والمخازن\photos\istockphoto-873078396-612x612.jpg"/>
            <p:cNvPicPr/>
            <p:nvPr/>
          </p:nvPicPr>
          <p:blipFill>
            <a:blip r:embed="rId3" cstate="print">
              <a:clrChange>
                <a:clrFrom>
                  <a:srgbClr val="EFF5EB"/>
                </a:clrFrom>
                <a:clrTo>
                  <a:srgbClr val="EFF5EB">
                    <a:alpha val="0"/>
                  </a:srgbClr>
                </a:clrTo>
              </a:clrChange>
              <a:extLst>
                <a:ext uri="{28A0092B-C50C-407E-A947-70E740481C1C}">
                  <a14:useLocalDpi xmlns:a14="http://schemas.microsoft.com/office/drawing/2010/main" val="0"/>
                </a:ext>
              </a:extLst>
            </a:blip>
            <a:srcRect/>
            <a:stretch>
              <a:fillRect/>
            </a:stretch>
          </p:blipFill>
          <p:spPr bwMode="auto">
            <a:xfrm>
              <a:off x="8357936" y="1594411"/>
              <a:ext cx="3283847" cy="2903621"/>
            </a:xfrm>
            <a:prstGeom prst="rect">
              <a:avLst/>
            </a:prstGeom>
            <a:noFill/>
            <a:ln>
              <a:noFill/>
            </a:ln>
          </p:spPr>
        </p:pic>
        <p:sp>
          <p:nvSpPr>
            <p:cNvPr id="10" name="Rectangle 9"/>
            <p:cNvSpPr/>
            <p:nvPr/>
          </p:nvSpPr>
          <p:spPr>
            <a:xfrm>
              <a:off x="8424859" y="1296559"/>
              <a:ext cx="3216924" cy="595703"/>
            </a:xfrm>
            <a:prstGeom prst="rect">
              <a:avLst/>
            </a:prstGeom>
          </p:spPr>
          <p:txBody>
            <a:bodyPr wrap="square">
              <a:spAutoFit/>
            </a:bodyPr>
            <a:lstStyle/>
            <a:p>
              <a:pPr algn="ctr"/>
              <a:r>
                <a:rPr lang="ar-EG" sz="2400" b="1" dirty="0">
                  <a:solidFill>
                    <a:srgbClr val="C00000"/>
                  </a:solidFill>
                  <a:ea typeface="Calibri" panose="020F0502020204030204" pitchFamily="34" charset="0"/>
                  <a:cs typeface="Sakkal Majalla" panose="02000000000000000000" pitchFamily="2" charset="-78"/>
                </a:rPr>
                <a:t>كما يعرف الجرد على أنه </a:t>
              </a:r>
              <a:endParaRPr lang="ar-EG" sz="2800" dirty="0">
                <a:solidFill>
                  <a:srgbClr val="C00000"/>
                </a:solidFill>
              </a:endParaRPr>
            </a:p>
          </p:txBody>
        </p:sp>
      </p:grpSp>
      <p:sp>
        <p:nvSpPr>
          <p:cNvPr id="11" name="Rectangle 10"/>
          <p:cNvSpPr/>
          <p:nvPr/>
        </p:nvSpPr>
        <p:spPr>
          <a:xfrm>
            <a:off x="3325112" y="4714290"/>
            <a:ext cx="8177200" cy="1015663"/>
          </a:xfrm>
          <a:prstGeom prst="rect">
            <a:avLst/>
          </a:prstGeom>
        </p:spPr>
        <p:txBody>
          <a:bodyPr wrap="square">
            <a:spAutoFit/>
          </a:bodyPr>
          <a:lstStyle/>
          <a:p>
            <a:pPr algn="justLow">
              <a:lnSpc>
                <a:spcPct val="125000"/>
              </a:lnSpc>
              <a:spcAft>
                <a:spcPts val="800"/>
              </a:spcAft>
              <a:tabLst>
                <a:tab pos="372110" algn="l"/>
                <a:tab pos="3322955" algn="ctr"/>
              </a:tabLs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حصر الموجودات من مخزونات وعهد حصرا فعليا بالعد أو الوزن أو القياس ومن مطابقتها مع أرصدة البطاقات أو السجلات وتسجيل أي عجز أو زيادة</a:t>
            </a:r>
          </a:p>
        </p:txBody>
      </p:sp>
      <p:sp>
        <p:nvSpPr>
          <p:cNvPr id="12"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13"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4"/>
              </a:rPr>
              <a:t>www.dawliatraining.com</a:t>
            </a:r>
            <a:endParaRPr lang="en-US" sz="1100" dirty="0">
              <a:effectLst/>
              <a:ea typeface="Calibri"/>
              <a:cs typeface="Arial"/>
            </a:endParaRPr>
          </a:p>
        </p:txBody>
      </p:sp>
    </p:spTree>
    <p:extLst>
      <p:ext uri="{BB962C8B-B14F-4D97-AF65-F5344CB8AC3E}">
        <p14:creationId xmlns:p14="http://schemas.microsoft.com/office/powerpoint/2010/main" val="1694406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barn(inVertical)">
                                      <p:cBhvr>
                                        <p:cTn id="14" dur="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barn(inVertical)">
                                      <p:cBhvr>
                                        <p:cTn id="2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a:xfrm>
            <a:off x="0" y="6356351"/>
            <a:ext cx="614150" cy="501650"/>
          </a:xfrm>
        </p:spPr>
        <p:txBody>
          <a:bodyPr/>
          <a:lstStyle/>
          <a:p>
            <a:fld id="{802A93DA-8321-490E-B7A0-7881EC602D96}" type="slidenum">
              <a:rPr lang="ar-EG" sz="2400" smtClean="0"/>
              <a:t>119</a:t>
            </a:fld>
            <a:endParaRPr lang="ar-EG" sz="2400" dirty="0"/>
          </a:p>
        </p:txBody>
      </p:sp>
      <p:sp>
        <p:nvSpPr>
          <p:cNvPr id="23" name="Rectangle 22"/>
          <p:cNvSpPr/>
          <p:nvPr/>
        </p:nvSpPr>
        <p:spPr>
          <a:xfrm>
            <a:off x="7375621" y="202376"/>
            <a:ext cx="4474710" cy="707886"/>
          </a:xfrm>
          <a:prstGeom prst="rect">
            <a:avLst/>
          </a:prstGeom>
        </p:spPr>
        <p:txBody>
          <a:bodyPr wrap="square">
            <a:spAutoFit/>
          </a:bodyPr>
          <a:lstStyle/>
          <a:p>
            <a:pPr lvl="0" algn="ctr">
              <a:lnSpc>
                <a:spcPct val="125000"/>
              </a:lnSpc>
            </a:pPr>
            <a:r>
              <a:rPr lang="ar-EG" sz="3200" dirty="0">
                <a:solidFill>
                  <a:prstClr val="white"/>
                </a:solidFill>
                <a:latin typeface="Sakkal Majalla" pitchFamily="2" charset="-78"/>
                <a:cs typeface="Sakkal Majalla" pitchFamily="2" charset="-78"/>
              </a:rPr>
              <a:t>ماهية الجرد</a:t>
            </a:r>
          </a:p>
        </p:txBody>
      </p:sp>
      <p:grpSp>
        <p:nvGrpSpPr>
          <p:cNvPr id="4" name="Group 3"/>
          <p:cNvGrpSpPr/>
          <p:nvPr/>
        </p:nvGrpSpPr>
        <p:grpSpPr>
          <a:xfrm>
            <a:off x="2150945" y="265370"/>
            <a:ext cx="2982529" cy="472567"/>
            <a:chOff x="146475" y="0"/>
            <a:chExt cx="2049989" cy="401180"/>
          </a:xfrm>
        </p:grpSpPr>
        <p:pic>
          <p:nvPicPr>
            <p:cNvPr id="5" name="Picture 4" descr="E:\القديم كله\صور\صور\نمكننم_0002_Vector-Smart-Object.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173106" y="0"/>
              <a:ext cx="2023358" cy="377295"/>
            </a:xfrm>
            <a:prstGeom prst="rect">
              <a:avLst/>
            </a:prstGeom>
            <a:noFill/>
            <a:ln>
              <a:noFill/>
            </a:ln>
          </p:spPr>
        </p:pic>
        <p:sp>
          <p:nvSpPr>
            <p:cNvPr id="6" name="Rectangle 5"/>
            <p:cNvSpPr/>
            <p:nvPr/>
          </p:nvSpPr>
          <p:spPr>
            <a:xfrm>
              <a:off x="146475" y="0"/>
              <a:ext cx="1867396" cy="401180"/>
            </a:xfrm>
            <a:prstGeom prst="rect">
              <a:avLst/>
            </a:prstGeom>
          </p:spPr>
          <p:txBody>
            <a:bodyPr wrap="square">
              <a:noAutofit/>
            </a:bodyPr>
            <a:lstStyle/>
            <a:p>
              <a:pPr algn="ctr" rtl="1">
                <a:lnSpc>
                  <a:spcPct val="107000"/>
                </a:lnSpc>
                <a:spcAft>
                  <a:spcPts val="800"/>
                </a:spcAft>
              </a:pPr>
              <a:r>
                <a:rPr lang="ar-SA" sz="2400" b="1">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ما تشمله عمليات الجرد</a:t>
              </a:r>
              <a:endParaRPr lang="en-US" sz="1400">
                <a:effectLst/>
                <a:latin typeface="Sakkal Majalla" panose="02000000000000000000" pitchFamily="2" charset="-78"/>
                <a:ea typeface="Calibri" panose="020F0502020204030204" pitchFamily="34" charset="0"/>
                <a:cs typeface="Sakkal Majalla" panose="02000000000000000000" pitchFamily="2" charset="-78"/>
              </a:endParaRPr>
            </a:p>
          </p:txBody>
        </p:sp>
      </p:grpSp>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59490" y="3038845"/>
            <a:ext cx="7644985" cy="688220"/>
          </a:xfrm>
          <a:prstGeom prst="rect">
            <a:avLst/>
          </a:prstGeom>
        </p:spPr>
      </p:pic>
      <p:grpSp>
        <p:nvGrpSpPr>
          <p:cNvPr id="9" name="Group 8"/>
          <p:cNvGrpSpPr/>
          <p:nvPr/>
        </p:nvGrpSpPr>
        <p:grpSpPr>
          <a:xfrm>
            <a:off x="4772614" y="1604211"/>
            <a:ext cx="3105107" cy="2871378"/>
            <a:chOff x="4878242" y="1203433"/>
            <a:chExt cx="3199985" cy="3472324"/>
          </a:xfrm>
        </p:grpSpPr>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78242" y="1203433"/>
              <a:ext cx="3199985" cy="3472324"/>
            </a:xfrm>
            <a:prstGeom prst="rect">
              <a:avLst/>
            </a:prstGeom>
          </p:spPr>
        </p:pic>
        <p:sp>
          <p:nvSpPr>
            <p:cNvPr id="11" name="Rectangle 10"/>
            <p:cNvSpPr/>
            <p:nvPr/>
          </p:nvSpPr>
          <p:spPr>
            <a:xfrm>
              <a:off x="5279331" y="1851890"/>
              <a:ext cx="2416232" cy="2493677"/>
            </a:xfrm>
            <a:prstGeom prst="rect">
              <a:avLst/>
            </a:prstGeom>
          </p:spPr>
          <p:txBody>
            <a:bodyPr wrap="square">
              <a:spAutoFit/>
            </a:bodyPr>
            <a:lstStyle/>
            <a:p>
              <a:pPr algn="ctr"/>
              <a:r>
                <a:rPr lang="ar-EG" sz="3200" dirty="0">
                  <a:solidFill>
                    <a:schemeClr val="bg1"/>
                  </a:solidFill>
                  <a:latin typeface="Sakkal Majalla" panose="02000000000000000000" pitchFamily="2" charset="-78"/>
                  <a:cs typeface="Sakkal Majalla" panose="02000000000000000000" pitchFamily="2" charset="-78"/>
                </a:rPr>
                <a:t>تشمل عمليات جرد المستودعات والمخازن النقاط التالية</a:t>
              </a:r>
            </a:p>
          </p:txBody>
        </p:sp>
      </p:grpSp>
      <p:grpSp>
        <p:nvGrpSpPr>
          <p:cNvPr id="12" name="Group 11"/>
          <p:cNvGrpSpPr/>
          <p:nvPr/>
        </p:nvGrpSpPr>
        <p:grpSpPr>
          <a:xfrm>
            <a:off x="9104060" y="3783891"/>
            <a:ext cx="2200829" cy="2200829"/>
            <a:chOff x="9200313" y="3575344"/>
            <a:chExt cx="2200829" cy="2200829"/>
          </a:xfrm>
        </p:grpSpPr>
        <p:pic>
          <p:nvPicPr>
            <p:cNvPr id="13" name="Picture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200313" y="3575344"/>
              <a:ext cx="2200829" cy="2200829"/>
            </a:xfrm>
            <a:prstGeom prst="rect">
              <a:avLst/>
            </a:prstGeom>
          </p:spPr>
        </p:pic>
        <p:sp>
          <p:nvSpPr>
            <p:cNvPr id="14" name="Rectangle 13"/>
            <p:cNvSpPr/>
            <p:nvPr/>
          </p:nvSpPr>
          <p:spPr>
            <a:xfrm>
              <a:off x="9378306" y="4075593"/>
              <a:ext cx="1844842" cy="1200329"/>
            </a:xfrm>
            <a:prstGeom prst="rect">
              <a:avLst/>
            </a:prstGeom>
          </p:spPr>
          <p:txBody>
            <a:bodyPr wrap="square">
              <a:spAutoFit/>
            </a:bodyPr>
            <a:lstStyle/>
            <a:p>
              <a:pPr algn="ctr"/>
              <a:r>
                <a:rPr lang="ar-EG" sz="2400" b="1" dirty="0">
                  <a:solidFill>
                    <a:schemeClr val="bg1"/>
                  </a:solidFill>
                  <a:latin typeface="Sakkal Majalla" panose="02000000000000000000" pitchFamily="2" charset="-78"/>
                  <a:cs typeface="Sakkal Majalla" panose="02000000000000000000" pitchFamily="2" charset="-78"/>
                </a:rPr>
                <a:t>التأكد من صحة السجلات المتوفرة في المستودعات</a:t>
              </a:r>
            </a:p>
          </p:txBody>
        </p:sp>
      </p:grpSp>
      <p:grpSp>
        <p:nvGrpSpPr>
          <p:cNvPr id="15" name="Group 14"/>
          <p:cNvGrpSpPr/>
          <p:nvPr/>
        </p:nvGrpSpPr>
        <p:grpSpPr>
          <a:xfrm>
            <a:off x="1535273" y="3671734"/>
            <a:ext cx="2200830" cy="2200829"/>
            <a:chOff x="1631526" y="3463187"/>
            <a:chExt cx="2200830" cy="2200829"/>
          </a:xfrm>
        </p:grpSpPr>
        <p:pic>
          <p:nvPicPr>
            <p:cNvPr id="16" name="Picture 1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631527" y="3463187"/>
              <a:ext cx="2200829" cy="2200829"/>
            </a:xfrm>
            <a:prstGeom prst="rect">
              <a:avLst/>
            </a:prstGeom>
          </p:spPr>
        </p:pic>
        <p:sp>
          <p:nvSpPr>
            <p:cNvPr id="17" name="Rectangle 16"/>
            <p:cNvSpPr/>
            <p:nvPr/>
          </p:nvSpPr>
          <p:spPr>
            <a:xfrm>
              <a:off x="1631526" y="3627148"/>
              <a:ext cx="2200829" cy="1938992"/>
            </a:xfrm>
            <a:prstGeom prst="rect">
              <a:avLst/>
            </a:prstGeom>
          </p:spPr>
          <p:txBody>
            <a:bodyPr wrap="square">
              <a:spAutoFit/>
            </a:bodyPr>
            <a:lstStyle/>
            <a:p>
              <a:pPr algn="ctr"/>
              <a:r>
                <a:rPr lang="ar-EG" sz="2400" b="1" dirty="0">
                  <a:solidFill>
                    <a:schemeClr val="bg1"/>
                  </a:solidFill>
                  <a:latin typeface="Sakkal Majalla" panose="02000000000000000000" pitchFamily="2" charset="-78"/>
                  <a:cs typeface="Sakkal Majalla" panose="02000000000000000000" pitchFamily="2" charset="-78"/>
                </a:rPr>
                <a:t>مقارنة الموجود </a:t>
              </a:r>
              <a:r>
                <a:rPr lang="ar-EG" sz="2400" b="1" dirty="0" smtClean="0">
                  <a:solidFill>
                    <a:schemeClr val="bg1"/>
                  </a:solidFill>
                  <a:latin typeface="Sakkal Majalla" panose="02000000000000000000" pitchFamily="2" charset="-78"/>
                  <a:cs typeface="Sakkal Majalla" panose="02000000000000000000" pitchFamily="2" charset="-78"/>
                </a:rPr>
                <a:t/>
              </a:r>
              <a:br>
                <a:rPr lang="ar-EG" sz="2400" b="1" dirty="0" smtClean="0">
                  <a:solidFill>
                    <a:schemeClr val="bg1"/>
                  </a:solidFill>
                  <a:latin typeface="Sakkal Majalla" panose="02000000000000000000" pitchFamily="2" charset="-78"/>
                  <a:cs typeface="Sakkal Majalla" panose="02000000000000000000" pitchFamily="2" charset="-78"/>
                </a:rPr>
              </a:br>
              <a:r>
                <a:rPr lang="ar-EG" sz="2400" b="1" dirty="0" smtClean="0">
                  <a:solidFill>
                    <a:schemeClr val="bg1"/>
                  </a:solidFill>
                  <a:latin typeface="Sakkal Majalla" panose="02000000000000000000" pitchFamily="2" charset="-78"/>
                  <a:cs typeface="Sakkal Majalla" panose="02000000000000000000" pitchFamily="2" charset="-78"/>
                </a:rPr>
                <a:t>الفعلي </a:t>
              </a:r>
              <a:r>
                <a:rPr lang="ar-EG" sz="2400" b="1" dirty="0">
                  <a:solidFill>
                    <a:schemeClr val="bg1"/>
                  </a:solidFill>
                  <a:latin typeface="Sakkal Majalla" panose="02000000000000000000" pitchFamily="2" charset="-78"/>
                  <a:cs typeface="Sakkal Majalla" panose="02000000000000000000" pitchFamily="2" charset="-78"/>
                </a:rPr>
                <a:t>من الأصناف المخزنة في المستودعات مع الأرصدة المقيدة </a:t>
              </a:r>
              <a:r>
                <a:rPr lang="ar-EG" sz="2400" b="1" dirty="0" smtClean="0">
                  <a:solidFill>
                    <a:schemeClr val="bg1"/>
                  </a:solidFill>
                  <a:latin typeface="Sakkal Majalla" panose="02000000000000000000" pitchFamily="2" charset="-78"/>
                  <a:cs typeface="Sakkal Majalla" panose="02000000000000000000" pitchFamily="2" charset="-78"/>
                </a:rPr>
                <a:t/>
              </a:r>
              <a:br>
                <a:rPr lang="ar-EG" sz="2400" b="1" dirty="0" smtClean="0">
                  <a:solidFill>
                    <a:schemeClr val="bg1"/>
                  </a:solidFill>
                  <a:latin typeface="Sakkal Majalla" panose="02000000000000000000" pitchFamily="2" charset="-78"/>
                  <a:cs typeface="Sakkal Majalla" panose="02000000000000000000" pitchFamily="2" charset="-78"/>
                </a:rPr>
              </a:br>
              <a:r>
                <a:rPr lang="ar-EG" sz="2400" b="1" dirty="0" smtClean="0">
                  <a:solidFill>
                    <a:schemeClr val="bg1"/>
                  </a:solidFill>
                  <a:latin typeface="Sakkal Majalla" panose="02000000000000000000" pitchFamily="2" charset="-78"/>
                  <a:cs typeface="Sakkal Majalla" panose="02000000000000000000" pitchFamily="2" charset="-78"/>
                </a:rPr>
                <a:t>في </a:t>
              </a:r>
              <a:r>
                <a:rPr lang="ar-EG" sz="2400" b="1" dirty="0">
                  <a:solidFill>
                    <a:schemeClr val="bg1"/>
                  </a:solidFill>
                  <a:latin typeface="Sakkal Majalla" panose="02000000000000000000" pitchFamily="2" charset="-78"/>
                  <a:cs typeface="Sakkal Majalla" panose="02000000000000000000" pitchFamily="2" charset="-78"/>
                </a:rPr>
                <a:t>السجلات</a:t>
              </a:r>
            </a:p>
          </p:txBody>
        </p:sp>
      </p:grpSp>
      <p:sp>
        <p:nvSpPr>
          <p:cNvPr id="18"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19"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8"/>
              </a:rPr>
              <a:t>www.dawliatraining.com</a:t>
            </a:r>
            <a:endParaRPr lang="en-US" sz="1100" dirty="0">
              <a:effectLst/>
              <a:ea typeface="Calibri"/>
              <a:cs typeface="Arial"/>
            </a:endParaRPr>
          </a:p>
        </p:txBody>
      </p:sp>
    </p:spTree>
    <p:extLst>
      <p:ext uri="{BB962C8B-B14F-4D97-AF65-F5344CB8AC3E}">
        <p14:creationId xmlns:p14="http://schemas.microsoft.com/office/powerpoint/2010/main" val="12094788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arn(inVertical)">
                                      <p:cBhvr>
                                        <p:cTn id="14" dur="500"/>
                                        <p:tgtEl>
                                          <p:spTgt spid="8"/>
                                        </p:tgtEl>
                                      </p:cBhvr>
                                    </p:animEffect>
                                  </p:childTnLst>
                                </p:cTn>
                              </p:par>
                              <p:par>
                                <p:cTn id="15" presetID="16" presetClass="entr" presetSubtype="21"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arn(inVertic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5" presetClass="entr" presetSubtype="0"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p:cTn id="22" dur="1000" fill="hold"/>
                                        <p:tgtEl>
                                          <p:spTgt spid="12"/>
                                        </p:tgtEl>
                                        <p:attrNameLst>
                                          <p:attrName>ppt_w</p:attrName>
                                        </p:attrNameLst>
                                      </p:cBhvr>
                                      <p:tavLst>
                                        <p:tav tm="0">
                                          <p:val>
                                            <p:fltVal val="0"/>
                                          </p:val>
                                        </p:tav>
                                        <p:tav tm="100000">
                                          <p:val>
                                            <p:strVal val="#ppt_w"/>
                                          </p:val>
                                        </p:tav>
                                      </p:tavLst>
                                    </p:anim>
                                    <p:anim calcmode="lin" valueType="num">
                                      <p:cBhvr>
                                        <p:cTn id="23" dur="1000" fill="hold"/>
                                        <p:tgtEl>
                                          <p:spTgt spid="12"/>
                                        </p:tgtEl>
                                        <p:attrNameLst>
                                          <p:attrName>ppt_h</p:attrName>
                                        </p:attrNameLst>
                                      </p:cBhvr>
                                      <p:tavLst>
                                        <p:tav tm="0">
                                          <p:val>
                                            <p:fltVal val="0"/>
                                          </p:val>
                                        </p:tav>
                                        <p:tav tm="100000">
                                          <p:val>
                                            <p:strVal val="#ppt_h"/>
                                          </p:val>
                                        </p:tav>
                                      </p:tavLst>
                                    </p:anim>
                                    <p:anim calcmode="lin" valueType="num">
                                      <p:cBhvr>
                                        <p:cTn id="24"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25" dur="1000" fill="hold"/>
                                        <p:tgtEl>
                                          <p:spTgt spid="1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6" fill="hold">
                      <p:stCondLst>
                        <p:cond delay="indefinite"/>
                      </p:stCondLst>
                      <p:childTnLst>
                        <p:par>
                          <p:cTn id="27" fill="hold">
                            <p:stCondLst>
                              <p:cond delay="0"/>
                            </p:stCondLst>
                            <p:childTnLst>
                              <p:par>
                                <p:cTn id="28" presetID="15" presetClass="entr" presetSubtype="0" fill="hold" nodeType="click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p:cTn id="30" dur="1000" fill="hold"/>
                                        <p:tgtEl>
                                          <p:spTgt spid="15"/>
                                        </p:tgtEl>
                                        <p:attrNameLst>
                                          <p:attrName>ppt_w</p:attrName>
                                        </p:attrNameLst>
                                      </p:cBhvr>
                                      <p:tavLst>
                                        <p:tav tm="0">
                                          <p:val>
                                            <p:fltVal val="0"/>
                                          </p:val>
                                        </p:tav>
                                        <p:tav tm="100000">
                                          <p:val>
                                            <p:strVal val="#ppt_w"/>
                                          </p:val>
                                        </p:tav>
                                      </p:tavLst>
                                    </p:anim>
                                    <p:anim calcmode="lin" valueType="num">
                                      <p:cBhvr>
                                        <p:cTn id="31" dur="1000" fill="hold"/>
                                        <p:tgtEl>
                                          <p:spTgt spid="15"/>
                                        </p:tgtEl>
                                        <p:attrNameLst>
                                          <p:attrName>ppt_h</p:attrName>
                                        </p:attrNameLst>
                                      </p:cBhvr>
                                      <p:tavLst>
                                        <p:tav tm="0">
                                          <p:val>
                                            <p:fltVal val="0"/>
                                          </p:val>
                                        </p:tav>
                                        <p:tav tm="100000">
                                          <p:val>
                                            <p:strVal val="#ppt_h"/>
                                          </p:val>
                                        </p:tav>
                                      </p:tavLst>
                                    </p:anim>
                                    <p:anim calcmode="lin" valueType="num">
                                      <p:cBhvr>
                                        <p:cTn id="32" dur="1000" fill="hold"/>
                                        <p:tgtEl>
                                          <p:spTgt spid="15"/>
                                        </p:tgtEl>
                                        <p:attrNameLst>
                                          <p:attrName>ppt_x</p:attrName>
                                        </p:attrNameLst>
                                      </p:cBhvr>
                                      <p:tavLst>
                                        <p:tav tm="0" fmla="#ppt_x+(cos(-2*pi*(1-$))*-#ppt_x-sin(-2*pi*(1-$))*(1-#ppt_y))*(1-$)">
                                          <p:val>
                                            <p:fltVal val="0"/>
                                          </p:val>
                                        </p:tav>
                                        <p:tav tm="100000">
                                          <p:val>
                                            <p:fltVal val="1"/>
                                          </p:val>
                                        </p:tav>
                                      </p:tavLst>
                                    </p:anim>
                                    <p:anim calcmode="lin" valueType="num">
                                      <p:cBhvr>
                                        <p:cTn id="33" dur="1000" fill="hold"/>
                                        <p:tgtEl>
                                          <p:spTgt spid="15"/>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xmlns="" id="{7E5A0D50-BD01-48CF-9E1E-6EBE3CFE0757}"/>
              </a:ext>
            </a:extLst>
          </p:cNvPr>
          <p:cNvSpPr txBox="1"/>
          <p:nvPr/>
        </p:nvSpPr>
        <p:spPr>
          <a:xfrm>
            <a:off x="6176809" y="2441346"/>
            <a:ext cx="5401994"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lnSpc>
                <a:spcPct val="150000"/>
              </a:lnSpc>
              <a:defRPr/>
            </a:pPr>
            <a:r>
              <a:rPr lang="ar-EG" sz="4800" kern="0" dirty="0">
                <a:solidFill>
                  <a:schemeClr val="tx1">
                    <a:lumMod val="75000"/>
                    <a:lumOff val="25000"/>
                  </a:schemeClr>
                </a:solidFill>
                <a:latin typeface="Sakkal Majalla" panose="02000000000000000000" pitchFamily="2" charset="-78"/>
                <a:cs typeface="Sakkal Majalla" pitchFamily="2" charset="-78"/>
              </a:rPr>
              <a:t>مفهوم إدارة المستودعات والمخازن</a:t>
            </a:r>
          </a:p>
        </p:txBody>
      </p:sp>
      <p:sp>
        <p:nvSpPr>
          <p:cNvPr id="3" name="Slide Number Placeholder 2"/>
          <p:cNvSpPr>
            <a:spLocks noGrp="1"/>
          </p:cNvSpPr>
          <p:nvPr>
            <p:ph type="sldNum" sz="quarter" idx="12"/>
          </p:nvPr>
        </p:nvSpPr>
        <p:spPr/>
        <p:txBody>
          <a:bodyPr/>
          <a:lstStyle/>
          <a:p>
            <a:fld id="{802A93DA-8321-490E-B7A0-7881EC602D96}" type="slidenum">
              <a:rPr lang="ar-EG" smtClean="0"/>
              <a:t>12</a:t>
            </a:fld>
            <a:endParaRPr lang="ar-EG"/>
          </a:p>
        </p:txBody>
      </p:sp>
      <p:pic>
        <p:nvPicPr>
          <p:cNvPr id="7" name="Picture 6" descr="D:\esraa\الإدارة الحديثة للمستودعات والمخازن\photos\feat_inventory.jpg"/>
          <p:cNvPicPr/>
          <p:nvPr/>
        </p:nvPicPr>
        <p:blipFill>
          <a:blip r:embed="rId3">
            <a:clrChange>
              <a:clrFrom>
                <a:srgbClr val="E9E9EB"/>
              </a:clrFrom>
              <a:clrTo>
                <a:srgbClr val="E9E9EB">
                  <a:alpha val="0"/>
                </a:srgbClr>
              </a:clrTo>
            </a:clrChange>
            <a:extLst>
              <a:ext uri="{28A0092B-C50C-407E-A947-70E740481C1C}">
                <a14:useLocalDpi xmlns:a14="http://schemas.microsoft.com/office/drawing/2010/main" val="0"/>
              </a:ext>
            </a:extLst>
          </a:blip>
          <a:srcRect/>
          <a:stretch>
            <a:fillRect/>
          </a:stretch>
        </p:blipFill>
        <p:spPr bwMode="auto">
          <a:xfrm>
            <a:off x="2277979" y="1996508"/>
            <a:ext cx="3240505" cy="2142355"/>
          </a:xfrm>
          <a:prstGeom prst="rect">
            <a:avLst/>
          </a:prstGeom>
        </p:spPr>
      </p:pic>
      <p:sp>
        <p:nvSpPr>
          <p:cNvPr id="5"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6" name="مستطيل 2"/>
          <p:cNvSpPr/>
          <p:nvPr/>
        </p:nvSpPr>
        <p:spPr>
          <a:xfrm>
            <a:off x="0" y="316175"/>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4"/>
              </a:rPr>
              <a:t>www.dawliatraining.com</a:t>
            </a:r>
            <a:endParaRPr lang="en-US" sz="1100" dirty="0">
              <a:effectLst/>
              <a:ea typeface="Calibri"/>
              <a:cs typeface="Arial"/>
            </a:endParaRPr>
          </a:p>
        </p:txBody>
      </p:sp>
    </p:spTree>
    <p:extLst>
      <p:ext uri="{BB962C8B-B14F-4D97-AF65-F5344CB8AC3E}">
        <p14:creationId xmlns:p14="http://schemas.microsoft.com/office/powerpoint/2010/main" val="3685594919"/>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xmlns="" id="{7E5A0D50-BD01-48CF-9E1E-6EBE3CFE0757}"/>
              </a:ext>
            </a:extLst>
          </p:cNvPr>
          <p:cNvSpPr txBox="1"/>
          <p:nvPr/>
        </p:nvSpPr>
        <p:spPr>
          <a:xfrm>
            <a:off x="6176809" y="2441346"/>
            <a:ext cx="5401994"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sz="4800" kern="0" dirty="0">
                <a:solidFill>
                  <a:prstClr val="black">
                    <a:lumMod val="75000"/>
                    <a:lumOff val="25000"/>
                  </a:prstClr>
                </a:solidFill>
                <a:latin typeface="Sakkal Majalla" panose="02000000000000000000" pitchFamily="2" charset="-78"/>
                <a:cs typeface="Sakkal Majalla" pitchFamily="2" charset="-78"/>
              </a:rPr>
              <a:t>أهمية الجرد</a:t>
            </a:r>
            <a:endParaRPr kumimoji="0" lang="ar-EG" sz="4800" b="0" i="0" u="none" strike="noStrike" kern="0" cap="none" spc="0" normalizeH="0" baseline="0" noProof="0" dirty="0">
              <a:ln>
                <a:noFill/>
              </a:ln>
              <a:solidFill>
                <a:prstClr val="black">
                  <a:lumMod val="75000"/>
                  <a:lumOff val="25000"/>
                </a:prstClr>
              </a:solidFill>
              <a:effectLst/>
              <a:uLnTx/>
              <a:uFillTx/>
              <a:latin typeface="Sakkal Majalla" panose="02000000000000000000" pitchFamily="2" charset="-78"/>
              <a:ea typeface="+mn-ea"/>
              <a:cs typeface="Sakkal Majalla" pitchFamily="2" charset="-78"/>
            </a:endParaRP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120</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7" name="Picture 6" descr="D:\esraa\الإدارة الحديثة للمستودعات والمخازن\photos\feat_inventory.jpg"/>
          <p:cNvPicPr/>
          <p:nvPr/>
        </p:nvPicPr>
        <p:blipFill>
          <a:blip r:embed="rId3">
            <a:clrChange>
              <a:clrFrom>
                <a:srgbClr val="E9E9EB"/>
              </a:clrFrom>
              <a:clrTo>
                <a:srgbClr val="E9E9EB">
                  <a:alpha val="0"/>
                </a:srgbClr>
              </a:clrTo>
            </a:clrChange>
            <a:extLst>
              <a:ext uri="{28A0092B-C50C-407E-A947-70E740481C1C}">
                <a14:useLocalDpi xmlns:a14="http://schemas.microsoft.com/office/drawing/2010/main" val="0"/>
              </a:ext>
            </a:extLst>
          </a:blip>
          <a:srcRect/>
          <a:stretch>
            <a:fillRect/>
          </a:stretch>
        </p:blipFill>
        <p:spPr bwMode="auto">
          <a:xfrm>
            <a:off x="2277979" y="1996508"/>
            <a:ext cx="3240505" cy="2142355"/>
          </a:xfrm>
          <a:prstGeom prst="rect">
            <a:avLst/>
          </a:prstGeom>
        </p:spPr>
      </p:pic>
      <p:sp>
        <p:nvSpPr>
          <p:cNvPr id="5"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6" name="مستطيل 2"/>
          <p:cNvSpPr/>
          <p:nvPr/>
        </p:nvSpPr>
        <p:spPr>
          <a:xfrm>
            <a:off x="0" y="357118"/>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4"/>
              </a:rPr>
              <a:t>www.dawliatraining.com</a:t>
            </a:r>
            <a:endParaRPr lang="en-US" sz="1100" dirty="0">
              <a:effectLst/>
              <a:ea typeface="Calibri"/>
              <a:cs typeface="Arial"/>
            </a:endParaRPr>
          </a:p>
        </p:txBody>
      </p:sp>
    </p:spTree>
    <p:extLst>
      <p:ext uri="{BB962C8B-B14F-4D97-AF65-F5344CB8AC3E}">
        <p14:creationId xmlns:p14="http://schemas.microsoft.com/office/powerpoint/2010/main" val="1284556168"/>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121</a:t>
            </a:fld>
            <a:endParaRPr lang="ar-EG"/>
          </a:p>
        </p:txBody>
      </p:sp>
      <p:sp>
        <p:nvSpPr>
          <p:cNvPr id="23" name="Rectangle 22"/>
          <p:cNvSpPr/>
          <p:nvPr/>
        </p:nvSpPr>
        <p:spPr>
          <a:xfrm>
            <a:off x="7375621" y="202376"/>
            <a:ext cx="4474710" cy="707886"/>
          </a:xfrm>
          <a:prstGeom prst="rect">
            <a:avLst/>
          </a:prstGeom>
        </p:spPr>
        <p:txBody>
          <a:bodyPr wrap="square">
            <a:spAutoFit/>
          </a:bodyPr>
          <a:lstStyle/>
          <a:p>
            <a:pPr lvl="0" algn="ctr">
              <a:lnSpc>
                <a:spcPct val="125000"/>
              </a:lnSpc>
            </a:pPr>
            <a:r>
              <a:rPr lang="ar-EG" sz="3200" dirty="0">
                <a:solidFill>
                  <a:prstClr val="white"/>
                </a:solidFill>
                <a:latin typeface="Sakkal Majalla" pitchFamily="2" charset="-78"/>
                <a:cs typeface="Sakkal Majalla" pitchFamily="2" charset="-78"/>
              </a:rPr>
              <a:t>أهمية الجرد</a:t>
            </a: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9273679" y="1611823"/>
            <a:ext cx="2918321" cy="4928462"/>
          </a:xfrm>
          <a:prstGeom prst="rect">
            <a:avLst/>
          </a:prstGeom>
        </p:spPr>
      </p:pic>
      <p:sp>
        <p:nvSpPr>
          <p:cNvPr id="9" name="Rectangle 8"/>
          <p:cNvSpPr/>
          <p:nvPr/>
        </p:nvSpPr>
        <p:spPr>
          <a:xfrm>
            <a:off x="2053125" y="1205700"/>
            <a:ext cx="10001456" cy="553998"/>
          </a:xfrm>
          <a:prstGeom prst="rect">
            <a:avLst/>
          </a:prstGeom>
        </p:spPr>
        <p:txBody>
          <a:bodyPr wrap="none">
            <a:spAutoFit/>
          </a:bodyPr>
          <a:lstStyle/>
          <a:p>
            <a:pPr algn="justLow">
              <a:lnSpc>
                <a:spcPct val="125000"/>
              </a:lnSpc>
              <a:spcAft>
                <a:spcPts val="800"/>
              </a:spcAft>
              <a:buSzPts val="1600"/>
            </a:pPr>
            <a:r>
              <a:rPr lang="ar-EG" sz="2400" b="1" dirty="0">
                <a:solidFill>
                  <a:srgbClr val="002060"/>
                </a:solidFill>
                <a:latin typeface="Sakkal Majalla" panose="02000000000000000000" pitchFamily="2" charset="-78"/>
                <a:ea typeface="Malgun Gothic" pitchFamily="34" charset="-127"/>
                <a:cs typeface="Sakkal Majalla" panose="02000000000000000000" pitchFamily="2" charset="-78"/>
              </a:rPr>
              <a:t>التأكد من سلامة العهد واتخاذ الإجراءات اللازمة في حالة اكتشاف فروقات في الأصناف سواء بالعجز أو الزيادة</a:t>
            </a:r>
          </a:p>
        </p:txBody>
      </p:sp>
      <p:sp>
        <p:nvSpPr>
          <p:cNvPr id="10" name="Rectangle 9"/>
          <p:cNvSpPr/>
          <p:nvPr/>
        </p:nvSpPr>
        <p:spPr>
          <a:xfrm>
            <a:off x="712922" y="1698259"/>
            <a:ext cx="10019917" cy="553998"/>
          </a:xfrm>
          <a:prstGeom prst="rect">
            <a:avLst/>
          </a:prstGeom>
        </p:spPr>
        <p:txBody>
          <a:bodyPr wrap="square">
            <a:spAutoFit/>
          </a:bodyPr>
          <a:lstStyle/>
          <a:p>
            <a:pPr algn="justLow">
              <a:lnSpc>
                <a:spcPct val="125000"/>
              </a:lnSpc>
              <a:spcAft>
                <a:spcPts val="800"/>
              </a:spcAft>
              <a:buSzPts val="1600"/>
            </a:pPr>
            <a:r>
              <a:rPr lang="ar-EG" sz="2400" b="1" dirty="0">
                <a:solidFill>
                  <a:srgbClr val="002060"/>
                </a:solidFill>
                <a:latin typeface="Sakkal Majalla" panose="02000000000000000000" pitchFamily="2" charset="-78"/>
                <a:ea typeface="Malgun Gothic" pitchFamily="34" charset="-127"/>
                <a:cs typeface="Sakkal Majalla" panose="02000000000000000000" pitchFamily="2" charset="-78"/>
              </a:rPr>
              <a:t>التأكد من سلامة العهد واتخاذ الإجراءات اللازمة في حالة اكتشاف فروقات في الأصناف سواء بالعجز أو الزيادة</a:t>
            </a:r>
          </a:p>
        </p:txBody>
      </p:sp>
      <p:sp>
        <p:nvSpPr>
          <p:cNvPr id="11" name="Rectangle 10"/>
          <p:cNvSpPr/>
          <p:nvPr/>
        </p:nvSpPr>
        <p:spPr>
          <a:xfrm>
            <a:off x="1138989" y="2314249"/>
            <a:ext cx="8674672" cy="553998"/>
          </a:xfrm>
          <a:prstGeom prst="rect">
            <a:avLst/>
          </a:prstGeom>
        </p:spPr>
        <p:txBody>
          <a:bodyPr wrap="square">
            <a:spAutoFit/>
          </a:bodyPr>
          <a:lstStyle/>
          <a:p>
            <a:pPr algn="justLow">
              <a:lnSpc>
                <a:spcPct val="125000"/>
              </a:lnSpc>
              <a:spcAft>
                <a:spcPts val="800"/>
              </a:spcAft>
              <a:buSzPts val="1600"/>
            </a:pPr>
            <a:r>
              <a:rPr lang="ar-EG" sz="2400" b="1" dirty="0">
                <a:solidFill>
                  <a:srgbClr val="002060"/>
                </a:solidFill>
                <a:latin typeface="Sakkal Majalla" panose="02000000000000000000" pitchFamily="2" charset="-78"/>
                <a:ea typeface="Malgun Gothic" pitchFamily="34" charset="-127"/>
                <a:cs typeface="Sakkal Majalla" panose="02000000000000000000" pitchFamily="2" charset="-78"/>
              </a:rPr>
              <a:t>منع العبث بالأصناف الخاصة بالشركة بالسرقة أو التلاعب</a:t>
            </a:r>
          </a:p>
        </p:txBody>
      </p:sp>
      <p:sp>
        <p:nvSpPr>
          <p:cNvPr id="12" name="Rectangle 11"/>
          <p:cNvSpPr/>
          <p:nvPr/>
        </p:nvSpPr>
        <p:spPr>
          <a:xfrm>
            <a:off x="1593310" y="3464156"/>
            <a:ext cx="7766030" cy="553998"/>
          </a:xfrm>
          <a:prstGeom prst="rect">
            <a:avLst/>
          </a:prstGeom>
        </p:spPr>
        <p:txBody>
          <a:bodyPr wrap="square">
            <a:spAutoFit/>
          </a:bodyPr>
          <a:lstStyle/>
          <a:p>
            <a:pPr algn="justLow">
              <a:lnSpc>
                <a:spcPct val="125000"/>
              </a:lnSpc>
              <a:spcAft>
                <a:spcPts val="800"/>
              </a:spcAft>
              <a:buSzPts val="1600"/>
            </a:pPr>
            <a:r>
              <a:rPr lang="ar-EG" sz="2400" b="1" dirty="0">
                <a:solidFill>
                  <a:srgbClr val="002060"/>
                </a:solidFill>
                <a:latin typeface="Sakkal Majalla" panose="02000000000000000000" pitchFamily="2" charset="-78"/>
                <a:ea typeface="Malgun Gothic" pitchFamily="34" charset="-127"/>
                <a:cs typeface="Sakkal Majalla" panose="02000000000000000000" pitchFamily="2" charset="-78"/>
              </a:rPr>
              <a:t>اكتشاف الأصناف الراكدة أو المكدسة أو التالفة</a:t>
            </a:r>
          </a:p>
        </p:txBody>
      </p:sp>
      <p:sp>
        <p:nvSpPr>
          <p:cNvPr id="13" name="Rectangle 12"/>
          <p:cNvSpPr/>
          <p:nvPr/>
        </p:nvSpPr>
        <p:spPr>
          <a:xfrm>
            <a:off x="481263" y="4792261"/>
            <a:ext cx="9203246" cy="553998"/>
          </a:xfrm>
          <a:prstGeom prst="rect">
            <a:avLst/>
          </a:prstGeom>
        </p:spPr>
        <p:txBody>
          <a:bodyPr wrap="square">
            <a:spAutoFit/>
          </a:bodyPr>
          <a:lstStyle/>
          <a:p>
            <a:pPr algn="justLow">
              <a:lnSpc>
                <a:spcPct val="125000"/>
              </a:lnSpc>
              <a:spcAft>
                <a:spcPts val="800"/>
              </a:spcAft>
              <a:buSzPts val="1600"/>
            </a:pPr>
            <a:r>
              <a:rPr lang="ar-EG" sz="2400" b="1" dirty="0">
                <a:solidFill>
                  <a:srgbClr val="002060"/>
                </a:solidFill>
                <a:latin typeface="Sakkal Majalla" panose="02000000000000000000" pitchFamily="2" charset="-78"/>
                <a:ea typeface="Malgun Gothic" pitchFamily="34" charset="-127"/>
                <a:cs typeface="Sakkal Majalla" panose="02000000000000000000" pitchFamily="2" charset="-78"/>
              </a:rPr>
              <a:t>حصر قيم موجودات الشركة لإثباتها في الحساب الختامي للتعبير بدقة عن الموقف المالي للشركة</a:t>
            </a:r>
          </a:p>
        </p:txBody>
      </p:sp>
      <p:sp>
        <p:nvSpPr>
          <p:cNvPr id="14" name="Rectangle 13"/>
          <p:cNvSpPr/>
          <p:nvPr/>
        </p:nvSpPr>
        <p:spPr>
          <a:xfrm>
            <a:off x="343932" y="6026229"/>
            <a:ext cx="10019917" cy="553998"/>
          </a:xfrm>
          <a:prstGeom prst="rect">
            <a:avLst/>
          </a:prstGeom>
        </p:spPr>
        <p:txBody>
          <a:bodyPr wrap="square">
            <a:spAutoFit/>
          </a:bodyPr>
          <a:lstStyle/>
          <a:p>
            <a:pPr algn="justLow">
              <a:lnSpc>
                <a:spcPct val="125000"/>
              </a:lnSpc>
              <a:spcAft>
                <a:spcPts val="800"/>
              </a:spcAft>
              <a:buSzPts val="1600"/>
            </a:pPr>
            <a:r>
              <a:rPr lang="ar-EG" sz="2400" b="1" dirty="0">
                <a:solidFill>
                  <a:srgbClr val="002060"/>
                </a:solidFill>
                <a:latin typeface="Sakkal Majalla" panose="02000000000000000000" pitchFamily="2" charset="-78"/>
                <a:ea typeface="Malgun Gothic" pitchFamily="34" charset="-127"/>
                <a:cs typeface="Sakkal Majalla" panose="02000000000000000000" pitchFamily="2" charset="-78"/>
              </a:rPr>
              <a:t>تحديد نقاط القوة والضعف في نظام وإجراءات الرقابة على المخزون</a:t>
            </a:r>
          </a:p>
        </p:txBody>
      </p:sp>
      <p:pic>
        <p:nvPicPr>
          <p:cNvPr id="15" name="Picture 14" descr="نتيجة بحث الصور عن warehouse workers safety clipart"/>
          <p:cNvPicPr/>
          <p:nvPr/>
        </p:nvPicPr>
        <p:blipFill>
          <a:blip r:embed="rId4" cstate="print">
            <a:clrChange>
              <a:clrFrom>
                <a:srgbClr val="FFFDF1"/>
              </a:clrFrom>
              <a:clrTo>
                <a:srgbClr val="FFFDF1">
                  <a:alpha val="0"/>
                </a:srgbClr>
              </a:clrTo>
            </a:clrChange>
            <a:extLst>
              <a:ext uri="{28A0092B-C50C-407E-A947-70E740481C1C}">
                <a14:useLocalDpi xmlns:a14="http://schemas.microsoft.com/office/drawing/2010/main" val="0"/>
              </a:ext>
            </a:extLst>
          </a:blip>
          <a:srcRect/>
          <a:stretch>
            <a:fillRect/>
          </a:stretch>
        </p:blipFill>
        <p:spPr bwMode="auto">
          <a:xfrm>
            <a:off x="1138989" y="2338693"/>
            <a:ext cx="3109378" cy="2502535"/>
          </a:xfrm>
          <a:prstGeom prst="rect">
            <a:avLst/>
          </a:prstGeom>
        </p:spPr>
      </p:pic>
      <p:sp>
        <p:nvSpPr>
          <p:cNvPr id="16"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17"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5"/>
              </a:rPr>
              <a:t>www.dawliatraining.com</a:t>
            </a:r>
            <a:endParaRPr lang="en-US" sz="1100" dirty="0">
              <a:effectLst/>
              <a:ea typeface="Calibri"/>
              <a:cs typeface="Arial"/>
            </a:endParaRPr>
          </a:p>
        </p:txBody>
      </p:sp>
    </p:spTree>
    <p:extLst>
      <p:ext uri="{BB962C8B-B14F-4D97-AF65-F5344CB8AC3E}">
        <p14:creationId xmlns:p14="http://schemas.microsoft.com/office/powerpoint/2010/main" val="32835663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ppt_x"/>
                                          </p:val>
                                        </p:tav>
                                        <p:tav tm="100000">
                                          <p:val>
                                            <p:strVal val="#ppt_x"/>
                                          </p:val>
                                        </p:tav>
                                      </p:tavLst>
                                    </p:anim>
                                    <p:anim calcmode="lin" valueType="num">
                                      <p:cBhvr additive="base">
                                        <p:cTn id="3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500" fill="hold"/>
                                        <p:tgtEl>
                                          <p:spTgt spid="13"/>
                                        </p:tgtEl>
                                        <p:attrNameLst>
                                          <p:attrName>ppt_x</p:attrName>
                                        </p:attrNameLst>
                                      </p:cBhvr>
                                      <p:tavLst>
                                        <p:tav tm="0">
                                          <p:val>
                                            <p:strVal val="#ppt_x"/>
                                          </p:val>
                                        </p:tav>
                                        <p:tav tm="100000">
                                          <p:val>
                                            <p:strVal val="#ppt_x"/>
                                          </p:val>
                                        </p:tav>
                                      </p:tavLst>
                                    </p:anim>
                                    <p:anim calcmode="lin" valueType="num">
                                      <p:cBhvr additive="base">
                                        <p:cTn id="3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14"/>
                                        </p:tgtEl>
                                        <p:attrNameLst>
                                          <p:attrName>style.visibility</p:attrName>
                                        </p:attrNameLst>
                                      </p:cBhvr>
                                      <p:to>
                                        <p:strVal val="visible"/>
                                      </p:to>
                                    </p:set>
                                    <p:anim calcmode="lin" valueType="num">
                                      <p:cBhvr additive="base">
                                        <p:cTn id="41" dur="500" fill="hold"/>
                                        <p:tgtEl>
                                          <p:spTgt spid="14"/>
                                        </p:tgtEl>
                                        <p:attrNameLst>
                                          <p:attrName>ppt_x</p:attrName>
                                        </p:attrNameLst>
                                      </p:cBhvr>
                                      <p:tavLst>
                                        <p:tav tm="0">
                                          <p:val>
                                            <p:strVal val="#ppt_x"/>
                                          </p:val>
                                        </p:tav>
                                        <p:tav tm="100000">
                                          <p:val>
                                            <p:strVal val="#ppt_x"/>
                                          </p:val>
                                        </p:tav>
                                      </p:tavLst>
                                    </p:anim>
                                    <p:anim calcmode="lin" valueType="num">
                                      <p:cBhvr additive="base">
                                        <p:cTn id="4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xmlns="" id="{7E5A0D50-BD01-48CF-9E1E-6EBE3CFE0757}"/>
              </a:ext>
            </a:extLst>
          </p:cNvPr>
          <p:cNvSpPr txBox="1"/>
          <p:nvPr/>
        </p:nvSpPr>
        <p:spPr>
          <a:xfrm>
            <a:off x="6176809" y="2441346"/>
            <a:ext cx="5401994"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sz="4800" kern="0" dirty="0">
                <a:solidFill>
                  <a:prstClr val="black">
                    <a:lumMod val="75000"/>
                    <a:lumOff val="25000"/>
                  </a:prstClr>
                </a:solidFill>
                <a:latin typeface="Sakkal Majalla" panose="02000000000000000000" pitchFamily="2" charset="-78"/>
                <a:cs typeface="Sakkal Majalla" pitchFamily="2" charset="-78"/>
              </a:rPr>
              <a:t>أهمية الجرد</a:t>
            </a:r>
            <a:endParaRPr kumimoji="0" lang="ar-EG" sz="4800" b="0" i="0" u="none" strike="noStrike" kern="0" cap="none" spc="0" normalizeH="0" baseline="0" noProof="0" dirty="0">
              <a:ln>
                <a:noFill/>
              </a:ln>
              <a:solidFill>
                <a:prstClr val="black">
                  <a:lumMod val="75000"/>
                  <a:lumOff val="25000"/>
                </a:prstClr>
              </a:solidFill>
              <a:effectLst/>
              <a:uLnTx/>
              <a:uFillTx/>
              <a:latin typeface="Sakkal Majalla" panose="02000000000000000000" pitchFamily="2" charset="-78"/>
              <a:ea typeface="+mn-ea"/>
              <a:cs typeface="Sakkal Majalla" pitchFamily="2" charset="-78"/>
            </a:endParaRP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122</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7" name="Picture 6" descr="D:\esraa\الإدارة الحديثة للمستودعات والمخازن\photos\feat_inventory.jpg"/>
          <p:cNvPicPr/>
          <p:nvPr/>
        </p:nvPicPr>
        <p:blipFill>
          <a:blip r:embed="rId3">
            <a:clrChange>
              <a:clrFrom>
                <a:srgbClr val="E9E9EB"/>
              </a:clrFrom>
              <a:clrTo>
                <a:srgbClr val="E9E9EB">
                  <a:alpha val="0"/>
                </a:srgbClr>
              </a:clrTo>
            </a:clrChange>
            <a:extLst>
              <a:ext uri="{28A0092B-C50C-407E-A947-70E740481C1C}">
                <a14:useLocalDpi xmlns:a14="http://schemas.microsoft.com/office/drawing/2010/main" val="0"/>
              </a:ext>
            </a:extLst>
          </a:blip>
          <a:srcRect/>
          <a:stretch>
            <a:fillRect/>
          </a:stretch>
        </p:blipFill>
        <p:spPr bwMode="auto">
          <a:xfrm>
            <a:off x="2277979" y="1996508"/>
            <a:ext cx="3240505" cy="2142355"/>
          </a:xfrm>
          <a:prstGeom prst="rect">
            <a:avLst/>
          </a:prstGeom>
        </p:spPr>
      </p:pic>
      <p:sp>
        <p:nvSpPr>
          <p:cNvPr id="5"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6"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4"/>
              </a:rPr>
              <a:t>www.dawliatraining.com</a:t>
            </a:r>
            <a:endParaRPr lang="en-US" sz="1100" dirty="0">
              <a:effectLst/>
              <a:ea typeface="Calibri"/>
              <a:cs typeface="Arial"/>
            </a:endParaRPr>
          </a:p>
        </p:txBody>
      </p:sp>
    </p:spTree>
    <p:extLst>
      <p:ext uri="{BB962C8B-B14F-4D97-AF65-F5344CB8AC3E}">
        <p14:creationId xmlns:p14="http://schemas.microsoft.com/office/powerpoint/2010/main" val="3131352677"/>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123</a:t>
            </a:fld>
            <a:endParaRPr lang="ar-EG"/>
          </a:p>
        </p:txBody>
      </p:sp>
      <p:sp>
        <p:nvSpPr>
          <p:cNvPr id="23" name="Rectangle 22"/>
          <p:cNvSpPr/>
          <p:nvPr/>
        </p:nvSpPr>
        <p:spPr>
          <a:xfrm>
            <a:off x="7375621" y="202376"/>
            <a:ext cx="4474710" cy="707886"/>
          </a:xfrm>
          <a:prstGeom prst="rect">
            <a:avLst/>
          </a:prstGeom>
        </p:spPr>
        <p:txBody>
          <a:bodyPr wrap="square">
            <a:spAutoFit/>
          </a:bodyPr>
          <a:lstStyle/>
          <a:p>
            <a:pPr lvl="0" algn="ctr">
              <a:lnSpc>
                <a:spcPct val="125000"/>
              </a:lnSpc>
            </a:pPr>
            <a:r>
              <a:rPr lang="ar-EG" sz="3200" dirty="0">
                <a:solidFill>
                  <a:prstClr val="white"/>
                </a:solidFill>
                <a:latin typeface="Sakkal Majalla" pitchFamily="2" charset="-78"/>
                <a:cs typeface="Sakkal Majalla" pitchFamily="2" charset="-78"/>
              </a:rPr>
              <a:t>أهمية الجرد</a:t>
            </a:r>
          </a:p>
        </p:txBody>
      </p:sp>
      <p:grpSp>
        <p:nvGrpSpPr>
          <p:cNvPr id="4" name="Group 3"/>
          <p:cNvGrpSpPr/>
          <p:nvPr/>
        </p:nvGrpSpPr>
        <p:grpSpPr>
          <a:xfrm>
            <a:off x="9345446" y="4023188"/>
            <a:ext cx="2504885" cy="1373819"/>
            <a:chOff x="6532033" y="5638960"/>
            <a:chExt cx="2504885" cy="1373819"/>
          </a:xfrm>
        </p:grpSpPr>
        <p:sp>
          <p:nvSpPr>
            <p:cNvPr id="5" name="Round Same Side Corner Rectangle 58"/>
            <p:cNvSpPr/>
            <p:nvPr/>
          </p:nvSpPr>
          <p:spPr>
            <a:xfrm rot="10800000" flipH="1">
              <a:off x="6532033" y="5830951"/>
              <a:ext cx="54849" cy="456796"/>
            </a:xfrm>
            <a:prstGeom prst="round2SameRect">
              <a:avLst>
                <a:gd name="adj1" fmla="val 50000"/>
                <a:gd name="adj2" fmla="val 50000"/>
              </a:avLst>
            </a:prstGeom>
            <a:solidFill>
              <a:srgbClr val="9BBB59"/>
            </a:solidFill>
            <a:ln w="12700" cap="flat" cmpd="sng" algn="ctr">
              <a:noFill/>
              <a:prstDash val="solid"/>
              <a:miter lim="800000"/>
            </a:ln>
            <a:effectLst/>
          </p:spPr>
          <p:txBody>
            <a:bodyPr lIns="109710" tIns="54855" rIns="109710" bIns="54855" rtlCol="0" anchor="ctr"/>
            <a:lstStyle/>
            <a:p>
              <a:pPr marL="0" marR="0" lvl="0" indent="0" algn="ctr" defTabSz="1086602" eaLnBrk="1" fontAlgn="auto" latinLnBrk="0" hangingPunct="1">
                <a:lnSpc>
                  <a:spcPct val="100000"/>
                </a:lnSpc>
                <a:spcBef>
                  <a:spcPts val="0"/>
                </a:spcBef>
                <a:spcAft>
                  <a:spcPts val="0"/>
                </a:spcAft>
                <a:buClrTx/>
                <a:buSzTx/>
                <a:buFontTx/>
                <a:buNone/>
                <a:tabLst/>
                <a:defRPr/>
              </a:pPr>
              <a:endParaRPr kumimoji="0" lang="bg-BG" sz="3350" b="0" i="0" u="none" strike="noStrike" kern="0" cap="none" spc="0" normalizeH="0" baseline="0" noProof="0" dirty="0" smtClean="0">
                <a:ln>
                  <a:noFill/>
                </a:ln>
                <a:solidFill>
                  <a:prstClr val="white"/>
                </a:solidFill>
                <a:effectLst/>
                <a:uLnTx/>
                <a:uFillTx/>
                <a:latin typeface="Lato Light"/>
                <a:ea typeface="+mn-ea"/>
                <a:cs typeface="+mn-cs"/>
              </a:endParaRPr>
            </a:p>
          </p:txBody>
        </p:sp>
        <p:sp>
          <p:nvSpPr>
            <p:cNvPr id="6" name="TextBox 5"/>
            <p:cNvSpPr txBox="1"/>
            <p:nvPr/>
          </p:nvSpPr>
          <p:spPr>
            <a:xfrm>
              <a:off x="6559458" y="5638960"/>
              <a:ext cx="2477460" cy="1373819"/>
            </a:xfrm>
            <a:prstGeom prst="rect">
              <a:avLst/>
            </a:prstGeom>
            <a:noFill/>
          </p:spPr>
          <p:txBody>
            <a:bodyPr wrap="square" lIns="109710" tIns="54855" rIns="109710" bIns="54855" rtlCol="0">
              <a:spAutoFit/>
            </a:bodyPr>
            <a:lstStyle/>
            <a:p>
              <a:pPr lvl="0" algn="justLow">
                <a:lnSpc>
                  <a:spcPct val="114000"/>
                </a:lnSpc>
                <a:defRPr/>
              </a:pPr>
              <a:r>
                <a:rPr lang="ar-EG" sz="2400" b="1" kern="0" dirty="0">
                  <a:solidFill>
                    <a:srgbClr val="002060"/>
                  </a:solidFill>
                  <a:latin typeface="Sakkal Majalla" panose="02000000000000000000" pitchFamily="2" charset="-78"/>
                  <a:cs typeface="Sakkal Majalla" panose="02000000000000000000" pitchFamily="2" charset="-78"/>
                </a:rPr>
                <a:t>وهو جرد جميع الأصناف في المخازن بصفة مستمرة على مدار العام</a:t>
              </a:r>
              <a:endParaRPr kumimoji="0" lang="en-US" sz="2400" b="1" i="0" u="none" strike="noStrike" kern="0" cap="none" spc="0" normalizeH="0" baseline="0" noProof="0" dirty="0" smtClean="0">
                <a:ln>
                  <a:noFill/>
                </a:ln>
                <a:solidFill>
                  <a:srgbClr val="002060"/>
                </a:solidFill>
                <a:effectLst/>
                <a:uLnTx/>
                <a:uFillTx/>
                <a:latin typeface="Sakkal Majalla" panose="02000000000000000000" pitchFamily="2" charset="-78"/>
                <a:cs typeface="Sakkal Majalla" panose="02000000000000000000" pitchFamily="2" charset="-78"/>
              </a:endParaRPr>
            </a:p>
          </p:txBody>
        </p:sp>
      </p:grpSp>
      <p:grpSp>
        <p:nvGrpSpPr>
          <p:cNvPr id="8" name="Group 7"/>
          <p:cNvGrpSpPr/>
          <p:nvPr/>
        </p:nvGrpSpPr>
        <p:grpSpPr>
          <a:xfrm flipH="1">
            <a:off x="2011177" y="2041819"/>
            <a:ext cx="3403717" cy="952807"/>
            <a:chOff x="5262682" y="1372060"/>
            <a:chExt cx="3403717" cy="952807"/>
          </a:xfrm>
        </p:grpSpPr>
        <p:sp>
          <p:nvSpPr>
            <p:cNvPr id="9" name="Round Same Side Corner Rectangle 58"/>
            <p:cNvSpPr/>
            <p:nvPr/>
          </p:nvSpPr>
          <p:spPr>
            <a:xfrm rot="10800000" flipH="1">
              <a:off x="5262682" y="1620574"/>
              <a:ext cx="54849" cy="456796"/>
            </a:xfrm>
            <a:prstGeom prst="round2SameRect">
              <a:avLst>
                <a:gd name="adj1" fmla="val 50000"/>
                <a:gd name="adj2" fmla="val 50000"/>
              </a:avLst>
            </a:prstGeom>
            <a:solidFill>
              <a:srgbClr val="4BACC6"/>
            </a:solidFill>
            <a:ln w="12700" cap="flat" cmpd="sng" algn="ctr">
              <a:noFill/>
              <a:prstDash val="solid"/>
              <a:miter lim="800000"/>
            </a:ln>
            <a:effectLst/>
          </p:spPr>
          <p:txBody>
            <a:bodyPr lIns="109710" tIns="54855" rIns="109710" bIns="54855" rtlCol="0" anchor="ctr"/>
            <a:lstStyle/>
            <a:p>
              <a:pPr marL="0" marR="0" lvl="0" indent="0" algn="ctr" defTabSz="1086602" eaLnBrk="1" fontAlgn="auto" latinLnBrk="0" hangingPunct="1">
                <a:lnSpc>
                  <a:spcPct val="100000"/>
                </a:lnSpc>
                <a:spcBef>
                  <a:spcPts val="0"/>
                </a:spcBef>
                <a:spcAft>
                  <a:spcPts val="0"/>
                </a:spcAft>
                <a:buClrTx/>
                <a:buSzTx/>
                <a:buFontTx/>
                <a:buNone/>
                <a:tabLst/>
                <a:defRPr/>
              </a:pPr>
              <a:endParaRPr kumimoji="0" lang="bg-BG" sz="3350" b="0" i="0" u="none" strike="noStrike" kern="0" cap="none" spc="0" normalizeH="0" baseline="0" noProof="0" dirty="0" smtClean="0">
                <a:ln>
                  <a:noFill/>
                </a:ln>
                <a:solidFill>
                  <a:prstClr val="white"/>
                </a:solidFill>
                <a:effectLst/>
                <a:uLnTx/>
                <a:uFillTx/>
                <a:latin typeface="Lato Light"/>
                <a:ea typeface="+mn-ea"/>
                <a:cs typeface="+mn-cs"/>
              </a:endParaRPr>
            </a:p>
          </p:txBody>
        </p:sp>
        <p:sp>
          <p:nvSpPr>
            <p:cNvPr id="10" name="TextBox 9"/>
            <p:cNvSpPr txBox="1"/>
            <p:nvPr/>
          </p:nvSpPr>
          <p:spPr>
            <a:xfrm>
              <a:off x="5290107" y="1372060"/>
              <a:ext cx="3376292" cy="952807"/>
            </a:xfrm>
            <a:prstGeom prst="rect">
              <a:avLst/>
            </a:prstGeom>
            <a:noFill/>
          </p:spPr>
          <p:txBody>
            <a:bodyPr wrap="square" lIns="109710" tIns="54855" rIns="109710" bIns="54855" rtlCol="0">
              <a:spAutoFit/>
            </a:bodyPr>
            <a:lstStyle/>
            <a:p>
              <a:pPr lvl="0" algn="justLow">
                <a:lnSpc>
                  <a:spcPct val="114000"/>
                </a:lnSpc>
                <a:defRPr/>
              </a:pPr>
              <a:r>
                <a:rPr lang="ar-EG" sz="2400" b="1" kern="0" dirty="0">
                  <a:solidFill>
                    <a:srgbClr val="002060"/>
                  </a:solidFill>
                  <a:latin typeface="Sakkal Majalla" panose="02000000000000000000" pitchFamily="2" charset="-78"/>
                  <a:cs typeface="Sakkal Majalla" panose="02000000000000000000" pitchFamily="2" charset="-78"/>
                </a:rPr>
                <a:t>وهو الذي يتم بجرد جميع الأصناف دفعة واحدة كل عام</a:t>
              </a:r>
              <a:endParaRPr kumimoji="0" lang="en-US" sz="2400" b="1" i="0" u="none" strike="noStrike" kern="0" cap="none" spc="0" normalizeH="0" baseline="0" noProof="0" dirty="0" smtClean="0">
                <a:ln>
                  <a:noFill/>
                </a:ln>
                <a:solidFill>
                  <a:srgbClr val="002060"/>
                </a:solidFill>
                <a:effectLst/>
                <a:uLnTx/>
                <a:uFillTx/>
                <a:latin typeface="Sakkal Majalla" panose="02000000000000000000" pitchFamily="2" charset="-78"/>
                <a:cs typeface="Sakkal Majalla" panose="02000000000000000000" pitchFamily="2" charset="-78"/>
              </a:endParaRPr>
            </a:p>
          </p:txBody>
        </p:sp>
      </p:grpSp>
      <p:grpSp>
        <p:nvGrpSpPr>
          <p:cNvPr id="11" name="Group 10"/>
          <p:cNvGrpSpPr/>
          <p:nvPr/>
        </p:nvGrpSpPr>
        <p:grpSpPr>
          <a:xfrm flipH="1">
            <a:off x="479288" y="3950869"/>
            <a:ext cx="3487055" cy="1373819"/>
            <a:chOff x="3691619" y="5683298"/>
            <a:chExt cx="3487055" cy="1373819"/>
          </a:xfrm>
        </p:grpSpPr>
        <p:sp>
          <p:nvSpPr>
            <p:cNvPr id="12" name="Round Same Side Corner Rectangle 58"/>
            <p:cNvSpPr/>
            <p:nvPr/>
          </p:nvSpPr>
          <p:spPr>
            <a:xfrm rot="10800000" flipH="1">
              <a:off x="3691619" y="5931304"/>
              <a:ext cx="54849" cy="456796"/>
            </a:xfrm>
            <a:prstGeom prst="round2SameRect">
              <a:avLst>
                <a:gd name="adj1" fmla="val 50000"/>
                <a:gd name="adj2" fmla="val 50000"/>
              </a:avLst>
            </a:prstGeom>
            <a:solidFill>
              <a:srgbClr val="F79646"/>
            </a:solidFill>
            <a:ln w="12700" cap="flat" cmpd="sng" algn="ctr">
              <a:noFill/>
              <a:prstDash val="solid"/>
              <a:miter lim="800000"/>
            </a:ln>
            <a:effectLst/>
          </p:spPr>
          <p:txBody>
            <a:bodyPr lIns="109710" tIns="54855" rIns="109710" bIns="54855" rtlCol="0" anchor="ctr"/>
            <a:lstStyle/>
            <a:p>
              <a:pPr marL="0" marR="0" lvl="0" indent="0" algn="ctr" defTabSz="1086602" eaLnBrk="1" fontAlgn="auto" latinLnBrk="0" hangingPunct="1">
                <a:lnSpc>
                  <a:spcPct val="100000"/>
                </a:lnSpc>
                <a:spcBef>
                  <a:spcPts val="0"/>
                </a:spcBef>
                <a:spcAft>
                  <a:spcPts val="0"/>
                </a:spcAft>
                <a:buClrTx/>
                <a:buSzTx/>
                <a:buFontTx/>
                <a:buNone/>
                <a:tabLst/>
                <a:defRPr/>
              </a:pPr>
              <a:endParaRPr kumimoji="0" lang="bg-BG" sz="3350" b="0" i="0" u="none" strike="noStrike" kern="0" cap="none" spc="0" normalizeH="0" baseline="0" noProof="0" dirty="0" smtClean="0">
                <a:ln>
                  <a:noFill/>
                </a:ln>
                <a:solidFill>
                  <a:prstClr val="white"/>
                </a:solidFill>
                <a:effectLst/>
                <a:uLnTx/>
                <a:uFillTx/>
                <a:latin typeface="Lato Light"/>
                <a:ea typeface="+mn-ea"/>
                <a:cs typeface="+mn-cs"/>
              </a:endParaRPr>
            </a:p>
          </p:txBody>
        </p:sp>
        <p:sp>
          <p:nvSpPr>
            <p:cNvPr id="13" name="TextBox 12"/>
            <p:cNvSpPr txBox="1"/>
            <p:nvPr/>
          </p:nvSpPr>
          <p:spPr>
            <a:xfrm>
              <a:off x="3719044" y="5683298"/>
              <a:ext cx="3459630" cy="1373819"/>
            </a:xfrm>
            <a:prstGeom prst="rect">
              <a:avLst/>
            </a:prstGeom>
            <a:noFill/>
          </p:spPr>
          <p:txBody>
            <a:bodyPr wrap="square" lIns="109710" tIns="54855" rIns="109710" bIns="54855" rtlCol="0">
              <a:spAutoFit/>
            </a:bodyPr>
            <a:lstStyle/>
            <a:p>
              <a:pPr lvl="0" algn="justLow">
                <a:lnSpc>
                  <a:spcPct val="114000"/>
                </a:lnSpc>
                <a:defRPr/>
              </a:pPr>
              <a:r>
                <a:rPr lang="ar-EG" sz="2400" b="1" kern="0" dirty="0">
                  <a:solidFill>
                    <a:srgbClr val="002060"/>
                  </a:solidFill>
                  <a:latin typeface="Sakkal Majalla" panose="02000000000000000000" pitchFamily="2" charset="-78"/>
                  <a:cs typeface="Sakkal Majalla" panose="02000000000000000000" pitchFamily="2" charset="-78"/>
                </a:rPr>
                <a:t>وهو الذي يتم بجرد بعض أصناف المخزون والعهد المستديمة بطريقة فجائية وفي مواعيد غير محددة</a:t>
              </a:r>
              <a:endParaRPr kumimoji="0" lang="en-US" sz="2400" b="1" i="0" u="none" strike="noStrike" kern="0" cap="none" spc="0" normalizeH="0" baseline="0" noProof="0" dirty="0" smtClean="0">
                <a:ln>
                  <a:noFill/>
                </a:ln>
                <a:solidFill>
                  <a:srgbClr val="002060"/>
                </a:solidFill>
                <a:effectLst/>
                <a:uLnTx/>
                <a:uFillTx/>
                <a:latin typeface="Sakkal Majalla" panose="02000000000000000000" pitchFamily="2" charset="-78"/>
                <a:cs typeface="Sakkal Majalla" panose="02000000000000000000" pitchFamily="2" charset="-78"/>
              </a:endParaRPr>
            </a:p>
          </p:txBody>
        </p:sp>
      </p:grpSp>
      <p:grpSp>
        <p:nvGrpSpPr>
          <p:cNvPr id="14" name="Group 13"/>
          <p:cNvGrpSpPr/>
          <p:nvPr/>
        </p:nvGrpSpPr>
        <p:grpSpPr>
          <a:xfrm>
            <a:off x="6703448" y="3242122"/>
            <a:ext cx="2494865" cy="2455411"/>
            <a:chOff x="6160863" y="3203255"/>
            <a:chExt cx="2009471" cy="2009010"/>
          </a:xfrm>
        </p:grpSpPr>
        <p:sp>
          <p:nvSpPr>
            <p:cNvPr id="15" name="Freeform 7"/>
            <p:cNvSpPr>
              <a:spLocks/>
            </p:cNvSpPr>
            <p:nvPr/>
          </p:nvSpPr>
          <p:spPr bwMode="auto">
            <a:xfrm>
              <a:off x="6160863" y="3203255"/>
              <a:ext cx="2009471" cy="2009010"/>
            </a:xfrm>
            <a:custGeom>
              <a:avLst/>
              <a:gdLst>
                <a:gd name="T0" fmla="*/ 443 w 862"/>
                <a:gd name="T1" fmla="*/ 0 h 861"/>
                <a:gd name="T2" fmla="*/ 373 w 862"/>
                <a:gd name="T3" fmla="*/ 223 h 861"/>
                <a:gd name="T4" fmla="*/ 431 w 862"/>
                <a:gd name="T5" fmla="*/ 215 h 861"/>
                <a:gd name="T6" fmla="*/ 646 w 862"/>
                <a:gd name="T7" fmla="*/ 430 h 861"/>
                <a:gd name="T8" fmla="*/ 431 w 862"/>
                <a:gd name="T9" fmla="*/ 645 h 861"/>
                <a:gd name="T10" fmla="*/ 216 w 862"/>
                <a:gd name="T11" fmla="*/ 430 h 861"/>
                <a:gd name="T12" fmla="*/ 264 w 862"/>
                <a:gd name="T13" fmla="*/ 294 h 861"/>
                <a:gd name="T14" fmla="*/ 106 w 862"/>
                <a:gd name="T15" fmla="*/ 147 h 861"/>
                <a:gd name="T16" fmla="*/ 0 w 862"/>
                <a:gd name="T17" fmla="*/ 430 h 861"/>
                <a:gd name="T18" fmla="*/ 431 w 862"/>
                <a:gd name="T19" fmla="*/ 861 h 861"/>
                <a:gd name="T20" fmla="*/ 862 w 862"/>
                <a:gd name="T21" fmla="*/ 430 h 861"/>
                <a:gd name="T22" fmla="*/ 443 w 862"/>
                <a:gd name="T23" fmla="*/ 0 h 8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2" h="861">
                  <a:moveTo>
                    <a:pt x="443" y="0"/>
                  </a:moveTo>
                  <a:cubicBezTo>
                    <a:pt x="439" y="80"/>
                    <a:pt x="415" y="156"/>
                    <a:pt x="373" y="223"/>
                  </a:cubicBezTo>
                  <a:cubicBezTo>
                    <a:pt x="391" y="218"/>
                    <a:pt x="411" y="215"/>
                    <a:pt x="431" y="215"/>
                  </a:cubicBezTo>
                  <a:cubicBezTo>
                    <a:pt x="550" y="215"/>
                    <a:pt x="646" y="311"/>
                    <a:pt x="646" y="430"/>
                  </a:cubicBezTo>
                  <a:cubicBezTo>
                    <a:pt x="646" y="549"/>
                    <a:pt x="550" y="645"/>
                    <a:pt x="431" y="645"/>
                  </a:cubicBezTo>
                  <a:cubicBezTo>
                    <a:pt x="312" y="645"/>
                    <a:pt x="216" y="549"/>
                    <a:pt x="216" y="430"/>
                  </a:cubicBezTo>
                  <a:cubicBezTo>
                    <a:pt x="216" y="378"/>
                    <a:pt x="234" y="331"/>
                    <a:pt x="264" y="294"/>
                  </a:cubicBezTo>
                  <a:cubicBezTo>
                    <a:pt x="106" y="147"/>
                    <a:pt x="106" y="147"/>
                    <a:pt x="106" y="147"/>
                  </a:cubicBezTo>
                  <a:cubicBezTo>
                    <a:pt x="40" y="223"/>
                    <a:pt x="0" y="322"/>
                    <a:pt x="0" y="430"/>
                  </a:cubicBezTo>
                  <a:cubicBezTo>
                    <a:pt x="0" y="668"/>
                    <a:pt x="193" y="861"/>
                    <a:pt x="431" y="861"/>
                  </a:cubicBezTo>
                  <a:cubicBezTo>
                    <a:pt x="669" y="861"/>
                    <a:pt x="862" y="668"/>
                    <a:pt x="862" y="430"/>
                  </a:cubicBezTo>
                  <a:cubicBezTo>
                    <a:pt x="862" y="196"/>
                    <a:pt x="675" y="6"/>
                    <a:pt x="443" y="0"/>
                  </a:cubicBezTo>
                  <a:close/>
                </a:path>
              </a:pathLst>
            </a:custGeom>
            <a:solidFill>
              <a:srgbClr val="9BBB59"/>
            </a:solidFill>
            <a:ln>
              <a:noFill/>
            </a:ln>
          </p:spPr>
          <p:txBody>
            <a:bodyPr vert="horz" wrap="square" lIns="91445" tIns="45723" rIns="91445" bIns="45723" numCol="1" anchor="t" anchorCtr="0" compatLnSpc="1">
              <a:prstTxWarp prst="textNoShape">
                <a:avLst/>
              </a:prstTxWarp>
            </a:bodyPr>
            <a:lstStyle/>
            <a:p>
              <a:pPr marL="0" marR="0" lvl="0" indent="0" defTabSz="1086602" eaLnBrk="1" fontAlgn="auto" latinLnBrk="0" hangingPunct="1">
                <a:lnSpc>
                  <a:spcPct val="100000"/>
                </a:lnSpc>
                <a:spcBef>
                  <a:spcPts val="0"/>
                </a:spcBef>
                <a:spcAft>
                  <a:spcPts val="0"/>
                </a:spcAft>
                <a:buClrTx/>
                <a:buSzTx/>
                <a:buFontTx/>
                <a:buNone/>
                <a:tabLst/>
                <a:defRPr/>
              </a:pPr>
              <a:endParaRPr kumimoji="0" lang="id-ID" sz="3350" b="0" i="0" u="none" strike="noStrike" kern="0" cap="none" spc="0" normalizeH="0" baseline="0" noProof="0" smtClean="0">
                <a:ln>
                  <a:noFill/>
                </a:ln>
                <a:solidFill>
                  <a:prstClr val="black"/>
                </a:solidFill>
                <a:effectLst/>
                <a:uLnTx/>
                <a:uFillTx/>
              </a:endParaRPr>
            </a:p>
          </p:txBody>
        </p:sp>
        <p:sp>
          <p:nvSpPr>
            <p:cNvPr id="16" name="Rectangle 15"/>
            <p:cNvSpPr/>
            <p:nvPr/>
          </p:nvSpPr>
          <p:spPr>
            <a:xfrm>
              <a:off x="6543507" y="3658899"/>
              <a:ext cx="1286465" cy="105007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lvl="0" algn="ctr">
                <a:lnSpc>
                  <a:spcPct val="107000"/>
                </a:lnSpc>
                <a:spcAft>
                  <a:spcPts val="800"/>
                </a:spcAft>
                <a:defRPr/>
              </a:pPr>
              <a:r>
                <a:rPr lang="ar-EG" sz="2600" b="1" kern="0"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الجرد الكلي المستمر</a:t>
              </a:r>
              <a:endParaRPr kumimoji="0" lang="en-US" sz="2600" b="0" i="0" u="none" strike="noStrike" kern="0" cap="none" spc="-150" normalizeH="0" baseline="0" noProof="0" dirty="0" smtClean="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sp>
          <p:nvSpPr>
            <p:cNvPr id="25" name="Rectangle 24"/>
            <p:cNvSpPr/>
            <p:nvPr/>
          </p:nvSpPr>
          <p:spPr>
            <a:xfrm>
              <a:off x="6892221" y="4693583"/>
              <a:ext cx="784585" cy="42724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lvl="0" algn="ctr">
                <a:lnSpc>
                  <a:spcPct val="107000"/>
                </a:lnSpc>
                <a:spcAft>
                  <a:spcPts val="800"/>
                </a:spcAft>
                <a:defRPr/>
              </a:pPr>
              <a:r>
                <a:rPr lang="ar-EG" sz="2600" b="1" kern="0" dirty="0" smtClean="0">
                  <a:latin typeface="Sakkal Majalla" panose="02000000000000000000" pitchFamily="2" charset="-78"/>
                  <a:ea typeface="Calibri" panose="020F0502020204030204" pitchFamily="34" charset="0"/>
                  <a:cs typeface="Sakkal Majalla" panose="02000000000000000000" pitchFamily="2" charset="-78"/>
                </a:rPr>
                <a:t>ثانياً</a:t>
              </a:r>
              <a:endParaRPr kumimoji="0" lang="en-US" sz="2600" b="0" i="0" u="none" strike="noStrike" kern="0" cap="none" spc="-150" normalizeH="0" baseline="0" noProof="0" dirty="0" smtClean="0">
                <a:ln>
                  <a:noFill/>
                </a:ln>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7" name="Group 16"/>
          <p:cNvGrpSpPr/>
          <p:nvPr/>
        </p:nvGrpSpPr>
        <p:grpSpPr>
          <a:xfrm>
            <a:off x="5451095" y="1939862"/>
            <a:ext cx="2359891" cy="2138699"/>
            <a:chOff x="5096040" y="2137750"/>
            <a:chExt cx="2006516" cy="1749877"/>
          </a:xfrm>
        </p:grpSpPr>
        <p:sp>
          <p:nvSpPr>
            <p:cNvPr id="18" name="Freeform 6"/>
            <p:cNvSpPr>
              <a:spLocks/>
            </p:cNvSpPr>
            <p:nvPr/>
          </p:nvSpPr>
          <p:spPr bwMode="auto">
            <a:xfrm>
              <a:off x="5096040" y="2137750"/>
              <a:ext cx="2006516" cy="1749877"/>
            </a:xfrm>
            <a:custGeom>
              <a:avLst/>
              <a:gdLst>
                <a:gd name="T0" fmla="*/ 739 w 861"/>
                <a:gd name="T1" fmla="*/ 731 h 750"/>
                <a:gd name="T2" fmla="*/ 739 w 861"/>
                <a:gd name="T3" fmla="*/ 730 h 750"/>
                <a:gd name="T4" fmla="*/ 861 w 861"/>
                <a:gd name="T5" fmla="*/ 431 h 750"/>
                <a:gd name="T6" fmla="*/ 430 w 861"/>
                <a:gd name="T7" fmla="*/ 0 h 750"/>
                <a:gd name="T8" fmla="*/ 0 w 861"/>
                <a:gd name="T9" fmla="*/ 431 h 750"/>
                <a:gd name="T10" fmla="*/ 120 w 861"/>
                <a:gd name="T11" fmla="*/ 729 h 750"/>
                <a:gd name="T12" fmla="*/ 120 w 861"/>
                <a:gd name="T13" fmla="*/ 730 h 750"/>
                <a:gd name="T14" fmla="*/ 132 w 861"/>
                <a:gd name="T15" fmla="*/ 742 h 750"/>
                <a:gd name="T16" fmla="*/ 284 w 861"/>
                <a:gd name="T17" fmla="*/ 589 h 750"/>
                <a:gd name="T18" fmla="*/ 278 w 861"/>
                <a:gd name="T19" fmla="*/ 583 h 750"/>
                <a:gd name="T20" fmla="*/ 277 w 861"/>
                <a:gd name="T21" fmla="*/ 582 h 750"/>
                <a:gd name="T22" fmla="*/ 215 w 861"/>
                <a:gd name="T23" fmla="*/ 431 h 750"/>
                <a:gd name="T24" fmla="*/ 430 w 861"/>
                <a:gd name="T25" fmla="*/ 215 h 750"/>
                <a:gd name="T26" fmla="*/ 645 w 861"/>
                <a:gd name="T27" fmla="*/ 431 h 750"/>
                <a:gd name="T28" fmla="*/ 584 w 861"/>
                <a:gd name="T29" fmla="*/ 581 h 750"/>
                <a:gd name="T30" fmla="*/ 584 w 861"/>
                <a:gd name="T31" fmla="*/ 581 h 750"/>
                <a:gd name="T32" fmla="*/ 584 w 861"/>
                <a:gd name="T33" fmla="*/ 581 h 750"/>
                <a:gd name="T34" fmla="*/ 563 w 861"/>
                <a:gd name="T35" fmla="*/ 603 h 750"/>
                <a:gd name="T36" fmla="*/ 721 w 861"/>
                <a:gd name="T37" fmla="*/ 750 h 750"/>
                <a:gd name="T38" fmla="*/ 739 w 861"/>
                <a:gd name="T39" fmla="*/ 731 h 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61" h="750">
                  <a:moveTo>
                    <a:pt x="739" y="731"/>
                  </a:moveTo>
                  <a:cubicBezTo>
                    <a:pt x="739" y="730"/>
                    <a:pt x="739" y="730"/>
                    <a:pt x="739" y="730"/>
                  </a:cubicBezTo>
                  <a:cubicBezTo>
                    <a:pt x="814" y="653"/>
                    <a:pt x="861" y="547"/>
                    <a:pt x="861" y="431"/>
                  </a:cubicBezTo>
                  <a:cubicBezTo>
                    <a:pt x="861" y="193"/>
                    <a:pt x="668" y="0"/>
                    <a:pt x="430" y="0"/>
                  </a:cubicBezTo>
                  <a:cubicBezTo>
                    <a:pt x="192" y="0"/>
                    <a:pt x="0" y="193"/>
                    <a:pt x="0" y="431"/>
                  </a:cubicBezTo>
                  <a:cubicBezTo>
                    <a:pt x="0" y="547"/>
                    <a:pt x="45" y="652"/>
                    <a:pt x="120" y="729"/>
                  </a:cubicBezTo>
                  <a:cubicBezTo>
                    <a:pt x="120" y="730"/>
                    <a:pt x="120" y="730"/>
                    <a:pt x="120" y="730"/>
                  </a:cubicBezTo>
                  <a:cubicBezTo>
                    <a:pt x="124" y="734"/>
                    <a:pt x="128" y="738"/>
                    <a:pt x="132" y="742"/>
                  </a:cubicBezTo>
                  <a:cubicBezTo>
                    <a:pt x="284" y="589"/>
                    <a:pt x="284" y="589"/>
                    <a:pt x="284" y="589"/>
                  </a:cubicBezTo>
                  <a:cubicBezTo>
                    <a:pt x="282" y="587"/>
                    <a:pt x="280" y="585"/>
                    <a:pt x="278" y="583"/>
                  </a:cubicBezTo>
                  <a:cubicBezTo>
                    <a:pt x="277" y="582"/>
                    <a:pt x="277" y="582"/>
                    <a:pt x="277" y="582"/>
                  </a:cubicBezTo>
                  <a:cubicBezTo>
                    <a:pt x="239" y="543"/>
                    <a:pt x="215" y="490"/>
                    <a:pt x="215" y="431"/>
                  </a:cubicBezTo>
                  <a:cubicBezTo>
                    <a:pt x="215" y="312"/>
                    <a:pt x="311" y="215"/>
                    <a:pt x="430" y="215"/>
                  </a:cubicBezTo>
                  <a:cubicBezTo>
                    <a:pt x="549" y="215"/>
                    <a:pt x="645" y="312"/>
                    <a:pt x="645" y="431"/>
                  </a:cubicBezTo>
                  <a:cubicBezTo>
                    <a:pt x="645" y="489"/>
                    <a:pt x="622" y="542"/>
                    <a:pt x="584" y="581"/>
                  </a:cubicBezTo>
                  <a:cubicBezTo>
                    <a:pt x="584" y="581"/>
                    <a:pt x="584" y="581"/>
                    <a:pt x="584" y="581"/>
                  </a:cubicBezTo>
                  <a:cubicBezTo>
                    <a:pt x="584" y="581"/>
                    <a:pt x="584" y="581"/>
                    <a:pt x="584" y="581"/>
                  </a:cubicBezTo>
                  <a:cubicBezTo>
                    <a:pt x="577" y="588"/>
                    <a:pt x="570" y="596"/>
                    <a:pt x="563" y="603"/>
                  </a:cubicBezTo>
                  <a:cubicBezTo>
                    <a:pt x="721" y="750"/>
                    <a:pt x="721" y="750"/>
                    <a:pt x="721" y="750"/>
                  </a:cubicBezTo>
                  <a:cubicBezTo>
                    <a:pt x="727" y="743"/>
                    <a:pt x="733" y="737"/>
                    <a:pt x="739" y="731"/>
                  </a:cubicBezTo>
                  <a:close/>
                </a:path>
              </a:pathLst>
            </a:custGeom>
            <a:solidFill>
              <a:srgbClr val="4BACC6"/>
            </a:solidFill>
            <a:ln>
              <a:noFill/>
            </a:ln>
          </p:spPr>
          <p:txBody>
            <a:bodyPr vert="horz" wrap="square" lIns="91445" tIns="45723" rIns="91445" bIns="45723" numCol="1" anchor="t" anchorCtr="0" compatLnSpc="1">
              <a:prstTxWarp prst="textNoShape">
                <a:avLst/>
              </a:prstTxWarp>
            </a:bodyPr>
            <a:lstStyle/>
            <a:p>
              <a:pPr marL="0" marR="0" lvl="0" indent="0" defTabSz="1086602" eaLnBrk="1" fontAlgn="auto" latinLnBrk="0" hangingPunct="1">
                <a:lnSpc>
                  <a:spcPct val="100000"/>
                </a:lnSpc>
                <a:spcBef>
                  <a:spcPts val="0"/>
                </a:spcBef>
                <a:spcAft>
                  <a:spcPts val="0"/>
                </a:spcAft>
                <a:buClrTx/>
                <a:buSzTx/>
                <a:buFontTx/>
                <a:buNone/>
                <a:tabLst/>
                <a:defRPr/>
              </a:pPr>
              <a:endParaRPr kumimoji="0" lang="id-ID" sz="3350" b="0" i="0" u="none" strike="noStrike" kern="0" cap="none" spc="0" normalizeH="0" baseline="0" noProof="0" smtClean="0">
                <a:ln>
                  <a:noFill/>
                </a:ln>
                <a:solidFill>
                  <a:prstClr val="black"/>
                </a:solidFill>
                <a:effectLst/>
                <a:uLnTx/>
                <a:uFillTx/>
              </a:endParaRPr>
            </a:p>
          </p:txBody>
        </p:sp>
        <p:sp>
          <p:nvSpPr>
            <p:cNvPr id="19" name="Rectangle 18"/>
            <p:cNvSpPr/>
            <p:nvPr/>
          </p:nvSpPr>
          <p:spPr>
            <a:xfrm>
              <a:off x="5491160" y="2581871"/>
              <a:ext cx="1178182" cy="106916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lvl="0" algn="ctr">
                <a:lnSpc>
                  <a:spcPct val="107000"/>
                </a:lnSpc>
                <a:spcAft>
                  <a:spcPts val="800"/>
                </a:spcAft>
                <a:defRPr/>
              </a:pPr>
              <a:r>
                <a:rPr lang="ar-EG" sz="2800" b="1" kern="0"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الجرد الكلي</a:t>
              </a:r>
              <a:endParaRPr kumimoji="0" lang="en-US" sz="2800" b="0" i="0" u="none" strike="noStrike" kern="0" cap="none" spc="0" normalizeH="0" baseline="0" noProof="0" dirty="0" smtClean="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sp>
          <p:nvSpPr>
            <p:cNvPr id="24" name="Rectangle 23"/>
            <p:cNvSpPr/>
            <p:nvPr/>
          </p:nvSpPr>
          <p:spPr>
            <a:xfrm>
              <a:off x="5788354" y="2320411"/>
              <a:ext cx="621887" cy="260099"/>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lvl="0" algn="ctr">
                <a:lnSpc>
                  <a:spcPct val="107000"/>
                </a:lnSpc>
                <a:spcAft>
                  <a:spcPts val="800"/>
                </a:spcAft>
                <a:defRPr/>
              </a:pPr>
              <a:r>
                <a:rPr lang="ar-EG" sz="2800" b="1" kern="0" dirty="0" smtClean="0">
                  <a:latin typeface="Sakkal Majalla" panose="02000000000000000000" pitchFamily="2" charset="-78"/>
                  <a:ea typeface="Calibri" panose="020F0502020204030204" pitchFamily="34" charset="0"/>
                  <a:cs typeface="Sakkal Majalla" panose="02000000000000000000" pitchFamily="2" charset="-78"/>
                </a:rPr>
                <a:t>أولاً</a:t>
              </a:r>
              <a:endParaRPr kumimoji="0" lang="en-US" sz="2800" b="0" i="0" u="none" strike="noStrike" kern="0" cap="none" spc="0" normalizeH="0" baseline="0" noProof="0" dirty="0" smtClean="0">
                <a:ln>
                  <a:noFill/>
                </a:ln>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20" name="Group 19"/>
          <p:cNvGrpSpPr/>
          <p:nvPr/>
        </p:nvGrpSpPr>
        <p:grpSpPr>
          <a:xfrm>
            <a:off x="4066378" y="3242122"/>
            <a:ext cx="2489937" cy="2455411"/>
            <a:chOff x="3918674" y="3203255"/>
            <a:chExt cx="2117089" cy="2009010"/>
          </a:xfrm>
        </p:grpSpPr>
        <p:sp>
          <p:nvSpPr>
            <p:cNvPr id="21" name="Freeform 5"/>
            <p:cNvSpPr>
              <a:spLocks/>
            </p:cNvSpPr>
            <p:nvPr/>
          </p:nvSpPr>
          <p:spPr bwMode="auto">
            <a:xfrm>
              <a:off x="3918674" y="3203255"/>
              <a:ext cx="2117089" cy="2009010"/>
            </a:xfrm>
            <a:custGeom>
              <a:avLst/>
              <a:gdLst>
                <a:gd name="T0" fmla="*/ 646 w 861"/>
                <a:gd name="T1" fmla="*/ 430 h 861"/>
                <a:gd name="T2" fmla="*/ 430 w 861"/>
                <a:gd name="T3" fmla="*/ 645 h 861"/>
                <a:gd name="T4" fmla="*/ 215 w 861"/>
                <a:gd name="T5" fmla="*/ 430 h 861"/>
                <a:gd name="T6" fmla="*/ 430 w 861"/>
                <a:gd name="T7" fmla="*/ 215 h 861"/>
                <a:gd name="T8" fmla="*/ 488 w 861"/>
                <a:gd name="T9" fmla="*/ 223 h 861"/>
                <a:gd name="T10" fmla="*/ 418 w 861"/>
                <a:gd name="T11" fmla="*/ 0 h 861"/>
                <a:gd name="T12" fmla="*/ 0 w 861"/>
                <a:gd name="T13" fmla="*/ 430 h 861"/>
                <a:gd name="T14" fmla="*/ 430 w 861"/>
                <a:gd name="T15" fmla="*/ 861 h 861"/>
                <a:gd name="T16" fmla="*/ 861 w 861"/>
                <a:gd name="T17" fmla="*/ 430 h 861"/>
                <a:gd name="T18" fmla="*/ 742 w 861"/>
                <a:gd name="T19" fmla="*/ 133 h 861"/>
                <a:gd name="T20" fmla="*/ 590 w 861"/>
                <a:gd name="T21" fmla="*/ 286 h 861"/>
                <a:gd name="T22" fmla="*/ 646 w 861"/>
                <a:gd name="T23" fmla="*/ 430 h 8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1" h="861">
                  <a:moveTo>
                    <a:pt x="646" y="430"/>
                  </a:moveTo>
                  <a:cubicBezTo>
                    <a:pt x="646" y="549"/>
                    <a:pt x="549" y="645"/>
                    <a:pt x="430" y="645"/>
                  </a:cubicBezTo>
                  <a:cubicBezTo>
                    <a:pt x="311" y="645"/>
                    <a:pt x="215" y="549"/>
                    <a:pt x="215" y="430"/>
                  </a:cubicBezTo>
                  <a:cubicBezTo>
                    <a:pt x="215" y="311"/>
                    <a:pt x="311" y="215"/>
                    <a:pt x="430" y="215"/>
                  </a:cubicBezTo>
                  <a:cubicBezTo>
                    <a:pt x="450" y="215"/>
                    <a:pt x="470" y="218"/>
                    <a:pt x="488" y="223"/>
                  </a:cubicBezTo>
                  <a:cubicBezTo>
                    <a:pt x="447" y="156"/>
                    <a:pt x="422" y="80"/>
                    <a:pt x="418" y="0"/>
                  </a:cubicBezTo>
                  <a:cubicBezTo>
                    <a:pt x="186" y="6"/>
                    <a:pt x="0" y="196"/>
                    <a:pt x="0" y="430"/>
                  </a:cubicBezTo>
                  <a:cubicBezTo>
                    <a:pt x="0" y="668"/>
                    <a:pt x="192" y="861"/>
                    <a:pt x="430" y="861"/>
                  </a:cubicBezTo>
                  <a:cubicBezTo>
                    <a:pt x="668" y="861"/>
                    <a:pt x="861" y="668"/>
                    <a:pt x="861" y="430"/>
                  </a:cubicBezTo>
                  <a:cubicBezTo>
                    <a:pt x="861" y="315"/>
                    <a:pt x="816" y="211"/>
                    <a:pt x="742" y="133"/>
                  </a:cubicBezTo>
                  <a:cubicBezTo>
                    <a:pt x="590" y="286"/>
                    <a:pt x="590" y="286"/>
                    <a:pt x="590" y="286"/>
                  </a:cubicBezTo>
                  <a:cubicBezTo>
                    <a:pt x="625" y="325"/>
                    <a:pt x="646" y="375"/>
                    <a:pt x="646" y="430"/>
                  </a:cubicBezTo>
                  <a:close/>
                </a:path>
              </a:pathLst>
            </a:custGeom>
            <a:solidFill>
              <a:srgbClr val="F79646"/>
            </a:solidFill>
            <a:ln>
              <a:noFill/>
            </a:ln>
          </p:spPr>
          <p:txBody>
            <a:bodyPr vert="horz" wrap="square" lIns="91445" tIns="45723" rIns="91445" bIns="45723" numCol="1" anchor="t" anchorCtr="0" compatLnSpc="1">
              <a:prstTxWarp prst="textNoShape">
                <a:avLst/>
              </a:prstTxWarp>
            </a:bodyPr>
            <a:lstStyle/>
            <a:p>
              <a:pPr marL="0" marR="0" lvl="0" indent="0" defTabSz="1086602" eaLnBrk="1" fontAlgn="auto" latinLnBrk="0" hangingPunct="1">
                <a:lnSpc>
                  <a:spcPct val="100000"/>
                </a:lnSpc>
                <a:spcBef>
                  <a:spcPts val="0"/>
                </a:spcBef>
                <a:spcAft>
                  <a:spcPts val="0"/>
                </a:spcAft>
                <a:buClrTx/>
                <a:buSzTx/>
                <a:buFontTx/>
                <a:buNone/>
                <a:tabLst/>
                <a:defRPr/>
              </a:pPr>
              <a:endParaRPr kumimoji="0" lang="id-ID" sz="3350" b="0" i="0" u="none" strike="noStrike" kern="0" cap="none" spc="0" normalizeH="0" baseline="0" noProof="0" smtClean="0">
                <a:ln>
                  <a:noFill/>
                </a:ln>
                <a:solidFill>
                  <a:srgbClr val="9BBB59"/>
                </a:solidFill>
                <a:effectLst/>
                <a:uLnTx/>
                <a:uFillTx/>
              </a:endParaRPr>
            </a:p>
          </p:txBody>
        </p:sp>
        <p:sp>
          <p:nvSpPr>
            <p:cNvPr id="22" name="Rectangle 21"/>
            <p:cNvSpPr/>
            <p:nvPr/>
          </p:nvSpPr>
          <p:spPr>
            <a:xfrm>
              <a:off x="4323772" y="3730632"/>
              <a:ext cx="1235445" cy="978337"/>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lvl="0" algn="ctr">
                <a:lnSpc>
                  <a:spcPct val="107000"/>
                </a:lnSpc>
                <a:spcAft>
                  <a:spcPts val="800"/>
                </a:spcAft>
                <a:defRPr/>
              </a:pPr>
              <a:r>
                <a:rPr lang="ar-EG" sz="2800" b="1" kern="0"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الجرد الجزئي</a:t>
              </a:r>
              <a:endParaRPr kumimoji="0" lang="en-US" sz="2800" b="0" i="0" u="none" strike="noStrike" kern="0" cap="none" spc="0" normalizeH="0" baseline="0" noProof="0" dirty="0" smtClean="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sp>
          <p:nvSpPr>
            <p:cNvPr id="26" name="Rectangle 25"/>
            <p:cNvSpPr/>
            <p:nvPr/>
          </p:nvSpPr>
          <p:spPr>
            <a:xfrm>
              <a:off x="4493883" y="4687703"/>
              <a:ext cx="764119" cy="418658"/>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lvl="0" algn="ctr">
                <a:lnSpc>
                  <a:spcPct val="107000"/>
                </a:lnSpc>
                <a:spcAft>
                  <a:spcPts val="800"/>
                </a:spcAft>
                <a:defRPr/>
              </a:pPr>
              <a:r>
                <a:rPr lang="ar-EG" sz="2800" b="1" kern="0" dirty="0" smtClean="0">
                  <a:latin typeface="Sakkal Majalla" panose="02000000000000000000" pitchFamily="2" charset="-78"/>
                  <a:ea typeface="Calibri" panose="020F0502020204030204" pitchFamily="34" charset="0"/>
                  <a:cs typeface="Sakkal Majalla" panose="02000000000000000000" pitchFamily="2" charset="-78"/>
                </a:rPr>
                <a:t>ثالثاً</a:t>
              </a:r>
              <a:endParaRPr kumimoji="0" lang="en-US" sz="2800" b="0" i="0" u="none" strike="noStrike" kern="0" cap="none" spc="0" normalizeH="0" baseline="0" noProof="0" dirty="0" smtClean="0">
                <a:ln>
                  <a:noFill/>
                </a:ln>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27"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28"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3"/>
              </a:rPr>
              <a:t>www.dawliatraining.com</a:t>
            </a:r>
            <a:endParaRPr lang="en-US" sz="1100" dirty="0">
              <a:effectLst/>
              <a:ea typeface="Calibri"/>
              <a:cs typeface="Arial"/>
            </a:endParaRPr>
          </a:p>
        </p:txBody>
      </p:sp>
    </p:spTree>
    <p:extLst>
      <p:ext uri="{BB962C8B-B14F-4D97-AF65-F5344CB8AC3E}">
        <p14:creationId xmlns:p14="http://schemas.microsoft.com/office/powerpoint/2010/main" val="26626543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80">
                                          <p:stCondLst>
                                            <p:cond delay="0"/>
                                          </p:stCondLst>
                                        </p:cTn>
                                        <p:tgtEl>
                                          <p:spTgt spid="17"/>
                                        </p:tgtEl>
                                      </p:cBhvr>
                                    </p:animEffect>
                                    <p:anim calcmode="lin" valueType="num">
                                      <p:cBhvr>
                                        <p:cTn id="8"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13" dur="26">
                                          <p:stCondLst>
                                            <p:cond delay="650"/>
                                          </p:stCondLst>
                                        </p:cTn>
                                        <p:tgtEl>
                                          <p:spTgt spid="17"/>
                                        </p:tgtEl>
                                      </p:cBhvr>
                                      <p:to x="100000" y="60000"/>
                                    </p:animScale>
                                    <p:animScale>
                                      <p:cBhvr>
                                        <p:cTn id="14" dur="166" decel="50000">
                                          <p:stCondLst>
                                            <p:cond delay="676"/>
                                          </p:stCondLst>
                                        </p:cTn>
                                        <p:tgtEl>
                                          <p:spTgt spid="17"/>
                                        </p:tgtEl>
                                      </p:cBhvr>
                                      <p:to x="100000" y="100000"/>
                                    </p:animScale>
                                    <p:animScale>
                                      <p:cBhvr>
                                        <p:cTn id="15" dur="26">
                                          <p:stCondLst>
                                            <p:cond delay="1312"/>
                                          </p:stCondLst>
                                        </p:cTn>
                                        <p:tgtEl>
                                          <p:spTgt spid="17"/>
                                        </p:tgtEl>
                                      </p:cBhvr>
                                      <p:to x="100000" y="80000"/>
                                    </p:animScale>
                                    <p:animScale>
                                      <p:cBhvr>
                                        <p:cTn id="16" dur="166" decel="50000">
                                          <p:stCondLst>
                                            <p:cond delay="1338"/>
                                          </p:stCondLst>
                                        </p:cTn>
                                        <p:tgtEl>
                                          <p:spTgt spid="17"/>
                                        </p:tgtEl>
                                      </p:cBhvr>
                                      <p:to x="100000" y="100000"/>
                                    </p:animScale>
                                    <p:animScale>
                                      <p:cBhvr>
                                        <p:cTn id="17" dur="26">
                                          <p:stCondLst>
                                            <p:cond delay="1642"/>
                                          </p:stCondLst>
                                        </p:cTn>
                                        <p:tgtEl>
                                          <p:spTgt spid="17"/>
                                        </p:tgtEl>
                                      </p:cBhvr>
                                      <p:to x="100000" y="90000"/>
                                    </p:animScale>
                                    <p:animScale>
                                      <p:cBhvr>
                                        <p:cTn id="18" dur="166" decel="50000">
                                          <p:stCondLst>
                                            <p:cond delay="1668"/>
                                          </p:stCondLst>
                                        </p:cTn>
                                        <p:tgtEl>
                                          <p:spTgt spid="17"/>
                                        </p:tgtEl>
                                      </p:cBhvr>
                                      <p:to x="100000" y="100000"/>
                                    </p:animScale>
                                    <p:animScale>
                                      <p:cBhvr>
                                        <p:cTn id="19" dur="26">
                                          <p:stCondLst>
                                            <p:cond delay="1808"/>
                                          </p:stCondLst>
                                        </p:cTn>
                                        <p:tgtEl>
                                          <p:spTgt spid="17"/>
                                        </p:tgtEl>
                                      </p:cBhvr>
                                      <p:to x="100000" y="95000"/>
                                    </p:animScale>
                                    <p:animScale>
                                      <p:cBhvr>
                                        <p:cTn id="20" dur="166" decel="50000">
                                          <p:stCondLst>
                                            <p:cond delay="1834"/>
                                          </p:stCondLst>
                                        </p:cTn>
                                        <p:tgtEl>
                                          <p:spTgt spid="17"/>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barn(inVertical)">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26" presetClass="entr" presetSubtype="0" fill="hold" nodeType="click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wipe(down)">
                                      <p:cBhvr>
                                        <p:cTn id="30" dur="580">
                                          <p:stCondLst>
                                            <p:cond delay="0"/>
                                          </p:stCondLst>
                                        </p:cTn>
                                        <p:tgtEl>
                                          <p:spTgt spid="14"/>
                                        </p:tgtEl>
                                      </p:cBhvr>
                                    </p:animEffect>
                                    <p:anim calcmode="lin" valueType="num">
                                      <p:cBhvr>
                                        <p:cTn id="31"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32"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33"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34"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35"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36" dur="26">
                                          <p:stCondLst>
                                            <p:cond delay="650"/>
                                          </p:stCondLst>
                                        </p:cTn>
                                        <p:tgtEl>
                                          <p:spTgt spid="14"/>
                                        </p:tgtEl>
                                      </p:cBhvr>
                                      <p:to x="100000" y="60000"/>
                                    </p:animScale>
                                    <p:animScale>
                                      <p:cBhvr>
                                        <p:cTn id="37" dur="166" decel="50000">
                                          <p:stCondLst>
                                            <p:cond delay="676"/>
                                          </p:stCondLst>
                                        </p:cTn>
                                        <p:tgtEl>
                                          <p:spTgt spid="14"/>
                                        </p:tgtEl>
                                      </p:cBhvr>
                                      <p:to x="100000" y="100000"/>
                                    </p:animScale>
                                    <p:animScale>
                                      <p:cBhvr>
                                        <p:cTn id="38" dur="26">
                                          <p:stCondLst>
                                            <p:cond delay="1312"/>
                                          </p:stCondLst>
                                        </p:cTn>
                                        <p:tgtEl>
                                          <p:spTgt spid="14"/>
                                        </p:tgtEl>
                                      </p:cBhvr>
                                      <p:to x="100000" y="80000"/>
                                    </p:animScale>
                                    <p:animScale>
                                      <p:cBhvr>
                                        <p:cTn id="39" dur="166" decel="50000">
                                          <p:stCondLst>
                                            <p:cond delay="1338"/>
                                          </p:stCondLst>
                                        </p:cTn>
                                        <p:tgtEl>
                                          <p:spTgt spid="14"/>
                                        </p:tgtEl>
                                      </p:cBhvr>
                                      <p:to x="100000" y="100000"/>
                                    </p:animScale>
                                    <p:animScale>
                                      <p:cBhvr>
                                        <p:cTn id="40" dur="26">
                                          <p:stCondLst>
                                            <p:cond delay="1642"/>
                                          </p:stCondLst>
                                        </p:cTn>
                                        <p:tgtEl>
                                          <p:spTgt spid="14"/>
                                        </p:tgtEl>
                                      </p:cBhvr>
                                      <p:to x="100000" y="90000"/>
                                    </p:animScale>
                                    <p:animScale>
                                      <p:cBhvr>
                                        <p:cTn id="41" dur="166" decel="50000">
                                          <p:stCondLst>
                                            <p:cond delay="1668"/>
                                          </p:stCondLst>
                                        </p:cTn>
                                        <p:tgtEl>
                                          <p:spTgt spid="14"/>
                                        </p:tgtEl>
                                      </p:cBhvr>
                                      <p:to x="100000" y="100000"/>
                                    </p:animScale>
                                    <p:animScale>
                                      <p:cBhvr>
                                        <p:cTn id="42" dur="26">
                                          <p:stCondLst>
                                            <p:cond delay="1808"/>
                                          </p:stCondLst>
                                        </p:cTn>
                                        <p:tgtEl>
                                          <p:spTgt spid="14"/>
                                        </p:tgtEl>
                                      </p:cBhvr>
                                      <p:to x="100000" y="95000"/>
                                    </p:animScale>
                                    <p:animScale>
                                      <p:cBhvr>
                                        <p:cTn id="43" dur="166" decel="50000">
                                          <p:stCondLst>
                                            <p:cond delay="1834"/>
                                          </p:stCondLst>
                                        </p:cTn>
                                        <p:tgtEl>
                                          <p:spTgt spid="14"/>
                                        </p:tgtEl>
                                      </p:cBhvr>
                                      <p:to x="100000" y="100000"/>
                                    </p:animScale>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nodeType="click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barn(inVertical)">
                                      <p:cBhvr>
                                        <p:cTn id="48" dur="500"/>
                                        <p:tgtEl>
                                          <p:spTgt spid="4"/>
                                        </p:tgtEl>
                                      </p:cBhvr>
                                    </p:animEffect>
                                  </p:childTnLst>
                                </p:cTn>
                              </p:par>
                            </p:childTnLst>
                          </p:cTn>
                        </p:par>
                      </p:childTnLst>
                    </p:cTn>
                  </p:par>
                  <p:par>
                    <p:cTn id="49" fill="hold">
                      <p:stCondLst>
                        <p:cond delay="indefinite"/>
                      </p:stCondLst>
                      <p:childTnLst>
                        <p:par>
                          <p:cTn id="50" fill="hold">
                            <p:stCondLst>
                              <p:cond delay="0"/>
                            </p:stCondLst>
                            <p:childTnLst>
                              <p:par>
                                <p:cTn id="51" presetID="26" presetClass="entr" presetSubtype="0" fill="hold" nodeType="click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wipe(down)">
                                      <p:cBhvr>
                                        <p:cTn id="53" dur="580">
                                          <p:stCondLst>
                                            <p:cond delay="0"/>
                                          </p:stCondLst>
                                        </p:cTn>
                                        <p:tgtEl>
                                          <p:spTgt spid="20"/>
                                        </p:tgtEl>
                                      </p:cBhvr>
                                    </p:animEffect>
                                    <p:anim calcmode="lin" valueType="num">
                                      <p:cBhvr>
                                        <p:cTn id="54"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55"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56"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57"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58"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59" dur="26">
                                          <p:stCondLst>
                                            <p:cond delay="650"/>
                                          </p:stCondLst>
                                        </p:cTn>
                                        <p:tgtEl>
                                          <p:spTgt spid="20"/>
                                        </p:tgtEl>
                                      </p:cBhvr>
                                      <p:to x="100000" y="60000"/>
                                    </p:animScale>
                                    <p:animScale>
                                      <p:cBhvr>
                                        <p:cTn id="60" dur="166" decel="50000">
                                          <p:stCondLst>
                                            <p:cond delay="676"/>
                                          </p:stCondLst>
                                        </p:cTn>
                                        <p:tgtEl>
                                          <p:spTgt spid="20"/>
                                        </p:tgtEl>
                                      </p:cBhvr>
                                      <p:to x="100000" y="100000"/>
                                    </p:animScale>
                                    <p:animScale>
                                      <p:cBhvr>
                                        <p:cTn id="61" dur="26">
                                          <p:stCondLst>
                                            <p:cond delay="1312"/>
                                          </p:stCondLst>
                                        </p:cTn>
                                        <p:tgtEl>
                                          <p:spTgt spid="20"/>
                                        </p:tgtEl>
                                      </p:cBhvr>
                                      <p:to x="100000" y="80000"/>
                                    </p:animScale>
                                    <p:animScale>
                                      <p:cBhvr>
                                        <p:cTn id="62" dur="166" decel="50000">
                                          <p:stCondLst>
                                            <p:cond delay="1338"/>
                                          </p:stCondLst>
                                        </p:cTn>
                                        <p:tgtEl>
                                          <p:spTgt spid="20"/>
                                        </p:tgtEl>
                                      </p:cBhvr>
                                      <p:to x="100000" y="100000"/>
                                    </p:animScale>
                                    <p:animScale>
                                      <p:cBhvr>
                                        <p:cTn id="63" dur="26">
                                          <p:stCondLst>
                                            <p:cond delay="1642"/>
                                          </p:stCondLst>
                                        </p:cTn>
                                        <p:tgtEl>
                                          <p:spTgt spid="20"/>
                                        </p:tgtEl>
                                      </p:cBhvr>
                                      <p:to x="100000" y="90000"/>
                                    </p:animScale>
                                    <p:animScale>
                                      <p:cBhvr>
                                        <p:cTn id="64" dur="166" decel="50000">
                                          <p:stCondLst>
                                            <p:cond delay="1668"/>
                                          </p:stCondLst>
                                        </p:cTn>
                                        <p:tgtEl>
                                          <p:spTgt spid="20"/>
                                        </p:tgtEl>
                                      </p:cBhvr>
                                      <p:to x="100000" y="100000"/>
                                    </p:animScale>
                                    <p:animScale>
                                      <p:cBhvr>
                                        <p:cTn id="65" dur="26">
                                          <p:stCondLst>
                                            <p:cond delay="1808"/>
                                          </p:stCondLst>
                                        </p:cTn>
                                        <p:tgtEl>
                                          <p:spTgt spid="20"/>
                                        </p:tgtEl>
                                      </p:cBhvr>
                                      <p:to x="100000" y="95000"/>
                                    </p:animScale>
                                    <p:animScale>
                                      <p:cBhvr>
                                        <p:cTn id="66" dur="166" decel="50000">
                                          <p:stCondLst>
                                            <p:cond delay="1834"/>
                                          </p:stCondLst>
                                        </p:cTn>
                                        <p:tgtEl>
                                          <p:spTgt spid="20"/>
                                        </p:tgtEl>
                                      </p:cBhvr>
                                      <p:to x="100000" y="100000"/>
                                    </p:animScale>
                                  </p:childTnLst>
                                </p:cTn>
                              </p:par>
                            </p:childTnLst>
                          </p:cTn>
                        </p:par>
                      </p:childTnLst>
                    </p:cTn>
                  </p:par>
                  <p:par>
                    <p:cTn id="67" fill="hold">
                      <p:stCondLst>
                        <p:cond delay="indefinite"/>
                      </p:stCondLst>
                      <p:childTnLst>
                        <p:par>
                          <p:cTn id="68" fill="hold">
                            <p:stCondLst>
                              <p:cond delay="0"/>
                            </p:stCondLst>
                            <p:childTnLst>
                              <p:par>
                                <p:cTn id="69" presetID="16" presetClass="entr" presetSubtype="21" fill="hold" nodeType="clickEffect">
                                  <p:stCondLst>
                                    <p:cond delay="0"/>
                                  </p:stCondLst>
                                  <p:childTnLst>
                                    <p:set>
                                      <p:cBhvr>
                                        <p:cTn id="70" dur="1" fill="hold">
                                          <p:stCondLst>
                                            <p:cond delay="0"/>
                                          </p:stCondLst>
                                        </p:cTn>
                                        <p:tgtEl>
                                          <p:spTgt spid="11"/>
                                        </p:tgtEl>
                                        <p:attrNameLst>
                                          <p:attrName>style.visibility</p:attrName>
                                        </p:attrNameLst>
                                      </p:cBhvr>
                                      <p:to>
                                        <p:strVal val="visible"/>
                                      </p:to>
                                    </p:set>
                                    <p:animEffect transition="in" filter="barn(inVertical)">
                                      <p:cBhvr>
                                        <p:cTn id="7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124</a:t>
            </a:fld>
            <a:endParaRPr lang="ar-EG"/>
          </a:p>
        </p:txBody>
      </p:sp>
      <p:sp>
        <p:nvSpPr>
          <p:cNvPr id="23" name="Rectangle 22"/>
          <p:cNvSpPr/>
          <p:nvPr/>
        </p:nvSpPr>
        <p:spPr>
          <a:xfrm>
            <a:off x="7375621" y="202376"/>
            <a:ext cx="4474710" cy="707886"/>
          </a:xfrm>
          <a:prstGeom prst="rect">
            <a:avLst/>
          </a:prstGeom>
        </p:spPr>
        <p:txBody>
          <a:bodyPr wrap="square">
            <a:spAutoFit/>
          </a:bodyPr>
          <a:lstStyle/>
          <a:p>
            <a:pPr lvl="0" algn="ctr">
              <a:lnSpc>
                <a:spcPct val="125000"/>
              </a:lnSpc>
            </a:pPr>
            <a:r>
              <a:rPr lang="ar-EG" sz="3200" dirty="0">
                <a:solidFill>
                  <a:prstClr val="white"/>
                </a:solidFill>
                <a:latin typeface="Sakkal Majalla" pitchFamily="2" charset="-78"/>
                <a:cs typeface="Sakkal Majalla" pitchFamily="2" charset="-78"/>
              </a:rPr>
              <a:t>أهمية الجرد</a:t>
            </a:r>
          </a:p>
        </p:txBody>
      </p:sp>
      <p:grpSp>
        <p:nvGrpSpPr>
          <p:cNvPr id="4" name="Group 3"/>
          <p:cNvGrpSpPr/>
          <p:nvPr/>
        </p:nvGrpSpPr>
        <p:grpSpPr>
          <a:xfrm>
            <a:off x="2742818" y="2514816"/>
            <a:ext cx="1965733" cy="1964570"/>
            <a:chOff x="3344562" y="2353951"/>
            <a:chExt cx="2239885" cy="213360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81375" y="2353951"/>
              <a:ext cx="2143125" cy="2133600"/>
            </a:xfrm>
            <a:prstGeom prst="rect">
              <a:avLst/>
            </a:prstGeom>
          </p:spPr>
        </p:pic>
        <p:sp>
          <p:nvSpPr>
            <p:cNvPr id="6" name="Rectangle 5"/>
            <p:cNvSpPr/>
            <p:nvPr/>
          </p:nvSpPr>
          <p:spPr>
            <a:xfrm>
              <a:off x="3344562" y="2717244"/>
              <a:ext cx="2239885" cy="1101656"/>
            </a:xfrm>
            <a:prstGeom prst="rect">
              <a:avLst/>
            </a:prstGeom>
          </p:spPr>
          <p:txBody>
            <a:bodyPr wrap="square">
              <a:spAutoFit/>
            </a:bodyPr>
            <a:lstStyle/>
            <a:p>
              <a:pPr algn="ctr">
                <a:lnSpc>
                  <a:spcPct val="107000"/>
                </a:lnSpc>
                <a:spcAft>
                  <a:spcPts val="800"/>
                </a:spcAft>
              </a:pPr>
              <a:r>
                <a:rPr lang="ar-SA" sz="2800" b="1" dirty="0">
                  <a:solidFill>
                    <a:prstClr val="black"/>
                  </a:solidFill>
                  <a:latin typeface="Sakkal Majalla" panose="02000000000000000000" pitchFamily="2" charset="-78"/>
                  <a:ea typeface="Calibri" panose="020F0502020204030204" pitchFamily="34" charset="0"/>
                  <a:cs typeface="Sakkal Majalla" panose="02000000000000000000" pitchFamily="2" charset="-78"/>
                </a:rPr>
                <a:t>متطلبات تنفيذ عملية الجرد</a:t>
              </a:r>
              <a:endParaRPr lang="en-US" b="1" dirty="0">
                <a:solidFill>
                  <a:prstClr val="black"/>
                </a:solidFill>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8" name="Group 7"/>
          <p:cNvGrpSpPr/>
          <p:nvPr/>
        </p:nvGrpSpPr>
        <p:grpSpPr>
          <a:xfrm>
            <a:off x="2808562" y="835284"/>
            <a:ext cx="3594451" cy="2429401"/>
            <a:chOff x="3419474" y="529913"/>
            <a:chExt cx="4095750" cy="2638425"/>
          </a:xfrm>
        </p:grpSpPr>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19474" y="529913"/>
              <a:ext cx="4095750" cy="2638425"/>
            </a:xfrm>
            <a:prstGeom prst="rect">
              <a:avLst/>
            </a:prstGeom>
          </p:spPr>
        </p:pic>
        <p:sp>
          <p:nvSpPr>
            <p:cNvPr id="10" name="Rectangle 9"/>
            <p:cNvSpPr/>
            <p:nvPr/>
          </p:nvSpPr>
          <p:spPr>
            <a:xfrm>
              <a:off x="4109436" y="911068"/>
              <a:ext cx="3176893" cy="1036198"/>
            </a:xfrm>
            <a:prstGeom prst="rect">
              <a:avLst/>
            </a:prstGeom>
          </p:spPr>
          <p:txBody>
            <a:bodyPr wrap="square">
              <a:spAutoFit/>
            </a:bodyPr>
            <a:lstStyle/>
            <a:p>
              <a:pPr algn="ctr"/>
              <a:r>
                <a:rPr lang="ar-EG" sz="2800" b="1" dirty="0">
                  <a:solidFill>
                    <a:prstClr val="white"/>
                  </a:solidFill>
                  <a:latin typeface="Sakkal Majalla" panose="02000000000000000000" pitchFamily="2" charset="-78"/>
                  <a:cs typeface="Sakkal Majalla" panose="02000000000000000000" pitchFamily="2" charset="-78"/>
                </a:rPr>
                <a:t>ضرورة تحديد تاريخ بداية الجرد ونهايته</a:t>
              </a:r>
            </a:p>
          </p:txBody>
        </p:sp>
      </p:grpSp>
      <p:grpSp>
        <p:nvGrpSpPr>
          <p:cNvPr id="11" name="Group 10"/>
          <p:cNvGrpSpPr/>
          <p:nvPr/>
        </p:nvGrpSpPr>
        <p:grpSpPr>
          <a:xfrm>
            <a:off x="3937053" y="2480830"/>
            <a:ext cx="2323854" cy="3762502"/>
            <a:chOff x="4705349" y="2317041"/>
            <a:chExt cx="2647949" cy="4086225"/>
          </a:xfrm>
        </p:grpSpPr>
        <p:pic>
          <p:nvPicPr>
            <p:cNvPr id="12" name="Picture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05349" y="2317041"/>
              <a:ext cx="2647949" cy="4086225"/>
            </a:xfrm>
            <a:prstGeom prst="rect">
              <a:avLst/>
            </a:prstGeom>
          </p:spPr>
        </p:pic>
        <p:sp>
          <p:nvSpPr>
            <p:cNvPr id="13" name="Rectangle 12"/>
            <p:cNvSpPr/>
            <p:nvPr/>
          </p:nvSpPr>
          <p:spPr>
            <a:xfrm>
              <a:off x="5561309" y="3669440"/>
              <a:ext cx="1744503" cy="1972119"/>
            </a:xfrm>
            <a:prstGeom prst="rect">
              <a:avLst/>
            </a:prstGeom>
          </p:spPr>
          <p:txBody>
            <a:bodyPr wrap="square">
              <a:spAutoFit/>
            </a:bodyPr>
            <a:lstStyle/>
            <a:p>
              <a:pPr algn="ctr"/>
              <a:r>
                <a:rPr lang="ar-EG" sz="2800" b="1" dirty="0">
                  <a:solidFill>
                    <a:prstClr val="white"/>
                  </a:solidFill>
                  <a:latin typeface="Sakkal Majalla" panose="02000000000000000000" pitchFamily="2" charset="-78"/>
                  <a:cs typeface="Sakkal Majalla" panose="02000000000000000000" pitchFamily="2" charset="-78"/>
                </a:rPr>
                <a:t>تشكيل لجنة للقيام بعملية الجرد</a:t>
              </a:r>
            </a:p>
          </p:txBody>
        </p:sp>
      </p:grpSp>
      <p:grpSp>
        <p:nvGrpSpPr>
          <p:cNvPr id="14" name="Group 13"/>
          <p:cNvGrpSpPr/>
          <p:nvPr/>
        </p:nvGrpSpPr>
        <p:grpSpPr>
          <a:xfrm>
            <a:off x="1008886" y="3665965"/>
            <a:ext cx="3647058" cy="2429401"/>
            <a:chOff x="1368806" y="3604145"/>
            <a:chExt cx="4155694" cy="2638425"/>
          </a:xfrm>
        </p:grpSpPr>
        <p:pic>
          <p:nvPicPr>
            <p:cNvPr id="15" name="Picture 1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428750" y="3604145"/>
              <a:ext cx="4095750" cy="2638425"/>
            </a:xfrm>
            <a:prstGeom prst="rect">
              <a:avLst/>
            </a:prstGeom>
          </p:spPr>
        </p:pic>
        <p:sp>
          <p:nvSpPr>
            <p:cNvPr id="16" name="Rectangle 15"/>
            <p:cNvSpPr/>
            <p:nvPr/>
          </p:nvSpPr>
          <p:spPr>
            <a:xfrm>
              <a:off x="1368806" y="4857327"/>
              <a:ext cx="3336543" cy="1036198"/>
            </a:xfrm>
            <a:prstGeom prst="rect">
              <a:avLst/>
            </a:prstGeom>
          </p:spPr>
          <p:txBody>
            <a:bodyPr wrap="square">
              <a:spAutoFit/>
            </a:bodyPr>
            <a:lstStyle/>
            <a:p>
              <a:pPr algn="ctr"/>
              <a:r>
                <a:rPr lang="ar-EG" sz="2800" b="1" dirty="0">
                  <a:solidFill>
                    <a:prstClr val="white"/>
                  </a:solidFill>
                  <a:latin typeface="Sakkal Majalla" panose="02000000000000000000" pitchFamily="2" charset="-78"/>
                  <a:cs typeface="Sakkal Majalla" panose="02000000000000000000" pitchFamily="2" charset="-78"/>
                </a:rPr>
                <a:t>إيقاف عمليات الاستلام والصرف من المستودعات</a:t>
              </a:r>
            </a:p>
          </p:txBody>
        </p:sp>
      </p:grpSp>
      <p:grpSp>
        <p:nvGrpSpPr>
          <p:cNvPr id="17" name="Group 16"/>
          <p:cNvGrpSpPr/>
          <p:nvPr/>
        </p:nvGrpSpPr>
        <p:grpSpPr>
          <a:xfrm>
            <a:off x="1135472" y="656084"/>
            <a:ext cx="2337650" cy="3762502"/>
            <a:chOff x="1513046" y="335295"/>
            <a:chExt cx="2663670" cy="4086225"/>
          </a:xfrm>
        </p:grpSpPr>
        <p:pic>
          <p:nvPicPr>
            <p:cNvPr id="18" name="Picture 1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528766" y="335295"/>
              <a:ext cx="2647950" cy="4086225"/>
            </a:xfrm>
            <a:prstGeom prst="rect">
              <a:avLst/>
            </a:prstGeom>
          </p:spPr>
        </p:pic>
        <p:sp>
          <p:nvSpPr>
            <p:cNvPr id="19" name="Rectangle 18"/>
            <p:cNvSpPr/>
            <p:nvPr/>
          </p:nvSpPr>
          <p:spPr>
            <a:xfrm>
              <a:off x="1513046" y="1012320"/>
              <a:ext cx="1868324" cy="1972119"/>
            </a:xfrm>
            <a:prstGeom prst="rect">
              <a:avLst/>
            </a:prstGeom>
          </p:spPr>
          <p:txBody>
            <a:bodyPr wrap="square">
              <a:spAutoFit/>
            </a:bodyPr>
            <a:lstStyle/>
            <a:p>
              <a:pPr algn="ctr"/>
              <a:r>
                <a:rPr lang="ar-EG" sz="2800" b="1" dirty="0">
                  <a:solidFill>
                    <a:prstClr val="white"/>
                  </a:solidFill>
                  <a:latin typeface="Sakkal Majalla" panose="02000000000000000000" pitchFamily="2" charset="-78"/>
                  <a:cs typeface="Sakkal Majalla" panose="02000000000000000000" pitchFamily="2" charset="-78"/>
                </a:rPr>
                <a:t>تحديد كيفية معالجة الفروقات بين الأصناف</a:t>
              </a:r>
            </a:p>
          </p:txBody>
        </p:sp>
      </p:grpSp>
      <p:pic>
        <p:nvPicPr>
          <p:cNvPr id="20" name="Picture 19" descr="D:\esraa\الإدارة الحديثة للمستودعات والمخازن\photos\Perpetual-Inventory.png"/>
          <p:cNvPicPr/>
          <p:nvPr/>
        </p:nvPicPr>
        <p:blipFill rotWithShape="1">
          <a:blip r:embed="rId8">
            <a:extLst>
              <a:ext uri="{28A0092B-C50C-407E-A947-70E740481C1C}">
                <a14:useLocalDpi xmlns:a14="http://schemas.microsoft.com/office/drawing/2010/main" val="0"/>
              </a:ext>
            </a:extLst>
          </a:blip>
          <a:srcRect l="11084" t="34972" r="16873"/>
          <a:stretch/>
        </p:blipFill>
        <p:spPr bwMode="auto">
          <a:xfrm>
            <a:off x="7375621" y="2700010"/>
            <a:ext cx="3577522" cy="2854335"/>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a:extLst>
            <a:ext uri="{53640926-AAD7-44D8-BBD7-CCE9431645EC}">
              <a14:shadowObscured xmlns:a14="http://schemas.microsoft.com/office/drawing/2010/main"/>
            </a:ext>
          </a:extLst>
        </p:spPr>
      </p:pic>
      <p:sp>
        <p:nvSpPr>
          <p:cNvPr id="21"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22"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9"/>
              </a:rPr>
              <a:t>www.dawliatraining.com</a:t>
            </a:r>
            <a:endParaRPr lang="en-US" sz="1100" dirty="0">
              <a:effectLst/>
              <a:ea typeface="Calibri"/>
              <a:cs typeface="Arial"/>
            </a:endParaRPr>
          </a:p>
        </p:txBody>
      </p:sp>
    </p:spTree>
    <p:extLst>
      <p:ext uri="{BB962C8B-B14F-4D97-AF65-F5344CB8AC3E}">
        <p14:creationId xmlns:p14="http://schemas.microsoft.com/office/powerpoint/2010/main" val="2891643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randombar(horizontal)">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randombar(horizontal)">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nodeType="click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randombar(horizontal)">
                                      <p:cBhvr>
                                        <p:cTn id="25" dur="500"/>
                                        <p:tgtEl>
                                          <p:spTgt spid="14"/>
                                        </p:tgtEl>
                                      </p:cBhvr>
                                    </p:animEffect>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nodeType="click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randombar(horizontal)">
                                      <p:cBhvr>
                                        <p:cTn id="3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xmlns="" id="{7E5A0D50-BD01-48CF-9E1E-6EBE3CFE0757}"/>
              </a:ext>
            </a:extLst>
          </p:cNvPr>
          <p:cNvSpPr txBox="1"/>
          <p:nvPr/>
        </p:nvSpPr>
        <p:spPr>
          <a:xfrm>
            <a:off x="6176809" y="2441346"/>
            <a:ext cx="5401994"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sz="4800" kern="0">
                <a:solidFill>
                  <a:prstClr val="black">
                    <a:lumMod val="75000"/>
                    <a:lumOff val="25000"/>
                  </a:prstClr>
                </a:solidFill>
                <a:latin typeface="Sakkal Majalla" panose="02000000000000000000" pitchFamily="2" charset="-78"/>
                <a:cs typeface="Sakkal Majalla" pitchFamily="2" charset="-78"/>
              </a:rPr>
              <a:t>إجراءات جرد المستودعات</a:t>
            </a:r>
            <a:endParaRPr kumimoji="0" lang="ar-EG" sz="4800" b="0" i="0" u="none" strike="noStrike" kern="0" cap="none" spc="0" normalizeH="0" baseline="0" noProof="0" dirty="0">
              <a:ln>
                <a:noFill/>
              </a:ln>
              <a:solidFill>
                <a:prstClr val="black">
                  <a:lumMod val="75000"/>
                  <a:lumOff val="25000"/>
                </a:prstClr>
              </a:solidFill>
              <a:effectLst/>
              <a:uLnTx/>
              <a:uFillTx/>
              <a:latin typeface="Sakkal Majalla" panose="02000000000000000000" pitchFamily="2" charset="-78"/>
              <a:ea typeface="+mn-ea"/>
              <a:cs typeface="Sakkal Majalla" pitchFamily="2" charset="-78"/>
            </a:endParaRP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7" name="Picture 6" descr="D:\esraa\الإدارة الحديثة للمستودعات والمخازن\photos\feat_inventory.jpg"/>
          <p:cNvPicPr/>
          <p:nvPr/>
        </p:nvPicPr>
        <p:blipFill>
          <a:blip r:embed="rId3">
            <a:clrChange>
              <a:clrFrom>
                <a:srgbClr val="E9E9EB"/>
              </a:clrFrom>
              <a:clrTo>
                <a:srgbClr val="E9E9EB">
                  <a:alpha val="0"/>
                </a:srgbClr>
              </a:clrTo>
            </a:clrChange>
            <a:extLst>
              <a:ext uri="{28A0092B-C50C-407E-A947-70E740481C1C}">
                <a14:useLocalDpi xmlns:a14="http://schemas.microsoft.com/office/drawing/2010/main" val="0"/>
              </a:ext>
            </a:extLst>
          </a:blip>
          <a:srcRect/>
          <a:stretch>
            <a:fillRect/>
          </a:stretch>
        </p:blipFill>
        <p:spPr bwMode="auto">
          <a:xfrm>
            <a:off x="2277979" y="1996508"/>
            <a:ext cx="3240505" cy="2142355"/>
          </a:xfrm>
          <a:prstGeom prst="rect">
            <a:avLst/>
          </a:prstGeom>
        </p:spPr>
      </p:pic>
      <p:sp>
        <p:nvSpPr>
          <p:cNvPr id="5"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6" name="مستطيل 2"/>
          <p:cNvSpPr/>
          <p:nvPr/>
        </p:nvSpPr>
        <p:spPr>
          <a:xfrm>
            <a:off x="0" y="302527"/>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4"/>
              </a:rPr>
              <a:t>www.dawliatraining.com</a:t>
            </a:r>
            <a:endParaRPr lang="en-US" sz="1100" dirty="0">
              <a:effectLst/>
              <a:ea typeface="Calibri"/>
              <a:cs typeface="Arial"/>
            </a:endParaRPr>
          </a:p>
        </p:txBody>
      </p:sp>
    </p:spTree>
    <p:extLst>
      <p:ext uri="{BB962C8B-B14F-4D97-AF65-F5344CB8AC3E}">
        <p14:creationId xmlns:p14="http://schemas.microsoft.com/office/powerpoint/2010/main" val="2732935791"/>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نتيجة بحث الصور عن stocktaking"/>
          <p:cNvPicPr/>
          <p:nvPr/>
        </p:nvPicPr>
        <p:blipFill rotWithShape="1">
          <a:blip r:embed="rId3">
            <a:extLst>
              <a:ext uri="{28A0092B-C50C-407E-A947-70E740481C1C}">
                <a14:useLocalDpi xmlns:a14="http://schemas.microsoft.com/office/drawing/2010/main" val="0"/>
              </a:ext>
            </a:extLst>
          </a:blip>
          <a:srcRect l="13426" r="13889"/>
          <a:stretch/>
        </p:blipFill>
        <p:spPr bwMode="auto">
          <a:xfrm>
            <a:off x="368967" y="910262"/>
            <a:ext cx="3080085" cy="2874363"/>
          </a:xfrm>
          <a:prstGeom prst="rect">
            <a:avLst/>
          </a:prstGeom>
          <a:noFill/>
          <a:ln>
            <a:noFill/>
          </a:ln>
          <a:extLst>
            <a:ext uri="{53640926-AAD7-44D8-BBD7-CCE9431645EC}">
              <a14:shadowObscured xmlns:a14="http://schemas.microsoft.com/office/drawing/2010/main"/>
            </a:ext>
          </a:extLst>
        </p:spPr>
      </p:pic>
      <p:sp>
        <p:nvSpPr>
          <p:cNvPr id="7" name="Slide Number Placeholder 6"/>
          <p:cNvSpPr>
            <a:spLocks noGrp="1"/>
          </p:cNvSpPr>
          <p:nvPr>
            <p:ph type="sldNum" sz="quarter" idx="12"/>
          </p:nvPr>
        </p:nvSpPr>
        <p:spPr/>
        <p:txBody>
          <a:bodyPr/>
          <a:lstStyle/>
          <a:p>
            <a:fld id="{802A93DA-8321-490E-B7A0-7881EC602D96}" type="slidenum">
              <a:rPr lang="ar-EG" smtClean="0"/>
              <a:t>126</a:t>
            </a:fld>
            <a:endParaRPr lang="ar-EG"/>
          </a:p>
        </p:txBody>
      </p:sp>
      <p:sp>
        <p:nvSpPr>
          <p:cNvPr id="23" name="Rectangle 22"/>
          <p:cNvSpPr/>
          <p:nvPr/>
        </p:nvSpPr>
        <p:spPr>
          <a:xfrm>
            <a:off x="7375621" y="202376"/>
            <a:ext cx="4474710" cy="707886"/>
          </a:xfrm>
          <a:prstGeom prst="rect">
            <a:avLst/>
          </a:prstGeom>
        </p:spPr>
        <p:txBody>
          <a:bodyPr wrap="square">
            <a:spAutoFit/>
          </a:bodyPr>
          <a:lstStyle/>
          <a:p>
            <a:pPr lvl="0" algn="ctr">
              <a:lnSpc>
                <a:spcPct val="125000"/>
              </a:lnSpc>
            </a:pPr>
            <a:r>
              <a:rPr lang="ar-EG" sz="3200" dirty="0">
                <a:solidFill>
                  <a:prstClr val="white"/>
                </a:solidFill>
                <a:latin typeface="Sakkal Majalla" pitchFamily="2" charset="-78"/>
                <a:cs typeface="Sakkal Majalla" pitchFamily="2" charset="-78"/>
              </a:rPr>
              <a:t>إجراءات جرد المستودعات</a:t>
            </a:r>
          </a:p>
        </p:txBody>
      </p:sp>
      <p:sp>
        <p:nvSpPr>
          <p:cNvPr id="4" name="Rectangle 3"/>
          <p:cNvSpPr/>
          <p:nvPr/>
        </p:nvSpPr>
        <p:spPr>
          <a:xfrm>
            <a:off x="1062171" y="1431503"/>
            <a:ext cx="9927389" cy="461665"/>
          </a:xfrm>
          <a:prstGeom prst="rect">
            <a:avLst/>
          </a:prstGeom>
        </p:spPr>
        <p:txBody>
          <a:bodyPr wrap="square">
            <a:spAutoFit/>
          </a:bodyPr>
          <a:lstStyle/>
          <a:p>
            <a:pPr algn="justLow"/>
            <a:r>
              <a:rPr lang="ar-EG" sz="2400" b="1" dirty="0">
                <a:solidFill>
                  <a:srgbClr val="002060"/>
                </a:solidFill>
                <a:cs typeface="Sakkal Majalla" panose="02000000000000000000" pitchFamily="2" charset="-78"/>
              </a:rPr>
              <a:t>قفل أرصدة الأصناف التي سيتم جردها في بطاقة الصنف</a:t>
            </a:r>
          </a:p>
        </p:txBody>
      </p:sp>
      <p:sp>
        <p:nvSpPr>
          <p:cNvPr id="5" name="Rectangle 4"/>
          <p:cNvSpPr/>
          <p:nvPr/>
        </p:nvSpPr>
        <p:spPr>
          <a:xfrm>
            <a:off x="789455" y="2187617"/>
            <a:ext cx="8838666" cy="461665"/>
          </a:xfrm>
          <a:prstGeom prst="rect">
            <a:avLst/>
          </a:prstGeom>
        </p:spPr>
        <p:txBody>
          <a:bodyPr wrap="square">
            <a:spAutoFit/>
          </a:bodyPr>
          <a:lstStyle/>
          <a:p>
            <a:pPr algn="justLow"/>
            <a:r>
              <a:rPr lang="ar-EG" sz="2400" b="1" dirty="0">
                <a:solidFill>
                  <a:srgbClr val="002060"/>
                </a:solidFill>
                <a:cs typeface="Sakkal Majalla" panose="02000000000000000000" pitchFamily="2" charset="-78"/>
              </a:rPr>
              <a:t>في حالة اتباع الجرد الكلي تقوم لجنة الجرد بإغلاق أبواب المستودعات</a:t>
            </a:r>
          </a:p>
        </p:txBody>
      </p:sp>
      <p:sp>
        <p:nvSpPr>
          <p:cNvPr id="6" name="Rectangle 5"/>
          <p:cNvSpPr/>
          <p:nvPr/>
        </p:nvSpPr>
        <p:spPr>
          <a:xfrm>
            <a:off x="249383" y="2947695"/>
            <a:ext cx="8656330" cy="461665"/>
          </a:xfrm>
          <a:prstGeom prst="rect">
            <a:avLst/>
          </a:prstGeom>
        </p:spPr>
        <p:txBody>
          <a:bodyPr wrap="square">
            <a:spAutoFit/>
          </a:bodyPr>
          <a:lstStyle/>
          <a:p>
            <a:pPr algn="justLow"/>
            <a:r>
              <a:rPr lang="ar-EG" sz="2400" b="1" dirty="0">
                <a:solidFill>
                  <a:srgbClr val="002060"/>
                </a:solidFill>
                <a:cs typeface="Sakkal Majalla" panose="02000000000000000000" pitchFamily="2" charset="-78"/>
              </a:rPr>
              <a:t>القيام بجرد الأصناف صنفا </a:t>
            </a:r>
            <a:r>
              <a:rPr lang="ar-EG" sz="2400" b="1" dirty="0" err="1">
                <a:solidFill>
                  <a:srgbClr val="002060"/>
                </a:solidFill>
                <a:cs typeface="Sakkal Majalla" panose="02000000000000000000" pitchFamily="2" charset="-78"/>
              </a:rPr>
              <a:t>صنفا</a:t>
            </a:r>
            <a:r>
              <a:rPr lang="ar-EG" sz="2400" b="1" dirty="0">
                <a:solidFill>
                  <a:srgbClr val="002060"/>
                </a:solidFill>
                <a:cs typeface="Sakkal Majalla" panose="02000000000000000000" pitchFamily="2" charset="-78"/>
              </a:rPr>
              <a:t> دفعة واحدة</a:t>
            </a:r>
          </a:p>
        </p:txBody>
      </p:sp>
      <p:sp>
        <p:nvSpPr>
          <p:cNvPr id="8" name="Rectangle 7"/>
          <p:cNvSpPr/>
          <p:nvPr/>
        </p:nvSpPr>
        <p:spPr>
          <a:xfrm>
            <a:off x="661117" y="3878153"/>
            <a:ext cx="7957867" cy="461665"/>
          </a:xfrm>
          <a:prstGeom prst="rect">
            <a:avLst/>
          </a:prstGeom>
        </p:spPr>
        <p:txBody>
          <a:bodyPr wrap="square">
            <a:spAutoFit/>
          </a:bodyPr>
          <a:lstStyle/>
          <a:p>
            <a:pPr algn="justLow"/>
            <a:r>
              <a:rPr lang="ar-EG" sz="2400" b="1" dirty="0">
                <a:solidFill>
                  <a:srgbClr val="002060"/>
                </a:solidFill>
                <a:cs typeface="Sakkal Majalla" panose="02000000000000000000" pitchFamily="2" charset="-78"/>
              </a:rPr>
              <a:t>إثبات الموجود الفعلي لكل صنف في الحقل المخصص لذلك </a:t>
            </a:r>
            <a:r>
              <a:rPr lang="ar-EG" sz="2400" b="1" dirty="0" smtClean="0">
                <a:solidFill>
                  <a:srgbClr val="002060"/>
                </a:solidFill>
                <a:cs typeface="Sakkal Majalla" panose="02000000000000000000" pitchFamily="2" charset="-78"/>
              </a:rPr>
              <a:t>في </a:t>
            </a:r>
            <a:r>
              <a:rPr lang="ar-EG" sz="2400" b="1" dirty="0">
                <a:solidFill>
                  <a:srgbClr val="002060"/>
                </a:solidFill>
                <a:cs typeface="Sakkal Majalla" panose="02000000000000000000" pitchFamily="2" charset="-78"/>
              </a:rPr>
              <a:t>بطاقة الجرد</a:t>
            </a:r>
          </a:p>
        </p:txBody>
      </p:sp>
      <p:sp>
        <p:nvSpPr>
          <p:cNvPr id="9" name="Rectangle 8"/>
          <p:cNvSpPr/>
          <p:nvPr/>
        </p:nvSpPr>
        <p:spPr>
          <a:xfrm>
            <a:off x="867411" y="4672047"/>
            <a:ext cx="8054343" cy="461665"/>
          </a:xfrm>
          <a:prstGeom prst="rect">
            <a:avLst/>
          </a:prstGeom>
        </p:spPr>
        <p:txBody>
          <a:bodyPr wrap="square">
            <a:spAutoFit/>
          </a:bodyPr>
          <a:lstStyle/>
          <a:p>
            <a:pPr algn="justLow"/>
            <a:r>
              <a:rPr lang="ar-EG" sz="2400" b="1" dirty="0">
                <a:solidFill>
                  <a:srgbClr val="002060"/>
                </a:solidFill>
                <a:cs typeface="Sakkal Majalla" panose="02000000000000000000" pitchFamily="2" charset="-78"/>
              </a:rPr>
              <a:t>إثبات الأرصدة </a:t>
            </a:r>
            <a:r>
              <a:rPr lang="ar-EG" sz="2400" b="1" dirty="0" err="1">
                <a:solidFill>
                  <a:srgbClr val="002060"/>
                </a:solidFill>
                <a:cs typeface="Sakkal Majalla" panose="02000000000000000000" pitchFamily="2" charset="-78"/>
              </a:rPr>
              <a:t>القيدية</a:t>
            </a:r>
            <a:r>
              <a:rPr lang="ar-EG" sz="2400" b="1" dirty="0">
                <a:solidFill>
                  <a:srgbClr val="002060"/>
                </a:solidFill>
                <a:cs typeface="Sakkal Majalla" panose="02000000000000000000" pitchFamily="2" charset="-78"/>
              </a:rPr>
              <a:t> من واقع بطاقات الصنف</a:t>
            </a:r>
          </a:p>
        </p:txBody>
      </p:sp>
      <p:sp>
        <p:nvSpPr>
          <p:cNvPr id="10" name="Rectangle 9"/>
          <p:cNvSpPr/>
          <p:nvPr/>
        </p:nvSpPr>
        <p:spPr>
          <a:xfrm>
            <a:off x="1372750" y="5509367"/>
            <a:ext cx="8254837" cy="461665"/>
          </a:xfrm>
          <a:prstGeom prst="rect">
            <a:avLst/>
          </a:prstGeom>
        </p:spPr>
        <p:txBody>
          <a:bodyPr wrap="square">
            <a:spAutoFit/>
          </a:bodyPr>
          <a:lstStyle/>
          <a:p>
            <a:pPr algn="justLow"/>
            <a:r>
              <a:rPr lang="ar-EG" sz="2400" b="1" dirty="0">
                <a:solidFill>
                  <a:srgbClr val="002060"/>
                </a:solidFill>
                <a:cs typeface="Sakkal Majalla" panose="02000000000000000000" pitchFamily="2" charset="-78"/>
              </a:rPr>
              <a:t>تتم إعادة الجرد مرة أخرى في حالة وجود فروقات في رصيد أي صنف</a:t>
            </a:r>
          </a:p>
        </p:txBody>
      </p:sp>
      <p:sp>
        <p:nvSpPr>
          <p:cNvPr id="11" name="Rectangle 10"/>
          <p:cNvSpPr/>
          <p:nvPr/>
        </p:nvSpPr>
        <p:spPr>
          <a:xfrm>
            <a:off x="1062171" y="6149375"/>
            <a:ext cx="9786902" cy="461665"/>
          </a:xfrm>
          <a:prstGeom prst="rect">
            <a:avLst/>
          </a:prstGeom>
        </p:spPr>
        <p:txBody>
          <a:bodyPr wrap="square">
            <a:spAutoFit/>
          </a:bodyPr>
          <a:lstStyle/>
          <a:p>
            <a:pPr algn="justLow"/>
            <a:r>
              <a:rPr lang="ar-EG" sz="2400" b="1" dirty="0">
                <a:solidFill>
                  <a:srgbClr val="002060"/>
                </a:solidFill>
                <a:cs typeface="Sakkal Majalla" panose="02000000000000000000" pitchFamily="2" charset="-78"/>
              </a:rPr>
              <a:t>تقوم لجنة الجرد بدراسة أسباب وجود الفروقات في المخزون سواء كانت نتيجة</a:t>
            </a:r>
          </a:p>
        </p:txBody>
      </p:sp>
      <p:grpSp>
        <p:nvGrpSpPr>
          <p:cNvPr id="12" name="Group 11"/>
          <p:cNvGrpSpPr/>
          <p:nvPr/>
        </p:nvGrpSpPr>
        <p:grpSpPr>
          <a:xfrm>
            <a:off x="8530052" y="1893168"/>
            <a:ext cx="3569086" cy="4406212"/>
            <a:chOff x="7550467" y="1557629"/>
            <a:chExt cx="3394363" cy="4406212"/>
          </a:xfrm>
        </p:grpSpPr>
        <p:pic>
          <p:nvPicPr>
            <p:cNvPr id="13" name="Picture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50467" y="1557629"/>
              <a:ext cx="3394363" cy="4406212"/>
            </a:xfrm>
            <a:prstGeom prst="rect">
              <a:avLst/>
            </a:prstGeom>
          </p:spPr>
        </p:pic>
        <p:sp>
          <p:nvSpPr>
            <p:cNvPr id="14" name="Rectangle 13"/>
            <p:cNvSpPr/>
            <p:nvPr/>
          </p:nvSpPr>
          <p:spPr>
            <a:xfrm>
              <a:off x="8837922" y="2986933"/>
              <a:ext cx="1981244" cy="1446550"/>
            </a:xfrm>
            <a:prstGeom prst="rect">
              <a:avLst/>
            </a:prstGeom>
          </p:spPr>
          <p:txBody>
            <a:bodyPr wrap="square">
              <a:spAutoFit/>
            </a:bodyPr>
            <a:lstStyle/>
            <a:p>
              <a:pPr algn="ctr"/>
              <a:r>
                <a:rPr lang="ar-EG" sz="2200" b="1" spc="-150" dirty="0">
                  <a:solidFill>
                    <a:prstClr val="white"/>
                  </a:solidFill>
                  <a:cs typeface="Sakkal Majalla" panose="02000000000000000000" pitchFamily="2" charset="-78"/>
                </a:rPr>
                <a:t>لضمان </a:t>
              </a:r>
              <a:r>
                <a:rPr lang="ar-EG" sz="2200" b="1" spc="-150" dirty="0" smtClean="0">
                  <a:solidFill>
                    <a:prstClr val="white"/>
                  </a:solidFill>
                  <a:cs typeface="Sakkal Majalla" panose="02000000000000000000" pitchFamily="2" charset="-78"/>
                </a:rPr>
                <a:t>تنفيذ</a:t>
              </a:r>
              <a:br>
                <a:rPr lang="ar-EG" sz="2200" b="1" spc="-150" dirty="0" smtClean="0">
                  <a:solidFill>
                    <a:prstClr val="white"/>
                  </a:solidFill>
                  <a:cs typeface="Sakkal Majalla" panose="02000000000000000000" pitchFamily="2" charset="-78"/>
                </a:rPr>
              </a:br>
              <a:r>
                <a:rPr lang="ar-EG" sz="2200" b="1" spc="-150" dirty="0" smtClean="0">
                  <a:solidFill>
                    <a:prstClr val="white"/>
                  </a:solidFill>
                  <a:cs typeface="Sakkal Majalla" panose="02000000000000000000" pitchFamily="2" charset="-78"/>
                </a:rPr>
                <a:t> </a:t>
              </a:r>
              <a:r>
                <a:rPr lang="ar-EG" sz="2200" b="1" spc="-150" dirty="0">
                  <a:solidFill>
                    <a:prstClr val="white"/>
                  </a:solidFill>
                  <a:cs typeface="Sakkal Majalla" panose="02000000000000000000" pitchFamily="2" charset="-78"/>
                </a:rPr>
                <a:t>عمليات جرد المستودعات بكفاءة فإن على لجنة الجرد إتباع الإجراءات التالية</a:t>
              </a:r>
            </a:p>
          </p:txBody>
        </p:sp>
      </p:grpSp>
      <p:sp>
        <p:nvSpPr>
          <p:cNvPr id="16"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17"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5"/>
              </a:rPr>
              <a:t>www.dawliatraining.com</a:t>
            </a:r>
            <a:endParaRPr lang="en-US" sz="1100" dirty="0">
              <a:effectLst/>
              <a:ea typeface="Calibri"/>
              <a:cs typeface="Arial"/>
            </a:endParaRPr>
          </a:p>
        </p:txBody>
      </p:sp>
    </p:spTree>
    <p:extLst>
      <p:ext uri="{BB962C8B-B14F-4D97-AF65-F5344CB8AC3E}">
        <p14:creationId xmlns:p14="http://schemas.microsoft.com/office/powerpoint/2010/main" val="2452833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80">
                                          <p:stCondLst>
                                            <p:cond delay="0"/>
                                          </p:stCondLst>
                                        </p:cTn>
                                        <p:tgtEl>
                                          <p:spTgt spid="12"/>
                                        </p:tgtEl>
                                      </p:cBhvr>
                                    </p:animEffect>
                                    <p:anim calcmode="lin" valueType="num">
                                      <p:cBhvr>
                                        <p:cTn id="8"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13" dur="26">
                                          <p:stCondLst>
                                            <p:cond delay="650"/>
                                          </p:stCondLst>
                                        </p:cTn>
                                        <p:tgtEl>
                                          <p:spTgt spid="12"/>
                                        </p:tgtEl>
                                      </p:cBhvr>
                                      <p:to x="100000" y="60000"/>
                                    </p:animScale>
                                    <p:animScale>
                                      <p:cBhvr>
                                        <p:cTn id="14" dur="166" decel="50000">
                                          <p:stCondLst>
                                            <p:cond delay="676"/>
                                          </p:stCondLst>
                                        </p:cTn>
                                        <p:tgtEl>
                                          <p:spTgt spid="12"/>
                                        </p:tgtEl>
                                      </p:cBhvr>
                                      <p:to x="100000" y="100000"/>
                                    </p:animScale>
                                    <p:animScale>
                                      <p:cBhvr>
                                        <p:cTn id="15" dur="26">
                                          <p:stCondLst>
                                            <p:cond delay="1312"/>
                                          </p:stCondLst>
                                        </p:cTn>
                                        <p:tgtEl>
                                          <p:spTgt spid="12"/>
                                        </p:tgtEl>
                                      </p:cBhvr>
                                      <p:to x="100000" y="80000"/>
                                    </p:animScale>
                                    <p:animScale>
                                      <p:cBhvr>
                                        <p:cTn id="16" dur="166" decel="50000">
                                          <p:stCondLst>
                                            <p:cond delay="1338"/>
                                          </p:stCondLst>
                                        </p:cTn>
                                        <p:tgtEl>
                                          <p:spTgt spid="12"/>
                                        </p:tgtEl>
                                      </p:cBhvr>
                                      <p:to x="100000" y="100000"/>
                                    </p:animScale>
                                    <p:animScale>
                                      <p:cBhvr>
                                        <p:cTn id="17" dur="26">
                                          <p:stCondLst>
                                            <p:cond delay="1642"/>
                                          </p:stCondLst>
                                        </p:cTn>
                                        <p:tgtEl>
                                          <p:spTgt spid="12"/>
                                        </p:tgtEl>
                                      </p:cBhvr>
                                      <p:to x="100000" y="90000"/>
                                    </p:animScale>
                                    <p:animScale>
                                      <p:cBhvr>
                                        <p:cTn id="18" dur="166" decel="50000">
                                          <p:stCondLst>
                                            <p:cond delay="1668"/>
                                          </p:stCondLst>
                                        </p:cTn>
                                        <p:tgtEl>
                                          <p:spTgt spid="12"/>
                                        </p:tgtEl>
                                      </p:cBhvr>
                                      <p:to x="100000" y="100000"/>
                                    </p:animScale>
                                    <p:animScale>
                                      <p:cBhvr>
                                        <p:cTn id="19" dur="26">
                                          <p:stCondLst>
                                            <p:cond delay="1808"/>
                                          </p:stCondLst>
                                        </p:cTn>
                                        <p:tgtEl>
                                          <p:spTgt spid="12"/>
                                        </p:tgtEl>
                                      </p:cBhvr>
                                      <p:to x="100000" y="95000"/>
                                    </p:animScale>
                                    <p:animScale>
                                      <p:cBhvr>
                                        <p:cTn id="20" dur="166" decel="50000">
                                          <p:stCondLst>
                                            <p:cond delay="1834"/>
                                          </p:stCondLst>
                                        </p:cTn>
                                        <p:tgtEl>
                                          <p:spTgt spid="1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barn(inVertical)">
                                      <p:cBhvr>
                                        <p:cTn id="25" dur="500"/>
                                        <p:tgtEl>
                                          <p:spTgt spid="4"/>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barn(inVertical)">
                                      <p:cBhvr>
                                        <p:cTn id="30" dur="500"/>
                                        <p:tgtEl>
                                          <p:spTgt spid="5"/>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barn(inVertical)">
                                      <p:cBhvr>
                                        <p:cTn id="35" dur="500"/>
                                        <p:tgtEl>
                                          <p:spTgt spid="6"/>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grpId="0" nodeType="click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barn(inVertical)">
                                      <p:cBhvr>
                                        <p:cTn id="40" dur="500"/>
                                        <p:tgtEl>
                                          <p:spTgt spid="8"/>
                                        </p:tgtEl>
                                      </p:cBhvr>
                                    </p:animEffect>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grpId="0" nodeType="click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barn(inVertical)">
                                      <p:cBhvr>
                                        <p:cTn id="45" dur="500"/>
                                        <p:tgtEl>
                                          <p:spTgt spid="9"/>
                                        </p:tgtEl>
                                      </p:cBhvr>
                                    </p:animEffect>
                                  </p:childTnLst>
                                </p:cTn>
                              </p:par>
                            </p:childTnLst>
                          </p:cTn>
                        </p:par>
                      </p:childTnLst>
                    </p:cTn>
                  </p:par>
                  <p:par>
                    <p:cTn id="46" fill="hold">
                      <p:stCondLst>
                        <p:cond delay="indefinite"/>
                      </p:stCondLst>
                      <p:childTnLst>
                        <p:par>
                          <p:cTn id="47" fill="hold">
                            <p:stCondLst>
                              <p:cond delay="0"/>
                            </p:stCondLst>
                            <p:childTnLst>
                              <p:par>
                                <p:cTn id="48" presetID="16" presetClass="entr" presetSubtype="21" fill="hold" grpId="0" nodeType="click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barn(inVertical)">
                                      <p:cBhvr>
                                        <p:cTn id="50" dur="500"/>
                                        <p:tgtEl>
                                          <p:spTgt spid="10"/>
                                        </p:tgtEl>
                                      </p:cBhvr>
                                    </p:animEffect>
                                  </p:childTnLst>
                                </p:cTn>
                              </p:par>
                            </p:childTnLst>
                          </p:cTn>
                        </p:par>
                      </p:childTnLst>
                    </p:cTn>
                  </p:par>
                  <p:par>
                    <p:cTn id="51" fill="hold">
                      <p:stCondLst>
                        <p:cond delay="indefinite"/>
                      </p:stCondLst>
                      <p:childTnLst>
                        <p:par>
                          <p:cTn id="52" fill="hold">
                            <p:stCondLst>
                              <p:cond delay="0"/>
                            </p:stCondLst>
                            <p:childTnLst>
                              <p:par>
                                <p:cTn id="53" presetID="16" presetClass="entr" presetSubtype="21" fill="hold" grpId="0" nodeType="click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barn(inVertical)">
                                      <p:cBhvr>
                                        <p:cTn id="5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8" grpId="0"/>
      <p:bldP spid="9" grpId="0"/>
      <p:bldP spid="10" grpId="0"/>
      <p:bldP spid="11" grpId="0"/>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xmlns="" id="{7E5A0D50-BD01-48CF-9E1E-6EBE3CFE0757}"/>
              </a:ext>
            </a:extLst>
          </p:cNvPr>
          <p:cNvSpPr txBox="1"/>
          <p:nvPr/>
        </p:nvSpPr>
        <p:spPr>
          <a:xfrm>
            <a:off x="6176809" y="2441346"/>
            <a:ext cx="5401994"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sz="4800" kern="0" dirty="0">
                <a:solidFill>
                  <a:prstClr val="black">
                    <a:lumMod val="75000"/>
                    <a:lumOff val="25000"/>
                  </a:prstClr>
                </a:solidFill>
                <a:latin typeface="Sakkal Majalla" panose="02000000000000000000" pitchFamily="2" charset="-78"/>
                <a:cs typeface="Sakkal Majalla" pitchFamily="2" charset="-78"/>
              </a:rPr>
              <a:t>معالجة مشكلات المخزون</a:t>
            </a:r>
            <a:endParaRPr kumimoji="0" lang="ar-EG" sz="4800" b="0" i="0" u="none" strike="noStrike" kern="0" cap="none" spc="0" normalizeH="0" baseline="0" noProof="0" dirty="0">
              <a:ln>
                <a:noFill/>
              </a:ln>
              <a:solidFill>
                <a:prstClr val="black">
                  <a:lumMod val="75000"/>
                  <a:lumOff val="25000"/>
                </a:prstClr>
              </a:solidFill>
              <a:effectLst/>
              <a:uLnTx/>
              <a:uFillTx/>
              <a:latin typeface="Sakkal Majalla" panose="02000000000000000000" pitchFamily="2" charset="-78"/>
              <a:ea typeface="+mn-ea"/>
              <a:cs typeface="Sakkal Majalla" pitchFamily="2" charset="-78"/>
            </a:endParaRP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127</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7" name="Picture 6" descr="D:\esraa\الإدارة الحديثة للمستودعات والمخازن\photos\feat_inventory.jpg"/>
          <p:cNvPicPr/>
          <p:nvPr/>
        </p:nvPicPr>
        <p:blipFill>
          <a:blip r:embed="rId3">
            <a:clrChange>
              <a:clrFrom>
                <a:srgbClr val="E9E9EB"/>
              </a:clrFrom>
              <a:clrTo>
                <a:srgbClr val="E9E9EB">
                  <a:alpha val="0"/>
                </a:srgbClr>
              </a:clrTo>
            </a:clrChange>
            <a:extLst>
              <a:ext uri="{28A0092B-C50C-407E-A947-70E740481C1C}">
                <a14:useLocalDpi xmlns:a14="http://schemas.microsoft.com/office/drawing/2010/main" val="0"/>
              </a:ext>
            </a:extLst>
          </a:blip>
          <a:srcRect/>
          <a:stretch>
            <a:fillRect/>
          </a:stretch>
        </p:blipFill>
        <p:spPr bwMode="auto">
          <a:xfrm>
            <a:off x="2277979" y="1996508"/>
            <a:ext cx="3240505" cy="2142355"/>
          </a:xfrm>
          <a:prstGeom prst="rect">
            <a:avLst/>
          </a:prstGeom>
        </p:spPr>
      </p:pic>
      <p:sp>
        <p:nvSpPr>
          <p:cNvPr id="5"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6" name="مستطيل 2"/>
          <p:cNvSpPr/>
          <p:nvPr/>
        </p:nvSpPr>
        <p:spPr>
          <a:xfrm>
            <a:off x="0" y="302527"/>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4"/>
              </a:rPr>
              <a:t>www.dawliatraining.com</a:t>
            </a:r>
            <a:endParaRPr lang="en-US" sz="1100" dirty="0">
              <a:effectLst/>
              <a:ea typeface="Calibri"/>
              <a:cs typeface="Arial"/>
            </a:endParaRPr>
          </a:p>
        </p:txBody>
      </p:sp>
    </p:spTree>
    <p:extLst>
      <p:ext uri="{BB962C8B-B14F-4D97-AF65-F5344CB8AC3E}">
        <p14:creationId xmlns:p14="http://schemas.microsoft.com/office/powerpoint/2010/main" val="207217549"/>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128</a:t>
            </a:fld>
            <a:endParaRPr lang="ar-EG"/>
          </a:p>
        </p:txBody>
      </p:sp>
      <p:sp>
        <p:nvSpPr>
          <p:cNvPr id="23" name="Rectangle 22"/>
          <p:cNvSpPr/>
          <p:nvPr/>
        </p:nvSpPr>
        <p:spPr>
          <a:xfrm>
            <a:off x="7375621" y="202376"/>
            <a:ext cx="4474710" cy="707886"/>
          </a:xfrm>
          <a:prstGeom prst="rect">
            <a:avLst/>
          </a:prstGeom>
        </p:spPr>
        <p:txBody>
          <a:bodyPr wrap="square">
            <a:spAutoFit/>
          </a:bodyPr>
          <a:lstStyle/>
          <a:p>
            <a:pPr lvl="0" algn="ctr">
              <a:lnSpc>
                <a:spcPct val="125000"/>
              </a:lnSpc>
            </a:pPr>
            <a:r>
              <a:rPr lang="ar-EG" sz="3200" dirty="0">
                <a:solidFill>
                  <a:prstClr val="white"/>
                </a:solidFill>
                <a:latin typeface="Sakkal Majalla" pitchFamily="2" charset="-78"/>
                <a:cs typeface="Sakkal Majalla" pitchFamily="2" charset="-78"/>
              </a:rPr>
              <a:t>معالجة مشكلات المخزون</a:t>
            </a:r>
          </a:p>
        </p:txBody>
      </p:sp>
      <p:grpSp>
        <p:nvGrpSpPr>
          <p:cNvPr id="4" name="Group 3"/>
          <p:cNvGrpSpPr/>
          <p:nvPr/>
        </p:nvGrpSpPr>
        <p:grpSpPr>
          <a:xfrm>
            <a:off x="635778" y="607779"/>
            <a:ext cx="5957112" cy="5748572"/>
            <a:chOff x="2913757" y="984737"/>
            <a:chExt cx="5957112" cy="5748572"/>
          </a:xfrm>
        </p:grpSpPr>
        <p:pic>
          <p:nvPicPr>
            <p:cNvPr id="5" name="Picture 4"/>
            <p:cNvPicPr>
              <a:picLocks noChangeAspect="1"/>
            </p:cNvPicPr>
            <p:nvPr/>
          </p:nvPicPr>
          <p:blipFill>
            <a:blip r:embed="rId3">
              <a:clrChange>
                <a:clrFrom>
                  <a:srgbClr val="FFFFFF"/>
                </a:clrFrom>
                <a:clrTo>
                  <a:srgbClr val="FFFFFF">
                    <a:alpha val="0"/>
                  </a:srgbClr>
                </a:clrTo>
              </a:clrChange>
            </a:blip>
            <a:stretch>
              <a:fillRect/>
            </a:stretch>
          </p:blipFill>
          <p:spPr>
            <a:xfrm>
              <a:off x="2913757" y="984737"/>
              <a:ext cx="5957112" cy="5748572"/>
            </a:xfrm>
            <a:prstGeom prst="rect">
              <a:avLst/>
            </a:prstGeom>
          </p:spPr>
        </p:pic>
        <p:sp>
          <p:nvSpPr>
            <p:cNvPr id="6" name="Rectangle 5"/>
            <p:cNvSpPr/>
            <p:nvPr/>
          </p:nvSpPr>
          <p:spPr>
            <a:xfrm>
              <a:off x="5096666" y="3381969"/>
              <a:ext cx="1591293" cy="954107"/>
            </a:xfrm>
            <a:prstGeom prst="rect">
              <a:avLst/>
            </a:prstGeom>
          </p:spPr>
          <p:txBody>
            <a:bodyPr wrap="square">
              <a:spAutoFit/>
            </a:bodyPr>
            <a:lstStyle/>
            <a:p>
              <a:pPr algn="ctr"/>
              <a:r>
                <a:rPr lang="ar-EG" sz="2800" b="1" dirty="0">
                  <a:solidFill>
                    <a:srgbClr val="C00000"/>
                  </a:solidFill>
                  <a:ea typeface="Calibri" panose="020F0502020204030204" pitchFamily="34" charset="0"/>
                  <a:cs typeface="Sakkal Majalla" panose="02000000000000000000" pitchFamily="2" charset="-78"/>
                </a:rPr>
                <a:t>أهم مشكلات المخزون</a:t>
              </a:r>
            </a:p>
          </p:txBody>
        </p:sp>
      </p:grpSp>
      <p:grpSp>
        <p:nvGrpSpPr>
          <p:cNvPr id="8" name="Group 7"/>
          <p:cNvGrpSpPr/>
          <p:nvPr/>
        </p:nvGrpSpPr>
        <p:grpSpPr>
          <a:xfrm>
            <a:off x="2635284" y="1426497"/>
            <a:ext cx="2473659" cy="734975"/>
            <a:chOff x="2529402" y="2600048"/>
            <a:chExt cx="2931395" cy="1177489"/>
          </a:xfrm>
        </p:grpSpPr>
        <p:sp>
          <p:nvSpPr>
            <p:cNvPr id="9" name="Rectangle 8"/>
            <p:cNvSpPr/>
            <p:nvPr/>
          </p:nvSpPr>
          <p:spPr>
            <a:xfrm>
              <a:off x="2529402" y="2600048"/>
              <a:ext cx="2376683" cy="758616"/>
            </a:xfrm>
            <a:prstGeom prst="rect">
              <a:avLst/>
            </a:prstGeom>
          </p:spPr>
          <p:txBody>
            <a:bodyPr wrap="square">
              <a:noAutofit/>
            </a:bodyPr>
            <a:lstStyle/>
            <a:p>
              <a:pPr algn="ctr">
                <a:lnSpc>
                  <a:spcPct val="107000"/>
                </a:lnSpc>
              </a:pPr>
              <a:r>
                <a:rPr lang="ar-EG" sz="2400" b="1" dirty="0">
                  <a:solidFill>
                    <a:srgbClr val="038FD3"/>
                  </a:solidFill>
                  <a:latin typeface="Sakkal Majalla" panose="02000000000000000000" pitchFamily="2" charset="-78"/>
                  <a:ea typeface="Calibri" panose="020F0502020204030204" pitchFamily="34" charset="0"/>
                  <a:cs typeface="Sakkal Majalla" panose="02000000000000000000" pitchFamily="2" charset="-78"/>
                </a:rPr>
                <a:t>تلف المواد المخزنة</a:t>
              </a:r>
              <a:endParaRPr lang="en-US" sz="1600" dirty="0">
                <a:solidFill>
                  <a:srgbClr val="038FD3"/>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10" name="Rectangle 9"/>
            <p:cNvSpPr/>
            <p:nvPr/>
          </p:nvSpPr>
          <p:spPr>
            <a:xfrm>
              <a:off x="4906085" y="3193082"/>
              <a:ext cx="554712" cy="584455"/>
            </a:xfrm>
            <a:prstGeom prst="rect">
              <a:avLst/>
            </a:prstGeom>
          </p:spPr>
          <p:txBody>
            <a:bodyPr wrap="square">
              <a:noAutofit/>
            </a:bodyPr>
            <a:lstStyle/>
            <a:p>
              <a:pPr algn="ctr" rtl="1">
                <a:lnSpc>
                  <a:spcPct val="107000"/>
                </a:lnSpc>
                <a:spcAft>
                  <a:spcPts val="0"/>
                </a:spcAft>
              </a:pPr>
              <a:r>
                <a:rPr lang="ar-EG" sz="2400" b="1" kern="1200" dirty="0" smtClean="0">
                  <a:solidFill>
                    <a:srgbClr val="038FD3"/>
                  </a:solidFill>
                  <a:effectLst/>
                  <a:latin typeface="Sakkal Majalla" panose="02000000000000000000" pitchFamily="2" charset="-78"/>
                  <a:ea typeface="Calibri" panose="020F0502020204030204" pitchFamily="34" charset="0"/>
                  <a:cs typeface="Sakkal Majalla" panose="02000000000000000000" pitchFamily="2" charset="-78"/>
                </a:rPr>
                <a:t>1</a:t>
              </a:r>
              <a:endParaRPr lang="en-US" sz="1600" dirty="0">
                <a:solidFill>
                  <a:srgbClr val="038FD3"/>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1" name="Group 10"/>
          <p:cNvGrpSpPr/>
          <p:nvPr/>
        </p:nvGrpSpPr>
        <p:grpSpPr>
          <a:xfrm>
            <a:off x="4959569" y="1987095"/>
            <a:ext cx="958033" cy="3053634"/>
            <a:chOff x="2629747" y="924178"/>
            <a:chExt cx="1135312" cy="4892170"/>
          </a:xfrm>
        </p:grpSpPr>
        <p:sp>
          <p:nvSpPr>
            <p:cNvPr id="12" name="Rectangle 11"/>
            <p:cNvSpPr/>
            <p:nvPr/>
          </p:nvSpPr>
          <p:spPr>
            <a:xfrm rot="5654641">
              <a:off x="1181587" y="2521299"/>
              <a:ext cx="4180594" cy="986351"/>
            </a:xfrm>
            <a:prstGeom prst="rect">
              <a:avLst/>
            </a:prstGeom>
          </p:spPr>
          <p:txBody>
            <a:bodyPr wrap="square">
              <a:noAutofit/>
            </a:bodyPr>
            <a:lstStyle/>
            <a:p>
              <a:pPr algn="ctr">
                <a:lnSpc>
                  <a:spcPct val="107000"/>
                </a:lnSpc>
              </a:pPr>
              <a:r>
                <a:rPr lang="ar-EG" sz="2400" b="1" dirty="0">
                  <a:solidFill>
                    <a:srgbClr val="B62CD9"/>
                  </a:solidFill>
                  <a:latin typeface="Sakkal Majalla" panose="02000000000000000000" pitchFamily="2" charset="-78"/>
                  <a:ea typeface="Calibri" panose="020F0502020204030204" pitchFamily="34" charset="0"/>
                  <a:cs typeface="Sakkal Majalla" panose="02000000000000000000" pitchFamily="2" charset="-78"/>
                </a:rPr>
                <a:t>فقد بعض الأصناف المخزنة</a:t>
              </a:r>
              <a:endParaRPr lang="en-US" sz="1600" dirty="0">
                <a:solidFill>
                  <a:srgbClr val="B62CD9"/>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13" name="Rectangle 12"/>
            <p:cNvSpPr/>
            <p:nvPr/>
          </p:nvSpPr>
          <p:spPr>
            <a:xfrm rot="6242218">
              <a:off x="2337281" y="5071862"/>
              <a:ext cx="1036952" cy="452019"/>
            </a:xfrm>
            <a:prstGeom prst="rect">
              <a:avLst/>
            </a:prstGeom>
          </p:spPr>
          <p:txBody>
            <a:bodyPr wrap="square">
              <a:noAutofit/>
            </a:bodyPr>
            <a:lstStyle/>
            <a:p>
              <a:pPr algn="ctr" rtl="1">
                <a:lnSpc>
                  <a:spcPct val="107000"/>
                </a:lnSpc>
                <a:spcAft>
                  <a:spcPts val="0"/>
                </a:spcAft>
              </a:pPr>
              <a:r>
                <a:rPr lang="ar-EG" sz="2400" b="1" kern="1200" dirty="0" smtClean="0">
                  <a:solidFill>
                    <a:srgbClr val="B62CD9"/>
                  </a:solidFill>
                  <a:effectLst/>
                  <a:latin typeface="Sakkal Majalla" panose="02000000000000000000" pitchFamily="2" charset="-78"/>
                  <a:ea typeface="Calibri" panose="020F0502020204030204" pitchFamily="34" charset="0"/>
                  <a:cs typeface="Sakkal Majalla" panose="02000000000000000000" pitchFamily="2" charset="-78"/>
                </a:rPr>
                <a:t>2</a:t>
              </a:r>
              <a:endParaRPr lang="en-US" sz="1600" dirty="0">
                <a:solidFill>
                  <a:srgbClr val="B62CD9"/>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4" name="Group 13"/>
          <p:cNvGrpSpPr/>
          <p:nvPr/>
        </p:nvGrpSpPr>
        <p:grpSpPr>
          <a:xfrm rot="5872162">
            <a:off x="2709741" y="4097786"/>
            <a:ext cx="832332" cy="2329393"/>
            <a:chOff x="2598248" y="2084472"/>
            <a:chExt cx="986351" cy="3731876"/>
          </a:xfrm>
        </p:grpSpPr>
        <p:sp>
          <p:nvSpPr>
            <p:cNvPr id="15" name="Rectangle 14"/>
            <p:cNvSpPr/>
            <p:nvPr/>
          </p:nvSpPr>
          <p:spPr>
            <a:xfrm rot="15727838">
              <a:off x="1743692" y="2939028"/>
              <a:ext cx="2695463" cy="986351"/>
            </a:xfrm>
            <a:prstGeom prst="rect">
              <a:avLst/>
            </a:prstGeom>
          </p:spPr>
          <p:txBody>
            <a:bodyPr wrap="square">
              <a:noAutofit/>
            </a:bodyPr>
            <a:lstStyle/>
            <a:p>
              <a:pPr algn="ctr">
                <a:lnSpc>
                  <a:spcPct val="107000"/>
                </a:lnSpc>
              </a:pPr>
              <a:r>
                <a:rPr lang="ar-EG" sz="2400" b="1" dirty="0">
                  <a:solidFill>
                    <a:srgbClr val="EE5A00"/>
                  </a:solidFill>
                  <a:latin typeface="Sakkal Majalla" panose="02000000000000000000" pitchFamily="2" charset="-78"/>
                  <a:ea typeface="Calibri" panose="020F0502020204030204" pitchFamily="34" charset="0"/>
                  <a:cs typeface="Sakkal Majalla" panose="02000000000000000000" pitchFamily="2" charset="-78"/>
                </a:rPr>
                <a:t>وجود أصناف راكدة الحركة</a:t>
              </a:r>
              <a:endParaRPr lang="en-US" sz="1600" dirty="0">
                <a:solidFill>
                  <a:srgbClr val="EE5A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16" name="Rectangle 15"/>
            <p:cNvSpPr/>
            <p:nvPr/>
          </p:nvSpPr>
          <p:spPr>
            <a:xfrm rot="17519689">
              <a:off x="2337281" y="5071862"/>
              <a:ext cx="1036952" cy="452019"/>
            </a:xfrm>
            <a:prstGeom prst="rect">
              <a:avLst/>
            </a:prstGeom>
          </p:spPr>
          <p:txBody>
            <a:bodyPr wrap="square">
              <a:noAutofit/>
            </a:bodyPr>
            <a:lstStyle/>
            <a:p>
              <a:pPr algn="ctr" rtl="1">
                <a:lnSpc>
                  <a:spcPct val="107000"/>
                </a:lnSpc>
                <a:spcAft>
                  <a:spcPts val="0"/>
                </a:spcAft>
              </a:pPr>
              <a:r>
                <a:rPr lang="ar-EG" sz="2400" b="1" kern="1200" dirty="0" smtClean="0">
                  <a:solidFill>
                    <a:srgbClr val="EE5A00"/>
                  </a:solidFill>
                  <a:effectLst/>
                  <a:latin typeface="Sakkal Majalla" panose="02000000000000000000" pitchFamily="2" charset="-78"/>
                  <a:ea typeface="Calibri" panose="020F0502020204030204" pitchFamily="34" charset="0"/>
                  <a:cs typeface="Sakkal Majalla" panose="02000000000000000000" pitchFamily="2" charset="-78"/>
                </a:rPr>
                <a:t>3</a:t>
              </a:r>
              <a:endParaRPr lang="en-US" sz="1600" dirty="0">
                <a:solidFill>
                  <a:srgbClr val="EE5A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7" name="Group 16"/>
          <p:cNvGrpSpPr/>
          <p:nvPr/>
        </p:nvGrpSpPr>
        <p:grpSpPr>
          <a:xfrm rot="5872162">
            <a:off x="571505" y="2561278"/>
            <a:ext cx="2283882" cy="918756"/>
            <a:chOff x="1209460" y="3335537"/>
            <a:chExt cx="2706503" cy="1471920"/>
          </a:xfrm>
        </p:grpSpPr>
        <p:sp>
          <p:nvSpPr>
            <p:cNvPr id="18" name="Rectangle 17"/>
            <p:cNvSpPr/>
            <p:nvPr/>
          </p:nvSpPr>
          <p:spPr>
            <a:xfrm rot="10868611">
              <a:off x="1922153" y="3960266"/>
              <a:ext cx="1993810" cy="847191"/>
            </a:xfrm>
            <a:prstGeom prst="rect">
              <a:avLst/>
            </a:prstGeom>
          </p:spPr>
          <p:txBody>
            <a:bodyPr wrap="square">
              <a:noAutofit/>
            </a:bodyPr>
            <a:lstStyle/>
            <a:p>
              <a:pPr algn="ctr">
                <a:lnSpc>
                  <a:spcPct val="107000"/>
                </a:lnSpc>
              </a:pPr>
              <a:r>
                <a:rPr lang="ar-EG" sz="2400" b="1" dirty="0">
                  <a:solidFill>
                    <a:srgbClr val="FF238B"/>
                  </a:solidFill>
                  <a:latin typeface="Sakkal Majalla" panose="02000000000000000000" pitchFamily="2" charset="-78"/>
                  <a:ea typeface="Calibri" panose="020F0502020204030204" pitchFamily="34" charset="0"/>
                  <a:cs typeface="Sakkal Majalla" panose="02000000000000000000" pitchFamily="2" charset="-78"/>
                </a:rPr>
                <a:t>تكدس بعض أصناف المخزون</a:t>
              </a:r>
              <a:endParaRPr lang="en-US" sz="1600" dirty="0">
                <a:solidFill>
                  <a:srgbClr val="FF238B"/>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19" name="Rectangle 18"/>
            <p:cNvSpPr/>
            <p:nvPr/>
          </p:nvSpPr>
          <p:spPr>
            <a:xfrm rot="11569160">
              <a:off x="1209460" y="3335537"/>
              <a:ext cx="767024" cy="611091"/>
            </a:xfrm>
            <a:prstGeom prst="rect">
              <a:avLst/>
            </a:prstGeom>
          </p:spPr>
          <p:txBody>
            <a:bodyPr wrap="square">
              <a:noAutofit/>
            </a:bodyPr>
            <a:lstStyle/>
            <a:p>
              <a:pPr algn="ctr" rtl="1">
                <a:lnSpc>
                  <a:spcPct val="107000"/>
                </a:lnSpc>
                <a:spcAft>
                  <a:spcPts val="0"/>
                </a:spcAft>
              </a:pPr>
              <a:r>
                <a:rPr lang="ar-EG" sz="2400" b="1" kern="1200" dirty="0" smtClean="0">
                  <a:solidFill>
                    <a:srgbClr val="FF238B"/>
                  </a:solidFill>
                  <a:effectLst/>
                  <a:latin typeface="Sakkal Majalla" panose="02000000000000000000" pitchFamily="2" charset="-78"/>
                  <a:ea typeface="Calibri" panose="020F0502020204030204" pitchFamily="34" charset="0"/>
                  <a:cs typeface="Sakkal Majalla" panose="02000000000000000000" pitchFamily="2" charset="-78"/>
                </a:rPr>
                <a:t>4</a:t>
              </a:r>
              <a:endParaRPr lang="en-US" sz="1600" dirty="0">
                <a:solidFill>
                  <a:srgbClr val="FF238B"/>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pic>
        <p:nvPicPr>
          <p:cNvPr id="20" name="Picture 19" descr="Image result for excess inventory illustration"/>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15467" y="2616967"/>
            <a:ext cx="4402256" cy="3105968"/>
          </a:xfrm>
          <a:prstGeom prst="rect">
            <a:avLst/>
          </a:prstGeom>
          <a:ln>
            <a:noFill/>
          </a:ln>
          <a:effectLst>
            <a:softEdge rad="112500"/>
          </a:effectLst>
        </p:spPr>
      </p:pic>
      <p:sp>
        <p:nvSpPr>
          <p:cNvPr id="21"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22"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5"/>
              </a:rPr>
              <a:t>www.dawliatraining.com</a:t>
            </a:r>
            <a:endParaRPr lang="en-US" sz="1100" dirty="0">
              <a:effectLst/>
              <a:ea typeface="Calibri"/>
              <a:cs typeface="Arial"/>
            </a:endParaRPr>
          </a:p>
        </p:txBody>
      </p:sp>
    </p:spTree>
    <p:extLst>
      <p:ext uri="{BB962C8B-B14F-4D97-AF65-F5344CB8AC3E}">
        <p14:creationId xmlns:p14="http://schemas.microsoft.com/office/powerpoint/2010/main" val="38116447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1000" fill="hold"/>
                                        <p:tgtEl>
                                          <p:spTgt spid="8"/>
                                        </p:tgtEl>
                                        <p:attrNameLst>
                                          <p:attrName>ppt_w</p:attrName>
                                        </p:attrNameLst>
                                      </p:cBhvr>
                                      <p:tavLst>
                                        <p:tav tm="0">
                                          <p:val>
                                            <p:fltVal val="0"/>
                                          </p:val>
                                        </p:tav>
                                        <p:tav tm="100000">
                                          <p:val>
                                            <p:strVal val="#ppt_w"/>
                                          </p:val>
                                        </p:tav>
                                      </p:tavLst>
                                    </p:anim>
                                    <p:anim calcmode="lin" valueType="num">
                                      <p:cBhvr>
                                        <p:cTn id="15" dur="1000" fill="hold"/>
                                        <p:tgtEl>
                                          <p:spTgt spid="8"/>
                                        </p:tgtEl>
                                        <p:attrNameLst>
                                          <p:attrName>ppt_h</p:attrName>
                                        </p:attrNameLst>
                                      </p:cBhvr>
                                      <p:tavLst>
                                        <p:tav tm="0">
                                          <p:val>
                                            <p:fltVal val="0"/>
                                          </p:val>
                                        </p:tav>
                                        <p:tav tm="100000">
                                          <p:val>
                                            <p:strVal val="#ppt_h"/>
                                          </p:val>
                                        </p:tav>
                                      </p:tavLst>
                                    </p:anim>
                                    <p:anim calcmode="lin" valueType="num">
                                      <p:cBhvr>
                                        <p:cTn id="16" dur="1000" fill="hold"/>
                                        <p:tgtEl>
                                          <p:spTgt spid="8"/>
                                        </p:tgtEl>
                                        <p:attrNameLst>
                                          <p:attrName>style.rotation</p:attrName>
                                        </p:attrNameLst>
                                      </p:cBhvr>
                                      <p:tavLst>
                                        <p:tav tm="0">
                                          <p:val>
                                            <p:fltVal val="90"/>
                                          </p:val>
                                        </p:tav>
                                        <p:tav tm="100000">
                                          <p:val>
                                            <p:fltVal val="0"/>
                                          </p:val>
                                        </p:tav>
                                      </p:tavLst>
                                    </p:anim>
                                    <p:animEffect transition="in" filter="fade">
                                      <p:cBhvr>
                                        <p:cTn id="17" dur="10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1000" fill="hold"/>
                                        <p:tgtEl>
                                          <p:spTgt spid="11"/>
                                        </p:tgtEl>
                                        <p:attrNameLst>
                                          <p:attrName>ppt_w</p:attrName>
                                        </p:attrNameLst>
                                      </p:cBhvr>
                                      <p:tavLst>
                                        <p:tav tm="0">
                                          <p:val>
                                            <p:fltVal val="0"/>
                                          </p:val>
                                        </p:tav>
                                        <p:tav tm="100000">
                                          <p:val>
                                            <p:strVal val="#ppt_w"/>
                                          </p:val>
                                        </p:tav>
                                      </p:tavLst>
                                    </p:anim>
                                    <p:anim calcmode="lin" valueType="num">
                                      <p:cBhvr>
                                        <p:cTn id="23" dur="1000" fill="hold"/>
                                        <p:tgtEl>
                                          <p:spTgt spid="11"/>
                                        </p:tgtEl>
                                        <p:attrNameLst>
                                          <p:attrName>ppt_h</p:attrName>
                                        </p:attrNameLst>
                                      </p:cBhvr>
                                      <p:tavLst>
                                        <p:tav tm="0">
                                          <p:val>
                                            <p:fltVal val="0"/>
                                          </p:val>
                                        </p:tav>
                                        <p:tav tm="100000">
                                          <p:val>
                                            <p:strVal val="#ppt_h"/>
                                          </p:val>
                                        </p:tav>
                                      </p:tavLst>
                                    </p:anim>
                                    <p:anim calcmode="lin" valueType="num">
                                      <p:cBhvr>
                                        <p:cTn id="24" dur="1000" fill="hold"/>
                                        <p:tgtEl>
                                          <p:spTgt spid="11"/>
                                        </p:tgtEl>
                                        <p:attrNameLst>
                                          <p:attrName>style.rotation</p:attrName>
                                        </p:attrNameLst>
                                      </p:cBhvr>
                                      <p:tavLst>
                                        <p:tav tm="0">
                                          <p:val>
                                            <p:fltVal val="90"/>
                                          </p:val>
                                        </p:tav>
                                        <p:tav tm="100000">
                                          <p:val>
                                            <p:fltVal val="0"/>
                                          </p:val>
                                        </p:tav>
                                      </p:tavLst>
                                    </p:anim>
                                    <p:animEffect transition="in" filter="fade">
                                      <p:cBhvr>
                                        <p:cTn id="25" dur="1000"/>
                                        <p:tgtEl>
                                          <p:spTgt spid="11"/>
                                        </p:tgtEl>
                                      </p:cBhvr>
                                    </p:animEffect>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nodeType="click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1000" fill="hold"/>
                                        <p:tgtEl>
                                          <p:spTgt spid="14"/>
                                        </p:tgtEl>
                                        <p:attrNameLst>
                                          <p:attrName>ppt_w</p:attrName>
                                        </p:attrNameLst>
                                      </p:cBhvr>
                                      <p:tavLst>
                                        <p:tav tm="0">
                                          <p:val>
                                            <p:fltVal val="0"/>
                                          </p:val>
                                        </p:tav>
                                        <p:tav tm="100000">
                                          <p:val>
                                            <p:strVal val="#ppt_w"/>
                                          </p:val>
                                        </p:tav>
                                      </p:tavLst>
                                    </p:anim>
                                    <p:anim calcmode="lin" valueType="num">
                                      <p:cBhvr>
                                        <p:cTn id="31" dur="1000" fill="hold"/>
                                        <p:tgtEl>
                                          <p:spTgt spid="14"/>
                                        </p:tgtEl>
                                        <p:attrNameLst>
                                          <p:attrName>ppt_h</p:attrName>
                                        </p:attrNameLst>
                                      </p:cBhvr>
                                      <p:tavLst>
                                        <p:tav tm="0">
                                          <p:val>
                                            <p:fltVal val="0"/>
                                          </p:val>
                                        </p:tav>
                                        <p:tav tm="100000">
                                          <p:val>
                                            <p:strVal val="#ppt_h"/>
                                          </p:val>
                                        </p:tav>
                                      </p:tavLst>
                                    </p:anim>
                                    <p:anim calcmode="lin" valueType="num">
                                      <p:cBhvr>
                                        <p:cTn id="32" dur="1000" fill="hold"/>
                                        <p:tgtEl>
                                          <p:spTgt spid="14"/>
                                        </p:tgtEl>
                                        <p:attrNameLst>
                                          <p:attrName>style.rotation</p:attrName>
                                        </p:attrNameLst>
                                      </p:cBhvr>
                                      <p:tavLst>
                                        <p:tav tm="0">
                                          <p:val>
                                            <p:fltVal val="90"/>
                                          </p:val>
                                        </p:tav>
                                        <p:tav tm="100000">
                                          <p:val>
                                            <p:fltVal val="0"/>
                                          </p:val>
                                        </p:tav>
                                      </p:tavLst>
                                    </p:anim>
                                    <p:animEffect transition="in" filter="fade">
                                      <p:cBhvr>
                                        <p:cTn id="33" dur="1000"/>
                                        <p:tgtEl>
                                          <p:spTgt spid="14"/>
                                        </p:tgtEl>
                                      </p:cBhvr>
                                    </p:animEffect>
                                  </p:childTnLst>
                                </p:cTn>
                              </p:par>
                            </p:childTnLst>
                          </p:cTn>
                        </p:par>
                      </p:childTnLst>
                    </p:cTn>
                  </p:par>
                  <p:par>
                    <p:cTn id="34" fill="hold">
                      <p:stCondLst>
                        <p:cond delay="indefinite"/>
                      </p:stCondLst>
                      <p:childTnLst>
                        <p:par>
                          <p:cTn id="35" fill="hold">
                            <p:stCondLst>
                              <p:cond delay="0"/>
                            </p:stCondLst>
                            <p:childTnLst>
                              <p:par>
                                <p:cTn id="36" presetID="31" presetClass="entr" presetSubtype="0" fill="hold" nodeType="clickEffect">
                                  <p:stCondLst>
                                    <p:cond delay="0"/>
                                  </p:stCondLst>
                                  <p:childTnLst>
                                    <p:set>
                                      <p:cBhvr>
                                        <p:cTn id="37" dur="1" fill="hold">
                                          <p:stCondLst>
                                            <p:cond delay="0"/>
                                          </p:stCondLst>
                                        </p:cTn>
                                        <p:tgtEl>
                                          <p:spTgt spid="17"/>
                                        </p:tgtEl>
                                        <p:attrNameLst>
                                          <p:attrName>style.visibility</p:attrName>
                                        </p:attrNameLst>
                                      </p:cBhvr>
                                      <p:to>
                                        <p:strVal val="visible"/>
                                      </p:to>
                                    </p:set>
                                    <p:anim calcmode="lin" valueType="num">
                                      <p:cBhvr>
                                        <p:cTn id="38" dur="1000" fill="hold"/>
                                        <p:tgtEl>
                                          <p:spTgt spid="17"/>
                                        </p:tgtEl>
                                        <p:attrNameLst>
                                          <p:attrName>ppt_w</p:attrName>
                                        </p:attrNameLst>
                                      </p:cBhvr>
                                      <p:tavLst>
                                        <p:tav tm="0">
                                          <p:val>
                                            <p:fltVal val="0"/>
                                          </p:val>
                                        </p:tav>
                                        <p:tav tm="100000">
                                          <p:val>
                                            <p:strVal val="#ppt_w"/>
                                          </p:val>
                                        </p:tav>
                                      </p:tavLst>
                                    </p:anim>
                                    <p:anim calcmode="lin" valueType="num">
                                      <p:cBhvr>
                                        <p:cTn id="39" dur="1000" fill="hold"/>
                                        <p:tgtEl>
                                          <p:spTgt spid="17"/>
                                        </p:tgtEl>
                                        <p:attrNameLst>
                                          <p:attrName>ppt_h</p:attrName>
                                        </p:attrNameLst>
                                      </p:cBhvr>
                                      <p:tavLst>
                                        <p:tav tm="0">
                                          <p:val>
                                            <p:fltVal val="0"/>
                                          </p:val>
                                        </p:tav>
                                        <p:tav tm="100000">
                                          <p:val>
                                            <p:strVal val="#ppt_h"/>
                                          </p:val>
                                        </p:tav>
                                      </p:tavLst>
                                    </p:anim>
                                    <p:anim calcmode="lin" valueType="num">
                                      <p:cBhvr>
                                        <p:cTn id="40" dur="1000" fill="hold"/>
                                        <p:tgtEl>
                                          <p:spTgt spid="17"/>
                                        </p:tgtEl>
                                        <p:attrNameLst>
                                          <p:attrName>style.rotation</p:attrName>
                                        </p:attrNameLst>
                                      </p:cBhvr>
                                      <p:tavLst>
                                        <p:tav tm="0">
                                          <p:val>
                                            <p:fltVal val="90"/>
                                          </p:val>
                                        </p:tav>
                                        <p:tav tm="100000">
                                          <p:val>
                                            <p:fltVal val="0"/>
                                          </p:val>
                                        </p:tav>
                                      </p:tavLst>
                                    </p:anim>
                                    <p:animEffect transition="in" filter="fade">
                                      <p:cBhvr>
                                        <p:cTn id="41"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129</a:t>
            </a:fld>
            <a:endParaRPr lang="ar-EG"/>
          </a:p>
        </p:txBody>
      </p:sp>
      <p:sp>
        <p:nvSpPr>
          <p:cNvPr id="23" name="Rectangle 22"/>
          <p:cNvSpPr/>
          <p:nvPr/>
        </p:nvSpPr>
        <p:spPr>
          <a:xfrm>
            <a:off x="7375621" y="202376"/>
            <a:ext cx="4474710" cy="707886"/>
          </a:xfrm>
          <a:prstGeom prst="rect">
            <a:avLst/>
          </a:prstGeom>
        </p:spPr>
        <p:txBody>
          <a:bodyPr wrap="square">
            <a:spAutoFit/>
          </a:bodyPr>
          <a:lstStyle/>
          <a:p>
            <a:pPr lvl="0" algn="ctr">
              <a:lnSpc>
                <a:spcPct val="125000"/>
              </a:lnSpc>
            </a:pPr>
            <a:r>
              <a:rPr lang="ar-EG" sz="3200" dirty="0">
                <a:solidFill>
                  <a:prstClr val="white"/>
                </a:solidFill>
                <a:latin typeface="Sakkal Majalla" pitchFamily="2" charset="-78"/>
                <a:cs typeface="Sakkal Majalla" pitchFamily="2" charset="-78"/>
              </a:rPr>
              <a:t>معالجة مشكلات المخزون</a:t>
            </a:r>
          </a:p>
        </p:txBody>
      </p:sp>
      <p:grpSp>
        <p:nvGrpSpPr>
          <p:cNvPr id="4" name="Group 3"/>
          <p:cNvGrpSpPr/>
          <p:nvPr/>
        </p:nvGrpSpPr>
        <p:grpSpPr>
          <a:xfrm>
            <a:off x="4503631" y="1969878"/>
            <a:ext cx="3717766" cy="4046061"/>
            <a:chOff x="4259378" y="2208144"/>
            <a:chExt cx="3503458" cy="3642544"/>
          </a:xfrm>
        </p:grpSpPr>
        <p:pic>
          <p:nvPicPr>
            <p:cNvPr id="5" name="Picture 4"/>
            <p:cNvPicPr>
              <a:picLocks noChangeAspect="1"/>
            </p:cNvPicPr>
            <p:nvPr/>
          </p:nvPicPr>
          <p:blipFill>
            <a:blip r:embed="rId3">
              <a:lum bright="-20000"/>
            </a:blip>
            <a:stretch>
              <a:fillRect/>
            </a:stretch>
          </p:blipFill>
          <p:spPr>
            <a:xfrm>
              <a:off x="4259378" y="2208144"/>
              <a:ext cx="3503458" cy="3642544"/>
            </a:xfrm>
            <a:prstGeom prst="rect">
              <a:avLst/>
            </a:prstGeom>
          </p:spPr>
        </p:pic>
        <p:grpSp>
          <p:nvGrpSpPr>
            <p:cNvPr id="6" name="Group 5"/>
            <p:cNvGrpSpPr/>
            <p:nvPr/>
          </p:nvGrpSpPr>
          <p:grpSpPr>
            <a:xfrm>
              <a:off x="4841334" y="2797862"/>
              <a:ext cx="2352525" cy="2228274"/>
              <a:chOff x="2824482" y="1615811"/>
              <a:chExt cx="3248317" cy="3248317"/>
            </a:xfrm>
          </p:grpSpPr>
          <p:pic>
            <p:nvPicPr>
              <p:cNvPr id="8" name="Picture 7"/>
              <p:cNvPicPr>
                <a:picLocks noChangeAspect="1"/>
              </p:cNvPicPr>
              <p:nvPr/>
            </p:nvPicPr>
            <p:blipFill>
              <a:blip r:embed="rId4"/>
              <a:stretch>
                <a:fillRect/>
              </a:stretch>
            </p:blipFill>
            <p:spPr>
              <a:xfrm>
                <a:off x="2824482" y="1615811"/>
                <a:ext cx="3248317" cy="3248317"/>
              </a:xfrm>
              <a:prstGeom prst="rect">
                <a:avLst/>
              </a:prstGeom>
            </p:spPr>
          </p:pic>
          <p:sp>
            <p:nvSpPr>
              <p:cNvPr id="9" name="Rectangle 8"/>
              <p:cNvSpPr/>
              <p:nvPr/>
            </p:nvSpPr>
            <p:spPr>
              <a:xfrm>
                <a:off x="3153406" y="2177507"/>
                <a:ext cx="2507554" cy="2383142"/>
              </a:xfrm>
              <a:prstGeom prst="rect">
                <a:avLst/>
              </a:prstGeom>
            </p:spPr>
            <p:txBody>
              <a:bodyPr wrap="square">
                <a:spAutoFit/>
              </a:bodyPr>
              <a:lstStyle/>
              <a:p>
                <a:pPr algn="ctr"/>
                <a:r>
                  <a:rPr lang="ar-EG" sz="2800" b="1" dirty="0">
                    <a:solidFill>
                      <a:prstClr val="white"/>
                    </a:solidFill>
                    <a:latin typeface="Sakkal Majalla" panose="02000000000000000000" pitchFamily="2" charset="-78"/>
                    <a:cs typeface="Sakkal Majalla" panose="02000000000000000000" pitchFamily="2" charset="-78"/>
                  </a:rPr>
                  <a:t>أهم الأسباب التي تؤدي </a:t>
                </a:r>
                <a:r>
                  <a:rPr lang="ar-EG" sz="2800" b="1" dirty="0" smtClean="0">
                    <a:solidFill>
                      <a:prstClr val="white"/>
                    </a:solidFill>
                    <a:latin typeface="Sakkal Majalla" panose="02000000000000000000" pitchFamily="2" charset="-78"/>
                    <a:cs typeface="Sakkal Majalla" panose="02000000000000000000" pitchFamily="2" charset="-78"/>
                  </a:rPr>
                  <a:t/>
                </a:r>
                <a:br>
                  <a:rPr lang="ar-EG" sz="2800" b="1" dirty="0" smtClean="0">
                    <a:solidFill>
                      <a:prstClr val="white"/>
                    </a:solidFill>
                    <a:latin typeface="Sakkal Majalla" panose="02000000000000000000" pitchFamily="2" charset="-78"/>
                    <a:cs typeface="Sakkal Majalla" panose="02000000000000000000" pitchFamily="2" charset="-78"/>
                  </a:rPr>
                </a:br>
                <a:r>
                  <a:rPr lang="ar-EG" sz="2800" b="1" dirty="0" smtClean="0">
                    <a:solidFill>
                      <a:prstClr val="white"/>
                    </a:solidFill>
                    <a:latin typeface="Sakkal Majalla" panose="02000000000000000000" pitchFamily="2" charset="-78"/>
                    <a:cs typeface="Sakkal Majalla" panose="02000000000000000000" pitchFamily="2" charset="-78"/>
                  </a:rPr>
                  <a:t>لظهور مشكلات </a:t>
                </a:r>
                <a:r>
                  <a:rPr lang="ar-EG" sz="2800" b="1" dirty="0">
                    <a:solidFill>
                      <a:prstClr val="white"/>
                    </a:solidFill>
                    <a:latin typeface="Sakkal Majalla" panose="02000000000000000000" pitchFamily="2" charset="-78"/>
                    <a:cs typeface="Sakkal Majalla" panose="02000000000000000000" pitchFamily="2" charset="-78"/>
                  </a:rPr>
                  <a:t>التخزين</a:t>
                </a:r>
              </a:p>
            </p:txBody>
          </p:sp>
        </p:grpSp>
      </p:grpSp>
      <p:grpSp>
        <p:nvGrpSpPr>
          <p:cNvPr id="10" name="Group 9"/>
          <p:cNvGrpSpPr/>
          <p:nvPr/>
        </p:nvGrpSpPr>
        <p:grpSpPr>
          <a:xfrm>
            <a:off x="7747768" y="3052919"/>
            <a:ext cx="2937607" cy="830997"/>
            <a:chOff x="6242152" y="2177507"/>
            <a:chExt cx="3822370" cy="1090591"/>
          </a:xfrm>
        </p:grpSpPr>
        <p:sp>
          <p:nvSpPr>
            <p:cNvPr id="11" name="Rectangle 10"/>
            <p:cNvSpPr/>
            <p:nvPr/>
          </p:nvSpPr>
          <p:spPr>
            <a:xfrm>
              <a:off x="6242152" y="2431660"/>
              <a:ext cx="535924" cy="605883"/>
            </a:xfrm>
            <a:prstGeom prst="rect">
              <a:avLst/>
            </a:prstGeom>
          </p:spPr>
          <p:txBody>
            <a:bodyPr wrap="square">
              <a:spAutoFit/>
            </a:bodyPr>
            <a:lstStyle/>
            <a:p>
              <a:pPr algn="ctr"/>
              <a:r>
                <a:rPr lang="ar-EG" sz="2400" b="1" dirty="0">
                  <a:solidFill>
                    <a:prstClr val="white"/>
                  </a:solidFill>
                  <a:latin typeface="Sakkal Majalla" panose="02000000000000000000" pitchFamily="2" charset="-78"/>
                  <a:cs typeface="Sakkal Majalla" panose="02000000000000000000" pitchFamily="2" charset="-78"/>
                </a:rPr>
                <a:t>1</a:t>
              </a:r>
            </a:p>
          </p:txBody>
        </p:sp>
        <p:sp>
          <p:nvSpPr>
            <p:cNvPr id="12" name="Rectangle 11"/>
            <p:cNvSpPr/>
            <p:nvPr/>
          </p:nvSpPr>
          <p:spPr>
            <a:xfrm>
              <a:off x="6778076" y="2177507"/>
              <a:ext cx="3286446" cy="1090591"/>
            </a:xfrm>
            <a:prstGeom prst="rect">
              <a:avLst/>
            </a:prstGeom>
          </p:spPr>
          <p:txBody>
            <a:bodyPr wrap="square">
              <a:spAutoFit/>
            </a:bodyPr>
            <a:lstStyle/>
            <a:p>
              <a:pPr marL="228600" algn="ctr"/>
              <a:r>
                <a:rPr lang="ar-EG"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عدم الاهتمام بالبيئة الداخلية للمستودعات</a:t>
              </a:r>
              <a:endParaRPr lang="en-US"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endParaRPr>
            </a:p>
          </p:txBody>
        </p:sp>
      </p:grpSp>
      <p:grpSp>
        <p:nvGrpSpPr>
          <p:cNvPr id="13" name="Group 12"/>
          <p:cNvGrpSpPr/>
          <p:nvPr/>
        </p:nvGrpSpPr>
        <p:grpSpPr>
          <a:xfrm>
            <a:off x="7195178" y="2111584"/>
            <a:ext cx="3231537" cy="830997"/>
            <a:chOff x="5523130" y="942110"/>
            <a:chExt cx="4204827" cy="1090591"/>
          </a:xfrm>
        </p:grpSpPr>
        <p:sp>
          <p:nvSpPr>
            <p:cNvPr id="14" name="Rectangle 13"/>
            <p:cNvSpPr/>
            <p:nvPr/>
          </p:nvSpPr>
          <p:spPr>
            <a:xfrm>
              <a:off x="5523130" y="1269635"/>
              <a:ext cx="535924" cy="605884"/>
            </a:xfrm>
            <a:prstGeom prst="rect">
              <a:avLst/>
            </a:prstGeom>
          </p:spPr>
          <p:txBody>
            <a:bodyPr wrap="square">
              <a:spAutoFit/>
            </a:bodyPr>
            <a:lstStyle/>
            <a:p>
              <a:pPr algn="ctr"/>
              <a:r>
                <a:rPr lang="ar-EG" sz="2400" b="1" dirty="0">
                  <a:solidFill>
                    <a:prstClr val="white"/>
                  </a:solidFill>
                  <a:latin typeface="Sakkal Majalla" panose="02000000000000000000" pitchFamily="2" charset="-78"/>
                  <a:cs typeface="Sakkal Majalla" panose="02000000000000000000" pitchFamily="2" charset="-78"/>
                </a:rPr>
                <a:t>2</a:t>
              </a:r>
            </a:p>
          </p:txBody>
        </p:sp>
        <p:sp>
          <p:nvSpPr>
            <p:cNvPr id="15" name="Rectangle 14"/>
            <p:cNvSpPr/>
            <p:nvPr/>
          </p:nvSpPr>
          <p:spPr>
            <a:xfrm>
              <a:off x="5943601" y="942110"/>
              <a:ext cx="3784356" cy="1090591"/>
            </a:xfrm>
            <a:prstGeom prst="rect">
              <a:avLst/>
            </a:prstGeom>
          </p:spPr>
          <p:txBody>
            <a:bodyPr wrap="square">
              <a:spAutoFit/>
            </a:bodyPr>
            <a:lstStyle/>
            <a:p>
              <a:pPr marL="228600" algn="ctr"/>
              <a:r>
                <a:rPr lang="ar-EG"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عدم إحكام إغلاق المستودعات بشكل جيد</a:t>
              </a:r>
              <a:endParaRPr lang="en-US"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endParaRPr>
            </a:p>
          </p:txBody>
        </p:sp>
      </p:grpSp>
      <p:grpSp>
        <p:nvGrpSpPr>
          <p:cNvPr id="16" name="Group 15"/>
          <p:cNvGrpSpPr/>
          <p:nvPr/>
        </p:nvGrpSpPr>
        <p:grpSpPr>
          <a:xfrm>
            <a:off x="4797095" y="1209734"/>
            <a:ext cx="2866904" cy="1336475"/>
            <a:chOff x="2402781" y="-241467"/>
            <a:chExt cx="3730372" cy="1753973"/>
          </a:xfrm>
        </p:grpSpPr>
        <p:sp>
          <p:nvSpPr>
            <p:cNvPr id="17" name="Rectangle 16"/>
            <p:cNvSpPr/>
            <p:nvPr/>
          </p:nvSpPr>
          <p:spPr>
            <a:xfrm>
              <a:off x="4115932" y="906623"/>
              <a:ext cx="535924" cy="605883"/>
            </a:xfrm>
            <a:prstGeom prst="rect">
              <a:avLst/>
            </a:prstGeom>
          </p:spPr>
          <p:txBody>
            <a:bodyPr wrap="square">
              <a:spAutoFit/>
            </a:bodyPr>
            <a:lstStyle/>
            <a:p>
              <a:pPr algn="ctr"/>
              <a:r>
                <a:rPr lang="ar-EG" sz="2400" b="1" dirty="0">
                  <a:solidFill>
                    <a:prstClr val="white"/>
                  </a:solidFill>
                  <a:latin typeface="Sakkal Majalla" panose="02000000000000000000" pitchFamily="2" charset="-78"/>
                  <a:cs typeface="Sakkal Majalla" panose="02000000000000000000" pitchFamily="2" charset="-78"/>
                </a:rPr>
                <a:t>3</a:t>
              </a:r>
            </a:p>
          </p:txBody>
        </p:sp>
        <p:sp>
          <p:nvSpPr>
            <p:cNvPr id="18" name="Rectangle 17"/>
            <p:cNvSpPr/>
            <p:nvPr/>
          </p:nvSpPr>
          <p:spPr>
            <a:xfrm>
              <a:off x="2402781" y="-241467"/>
              <a:ext cx="3730372" cy="1090590"/>
            </a:xfrm>
            <a:prstGeom prst="rect">
              <a:avLst/>
            </a:prstGeom>
          </p:spPr>
          <p:txBody>
            <a:bodyPr wrap="square">
              <a:spAutoFit/>
            </a:bodyPr>
            <a:lstStyle/>
            <a:p>
              <a:pPr marL="228600" algn="ctr"/>
              <a:r>
                <a:rPr lang="ar-EG"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عدم توفر وسائل الأمن والسلامة في المستودعات</a:t>
              </a:r>
              <a:endParaRPr lang="en-US"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endParaRPr>
            </a:p>
          </p:txBody>
        </p:sp>
      </p:grpSp>
      <p:grpSp>
        <p:nvGrpSpPr>
          <p:cNvPr id="19" name="Group 18"/>
          <p:cNvGrpSpPr/>
          <p:nvPr/>
        </p:nvGrpSpPr>
        <p:grpSpPr>
          <a:xfrm>
            <a:off x="747556" y="2591254"/>
            <a:ext cx="4706649" cy="463706"/>
            <a:chOff x="-2866418" y="1571624"/>
            <a:chExt cx="6124222" cy="608563"/>
          </a:xfrm>
        </p:grpSpPr>
        <p:sp>
          <p:nvSpPr>
            <p:cNvPr id="20" name="Rectangle 19"/>
            <p:cNvSpPr/>
            <p:nvPr/>
          </p:nvSpPr>
          <p:spPr>
            <a:xfrm>
              <a:off x="2721880" y="1574303"/>
              <a:ext cx="535924" cy="605884"/>
            </a:xfrm>
            <a:prstGeom prst="rect">
              <a:avLst/>
            </a:prstGeom>
          </p:spPr>
          <p:txBody>
            <a:bodyPr wrap="square">
              <a:spAutoFit/>
            </a:bodyPr>
            <a:lstStyle/>
            <a:p>
              <a:pPr algn="ctr"/>
              <a:r>
                <a:rPr lang="ar-EG" sz="2400" b="1" dirty="0">
                  <a:solidFill>
                    <a:prstClr val="white"/>
                  </a:solidFill>
                  <a:latin typeface="Sakkal Majalla" panose="02000000000000000000" pitchFamily="2" charset="-78"/>
                  <a:cs typeface="Sakkal Majalla" panose="02000000000000000000" pitchFamily="2" charset="-78"/>
                </a:rPr>
                <a:t>4</a:t>
              </a:r>
            </a:p>
          </p:txBody>
        </p:sp>
        <p:sp>
          <p:nvSpPr>
            <p:cNvPr id="21" name="Rectangle 20"/>
            <p:cNvSpPr/>
            <p:nvPr/>
          </p:nvSpPr>
          <p:spPr>
            <a:xfrm>
              <a:off x="-2866418" y="1571624"/>
              <a:ext cx="5739348" cy="605884"/>
            </a:xfrm>
            <a:prstGeom prst="rect">
              <a:avLst/>
            </a:prstGeom>
          </p:spPr>
          <p:txBody>
            <a:bodyPr wrap="square">
              <a:spAutoFit/>
            </a:bodyPr>
            <a:lstStyle/>
            <a:p>
              <a:pPr marL="228600" algn="justLow"/>
              <a:r>
                <a:rPr lang="ar-EG"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المبالغة في كميات الشراء</a:t>
              </a:r>
              <a:endParaRPr lang="en-US"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endParaRPr>
            </a:p>
          </p:txBody>
        </p:sp>
      </p:grpSp>
      <p:grpSp>
        <p:nvGrpSpPr>
          <p:cNvPr id="22" name="Group 21"/>
          <p:cNvGrpSpPr/>
          <p:nvPr/>
        </p:nvGrpSpPr>
        <p:grpSpPr>
          <a:xfrm>
            <a:off x="370352" y="4638380"/>
            <a:ext cx="4952483" cy="830997"/>
            <a:chOff x="-3357230" y="4258253"/>
            <a:chExt cx="6444094" cy="1090590"/>
          </a:xfrm>
        </p:grpSpPr>
        <p:sp>
          <p:nvSpPr>
            <p:cNvPr id="24" name="Rectangle 23"/>
            <p:cNvSpPr/>
            <p:nvPr/>
          </p:nvSpPr>
          <p:spPr>
            <a:xfrm>
              <a:off x="2550940" y="4477103"/>
              <a:ext cx="535924" cy="605883"/>
            </a:xfrm>
            <a:prstGeom prst="rect">
              <a:avLst/>
            </a:prstGeom>
          </p:spPr>
          <p:txBody>
            <a:bodyPr wrap="square">
              <a:spAutoFit/>
            </a:bodyPr>
            <a:lstStyle/>
            <a:p>
              <a:pPr algn="ctr"/>
              <a:r>
                <a:rPr lang="ar-EG" sz="2400" b="1" dirty="0">
                  <a:solidFill>
                    <a:prstClr val="white"/>
                  </a:solidFill>
                  <a:latin typeface="Sakkal Majalla" panose="02000000000000000000" pitchFamily="2" charset="-78"/>
                  <a:cs typeface="Sakkal Majalla" panose="02000000000000000000" pitchFamily="2" charset="-78"/>
                </a:rPr>
                <a:t>6</a:t>
              </a:r>
            </a:p>
          </p:txBody>
        </p:sp>
        <p:sp>
          <p:nvSpPr>
            <p:cNvPr id="25" name="Rectangle 24"/>
            <p:cNvSpPr/>
            <p:nvPr/>
          </p:nvSpPr>
          <p:spPr>
            <a:xfrm>
              <a:off x="-3357230" y="4258253"/>
              <a:ext cx="6046475" cy="1090590"/>
            </a:xfrm>
            <a:prstGeom prst="rect">
              <a:avLst/>
            </a:prstGeom>
          </p:spPr>
          <p:txBody>
            <a:bodyPr wrap="square">
              <a:spAutoFit/>
            </a:bodyPr>
            <a:lstStyle/>
            <a:p>
              <a:pPr marL="228600" algn="justLow"/>
              <a:r>
                <a:rPr lang="ar-EG"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عدم الدقة في تسجيل بيانات الأصناف المخزنة والمصروفة</a:t>
              </a:r>
              <a:endParaRPr lang="en-US"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endParaRPr>
            </a:p>
          </p:txBody>
        </p:sp>
      </p:grpSp>
      <p:grpSp>
        <p:nvGrpSpPr>
          <p:cNvPr id="26" name="Group 25"/>
          <p:cNvGrpSpPr/>
          <p:nvPr/>
        </p:nvGrpSpPr>
        <p:grpSpPr>
          <a:xfrm>
            <a:off x="1187116" y="3547328"/>
            <a:ext cx="3879808" cy="518664"/>
            <a:chOff x="-2294470" y="2826360"/>
            <a:chExt cx="5048349" cy="680687"/>
          </a:xfrm>
        </p:grpSpPr>
        <p:sp>
          <p:nvSpPr>
            <p:cNvPr id="27" name="Rectangle 26"/>
            <p:cNvSpPr/>
            <p:nvPr/>
          </p:nvSpPr>
          <p:spPr>
            <a:xfrm>
              <a:off x="2217955" y="2826360"/>
              <a:ext cx="535924" cy="605883"/>
            </a:xfrm>
            <a:prstGeom prst="rect">
              <a:avLst/>
            </a:prstGeom>
          </p:spPr>
          <p:txBody>
            <a:bodyPr wrap="square">
              <a:spAutoFit/>
            </a:bodyPr>
            <a:lstStyle/>
            <a:p>
              <a:pPr algn="ctr"/>
              <a:r>
                <a:rPr lang="ar-EG" sz="2400" b="1" dirty="0">
                  <a:solidFill>
                    <a:prstClr val="white"/>
                  </a:solidFill>
                  <a:latin typeface="Sakkal Majalla" panose="02000000000000000000" pitchFamily="2" charset="-78"/>
                  <a:cs typeface="Sakkal Majalla" panose="02000000000000000000" pitchFamily="2" charset="-78"/>
                </a:rPr>
                <a:t>5</a:t>
              </a:r>
            </a:p>
          </p:txBody>
        </p:sp>
        <p:sp>
          <p:nvSpPr>
            <p:cNvPr id="28" name="Rectangle 27"/>
            <p:cNvSpPr/>
            <p:nvPr/>
          </p:nvSpPr>
          <p:spPr>
            <a:xfrm>
              <a:off x="-2294470" y="2901165"/>
              <a:ext cx="4933787" cy="605882"/>
            </a:xfrm>
            <a:prstGeom prst="rect">
              <a:avLst/>
            </a:prstGeom>
          </p:spPr>
          <p:txBody>
            <a:bodyPr wrap="square">
              <a:spAutoFit/>
            </a:bodyPr>
            <a:lstStyle/>
            <a:p>
              <a:pPr marL="228600" algn="ctr"/>
              <a:r>
                <a:rPr lang="ar-EG"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شراء أصناف بديلة بكميات كبيرة</a:t>
              </a:r>
              <a:endParaRPr lang="en-US"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endParaRPr>
            </a:p>
          </p:txBody>
        </p:sp>
      </p:grpSp>
      <p:grpSp>
        <p:nvGrpSpPr>
          <p:cNvPr id="29" name="Group 28"/>
          <p:cNvGrpSpPr/>
          <p:nvPr/>
        </p:nvGrpSpPr>
        <p:grpSpPr>
          <a:xfrm>
            <a:off x="3016293" y="5457274"/>
            <a:ext cx="3168445" cy="899077"/>
            <a:chOff x="85629" y="5332950"/>
            <a:chExt cx="4122732" cy="1179936"/>
          </a:xfrm>
        </p:grpSpPr>
        <p:sp>
          <p:nvSpPr>
            <p:cNvPr id="30" name="Rectangle 29"/>
            <p:cNvSpPr/>
            <p:nvPr/>
          </p:nvSpPr>
          <p:spPr>
            <a:xfrm>
              <a:off x="3672437" y="5332950"/>
              <a:ext cx="535924" cy="605883"/>
            </a:xfrm>
            <a:prstGeom prst="rect">
              <a:avLst/>
            </a:prstGeom>
          </p:spPr>
          <p:txBody>
            <a:bodyPr wrap="square">
              <a:spAutoFit/>
            </a:bodyPr>
            <a:lstStyle/>
            <a:p>
              <a:pPr algn="ctr"/>
              <a:r>
                <a:rPr lang="ar-EG" sz="2400" b="1" dirty="0">
                  <a:solidFill>
                    <a:prstClr val="white"/>
                  </a:solidFill>
                  <a:latin typeface="Sakkal Majalla" panose="02000000000000000000" pitchFamily="2" charset="-78"/>
                  <a:cs typeface="Sakkal Majalla" panose="02000000000000000000" pitchFamily="2" charset="-78"/>
                </a:rPr>
                <a:t>7</a:t>
              </a:r>
            </a:p>
          </p:txBody>
        </p:sp>
        <p:sp>
          <p:nvSpPr>
            <p:cNvPr id="31" name="Rectangle 30"/>
            <p:cNvSpPr/>
            <p:nvPr/>
          </p:nvSpPr>
          <p:spPr>
            <a:xfrm>
              <a:off x="85629" y="5422297"/>
              <a:ext cx="3997359" cy="1090589"/>
            </a:xfrm>
            <a:prstGeom prst="rect">
              <a:avLst/>
            </a:prstGeom>
          </p:spPr>
          <p:txBody>
            <a:bodyPr wrap="square">
              <a:spAutoFit/>
            </a:bodyPr>
            <a:lstStyle/>
            <a:p>
              <a:pPr marL="228600" algn="ctr"/>
              <a:r>
                <a:rPr lang="ar-EG"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عدم القدرة على رقابة حركة الأصناف بكفاءة وفاعلية</a:t>
              </a:r>
              <a:endParaRPr lang="en-US"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endParaRPr>
            </a:p>
          </p:txBody>
        </p:sp>
      </p:grpSp>
      <p:grpSp>
        <p:nvGrpSpPr>
          <p:cNvPr id="32" name="Group 31"/>
          <p:cNvGrpSpPr/>
          <p:nvPr/>
        </p:nvGrpSpPr>
        <p:grpSpPr>
          <a:xfrm>
            <a:off x="6088385" y="5570356"/>
            <a:ext cx="3591071" cy="951060"/>
            <a:chOff x="4082987" y="5481362"/>
            <a:chExt cx="4672646" cy="1248160"/>
          </a:xfrm>
        </p:grpSpPr>
        <p:sp>
          <p:nvSpPr>
            <p:cNvPr id="33" name="Rectangle 32"/>
            <p:cNvSpPr/>
            <p:nvPr/>
          </p:nvSpPr>
          <p:spPr>
            <a:xfrm>
              <a:off x="5059217" y="5481362"/>
              <a:ext cx="535924" cy="605884"/>
            </a:xfrm>
            <a:prstGeom prst="rect">
              <a:avLst/>
            </a:prstGeom>
          </p:spPr>
          <p:txBody>
            <a:bodyPr wrap="square">
              <a:spAutoFit/>
            </a:bodyPr>
            <a:lstStyle/>
            <a:p>
              <a:pPr algn="ctr"/>
              <a:r>
                <a:rPr lang="ar-EG" sz="2400" b="1" dirty="0">
                  <a:solidFill>
                    <a:prstClr val="white"/>
                  </a:solidFill>
                  <a:latin typeface="Sakkal Majalla" panose="02000000000000000000" pitchFamily="2" charset="-78"/>
                  <a:cs typeface="Sakkal Majalla" panose="02000000000000000000" pitchFamily="2" charset="-78"/>
                </a:rPr>
                <a:t>8</a:t>
              </a:r>
            </a:p>
          </p:txBody>
        </p:sp>
        <p:sp>
          <p:nvSpPr>
            <p:cNvPr id="34" name="Rectangle 33"/>
            <p:cNvSpPr/>
            <p:nvPr/>
          </p:nvSpPr>
          <p:spPr>
            <a:xfrm>
              <a:off x="4082987" y="6123638"/>
              <a:ext cx="4672646" cy="605884"/>
            </a:xfrm>
            <a:prstGeom prst="rect">
              <a:avLst/>
            </a:prstGeom>
          </p:spPr>
          <p:txBody>
            <a:bodyPr wrap="square">
              <a:spAutoFit/>
            </a:bodyPr>
            <a:lstStyle/>
            <a:p>
              <a:pPr marL="228600" algn="ctr"/>
              <a:r>
                <a:rPr lang="ar-EG"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تغيير نشاطات بعض الإدارات</a:t>
              </a:r>
              <a:endParaRPr lang="en-US" sz="2400" b="1" dirty="0">
                <a:solidFill>
                  <a:prstClr val="black"/>
                </a:solidFill>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35" name="Group 34"/>
          <p:cNvGrpSpPr/>
          <p:nvPr/>
        </p:nvGrpSpPr>
        <p:grpSpPr>
          <a:xfrm>
            <a:off x="7778518" y="5154857"/>
            <a:ext cx="4071813" cy="830997"/>
            <a:chOff x="6282165" y="4936070"/>
            <a:chExt cx="5298182" cy="1090592"/>
          </a:xfrm>
        </p:grpSpPr>
        <p:sp>
          <p:nvSpPr>
            <p:cNvPr id="36" name="Rectangle 35"/>
            <p:cNvSpPr/>
            <p:nvPr/>
          </p:nvSpPr>
          <p:spPr>
            <a:xfrm>
              <a:off x="6282165" y="5088773"/>
              <a:ext cx="535924" cy="605884"/>
            </a:xfrm>
            <a:prstGeom prst="rect">
              <a:avLst/>
            </a:prstGeom>
          </p:spPr>
          <p:txBody>
            <a:bodyPr wrap="square">
              <a:spAutoFit/>
            </a:bodyPr>
            <a:lstStyle/>
            <a:p>
              <a:pPr algn="ctr"/>
              <a:r>
                <a:rPr lang="ar-EG" sz="2400" b="1" dirty="0">
                  <a:solidFill>
                    <a:prstClr val="white"/>
                  </a:solidFill>
                  <a:latin typeface="Sakkal Majalla" panose="02000000000000000000" pitchFamily="2" charset="-78"/>
                  <a:cs typeface="Sakkal Majalla" panose="02000000000000000000" pitchFamily="2" charset="-78"/>
                </a:rPr>
                <a:t>9</a:t>
              </a:r>
            </a:p>
          </p:txBody>
        </p:sp>
        <p:sp>
          <p:nvSpPr>
            <p:cNvPr id="37" name="Rectangle 36"/>
            <p:cNvSpPr/>
            <p:nvPr/>
          </p:nvSpPr>
          <p:spPr>
            <a:xfrm>
              <a:off x="6450878" y="4936070"/>
              <a:ext cx="5129469" cy="1090592"/>
            </a:xfrm>
            <a:prstGeom prst="rect">
              <a:avLst/>
            </a:prstGeom>
          </p:spPr>
          <p:txBody>
            <a:bodyPr wrap="square">
              <a:spAutoFit/>
            </a:bodyPr>
            <a:lstStyle/>
            <a:p>
              <a:pPr algn="ctr"/>
              <a:r>
                <a:rPr lang="ar-EG" sz="2400" b="1" dirty="0">
                  <a:solidFill>
                    <a:srgbClr val="002060"/>
                  </a:solidFill>
                  <a:latin typeface="Sakkal Majalla" panose="02000000000000000000" pitchFamily="2" charset="-78"/>
                  <a:cs typeface="Sakkal Majalla" panose="02000000000000000000" pitchFamily="2" charset="-78"/>
                </a:rPr>
                <a:t>عدم التخلص من الأصناف غير المستخدمة بشكل سريع بالبيع أو الإهداء</a:t>
              </a:r>
            </a:p>
          </p:txBody>
        </p:sp>
      </p:grpSp>
      <p:pic>
        <p:nvPicPr>
          <p:cNvPr id="38" name="Picture 37" descr="Image result for excess inventory illustration"/>
          <p:cNvPicPr/>
          <p:nvPr/>
        </p:nvPicPr>
        <p:blipFill>
          <a:blip r:embed="rId5" cstate="print">
            <a:clrChange>
              <a:clrFrom>
                <a:srgbClr val="EEEEEE"/>
              </a:clrFrom>
              <a:clrTo>
                <a:srgbClr val="EEEEEE">
                  <a:alpha val="0"/>
                </a:srgbClr>
              </a:clrTo>
            </a:clrChange>
            <a:extLst>
              <a:ext uri="{28A0092B-C50C-407E-A947-70E740481C1C}">
                <a14:useLocalDpi xmlns:a14="http://schemas.microsoft.com/office/drawing/2010/main" val="0"/>
              </a:ext>
            </a:extLst>
          </a:blip>
          <a:srcRect/>
          <a:stretch>
            <a:fillRect/>
          </a:stretch>
        </p:blipFill>
        <p:spPr bwMode="auto">
          <a:xfrm>
            <a:off x="577893" y="370263"/>
            <a:ext cx="2646570" cy="2165013"/>
          </a:xfrm>
          <a:prstGeom prst="rect">
            <a:avLst/>
          </a:prstGeom>
          <a:noFill/>
          <a:ln>
            <a:noFill/>
          </a:ln>
        </p:spPr>
      </p:pic>
      <p:sp>
        <p:nvSpPr>
          <p:cNvPr id="39"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40"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6"/>
              </a:rPr>
              <a:t>www.dawliatraining.com</a:t>
            </a:r>
            <a:endParaRPr lang="en-US" sz="1100" dirty="0">
              <a:effectLst/>
              <a:ea typeface="Calibri"/>
              <a:cs typeface="Arial"/>
            </a:endParaRPr>
          </a:p>
        </p:txBody>
      </p:sp>
    </p:spTree>
    <p:extLst>
      <p:ext uri="{BB962C8B-B14F-4D97-AF65-F5344CB8AC3E}">
        <p14:creationId xmlns:p14="http://schemas.microsoft.com/office/powerpoint/2010/main" val="35213798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arn(inVertical)">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barn(inVertical)">
                                      <p:cBhvr>
                                        <p:cTn id="20" dur="5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barn(inVertical)">
                                      <p:cBhvr>
                                        <p:cTn id="25" dur="500"/>
                                        <p:tgtEl>
                                          <p:spTgt spid="16"/>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nodeType="click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barn(inVertical)">
                                      <p:cBhvr>
                                        <p:cTn id="30" dur="500"/>
                                        <p:tgtEl>
                                          <p:spTgt spid="19"/>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nodeType="click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barn(inVertical)">
                                      <p:cBhvr>
                                        <p:cTn id="35" dur="500"/>
                                        <p:tgtEl>
                                          <p:spTgt spid="26"/>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nodeType="click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barn(inVertical)">
                                      <p:cBhvr>
                                        <p:cTn id="40" dur="500"/>
                                        <p:tgtEl>
                                          <p:spTgt spid="22"/>
                                        </p:tgtEl>
                                      </p:cBhvr>
                                    </p:animEffect>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nodeType="click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barn(inVertical)">
                                      <p:cBhvr>
                                        <p:cTn id="45" dur="500"/>
                                        <p:tgtEl>
                                          <p:spTgt spid="29"/>
                                        </p:tgtEl>
                                      </p:cBhvr>
                                    </p:animEffect>
                                  </p:childTnLst>
                                </p:cTn>
                              </p:par>
                            </p:childTnLst>
                          </p:cTn>
                        </p:par>
                      </p:childTnLst>
                    </p:cTn>
                  </p:par>
                  <p:par>
                    <p:cTn id="46" fill="hold">
                      <p:stCondLst>
                        <p:cond delay="indefinite"/>
                      </p:stCondLst>
                      <p:childTnLst>
                        <p:par>
                          <p:cTn id="47" fill="hold">
                            <p:stCondLst>
                              <p:cond delay="0"/>
                            </p:stCondLst>
                            <p:childTnLst>
                              <p:par>
                                <p:cTn id="48" presetID="16" presetClass="entr" presetSubtype="21" fill="hold" nodeType="clickEffect">
                                  <p:stCondLst>
                                    <p:cond delay="0"/>
                                  </p:stCondLst>
                                  <p:childTnLst>
                                    <p:set>
                                      <p:cBhvr>
                                        <p:cTn id="49" dur="1" fill="hold">
                                          <p:stCondLst>
                                            <p:cond delay="0"/>
                                          </p:stCondLst>
                                        </p:cTn>
                                        <p:tgtEl>
                                          <p:spTgt spid="32"/>
                                        </p:tgtEl>
                                        <p:attrNameLst>
                                          <p:attrName>style.visibility</p:attrName>
                                        </p:attrNameLst>
                                      </p:cBhvr>
                                      <p:to>
                                        <p:strVal val="visible"/>
                                      </p:to>
                                    </p:set>
                                    <p:animEffect transition="in" filter="barn(inVertical)">
                                      <p:cBhvr>
                                        <p:cTn id="50" dur="500"/>
                                        <p:tgtEl>
                                          <p:spTgt spid="32"/>
                                        </p:tgtEl>
                                      </p:cBhvr>
                                    </p:animEffect>
                                  </p:childTnLst>
                                </p:cTn>
                              </p:par>
                            </p:childTnLst>
                          </p:cTn>
                        </p:par>
                      </p:childTnLst>
                    </p:cTn>
                  </p:par>
                  <p:par>
                    <p:cTn id="51" fill="hold">
                      <p:stCondLst>
                        <p:cond delay="indefinite"/>
                      </p:stCondLst>
                      <p:childTnLst>
                        <p:par>
                          <p:cTn id="52" fill="hold">
                            <p:stCondLst>
                              <p:cond delay="0"/>
                            </p:stCondLst>
                            <p:childTnLst>
                              <p:par>
                                <p:cTn id="53" presetID="16" presetClass="entr" presetSubtype="21" fill="hold" nodeType="clickEffect">
                                  <p:stCondLst>
                                    <p:cond delay="0"/>
                                  </p:stCondLst>
                                  <p:childTnLst>
                                    <p:set>
                                      <p:cBhvr>
                                        <p:cTn id="54" dur="1" fill="hold">
                                          <p:stCondLst>
                                            <p:cond delay="0"/>
                                          </p:stCondLst>
                                        </p:cTn>
                                        <p:tgtEl>
                                          <p:spTgt spid="35"/>
                                        </p:tgtEl>
                                        <p:attrNameLst>
                                          <p:attrName>style.visibility</p:attrName>
                                        </p:attrNameLst>
                                      </p:cBhvr>
                                      <p:to>
                                        <p:strVal val="visible"/>
                                      </p:to>
                                    </p:set>
                                    <p:animEffect transition="in" filter="barn(inVertical)">
                                      <p:cBhvr>
                                        <p:cTn id="55"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13</a:t>
            </a:fld>
            <a:endParaRPr lang="ar-EG"/>
          </a:p>
        </p:txBody>
      </p:sp>
      <p:sp>
        <p:nvSpPr>
          <p:cNvPr id="23" name="Rectangle 22"/>
          <p:cNvSpPr/>
          <p:nvPr/>
        </p:nvSpPr>
        <p:spPr>
          <a:xfrm>
            <a:off x="7375621" y="202376"/>
            <a:ext cx="4474710" cy="707886"/>
          </a:xfrm>
          <a:prstGeom prst="rect">
            <a:avLst/>
          </a:prstGeom>
        </p:spPr>
        <p:txBody>
          <a:bodyPr wrap="square">
            <a:spAutoFit/>
          </a:bodyPr>
          <a:lstStyle/>
          <a:p>
            <a:pPr lvl="0" algn="ctr">
              <a:lnSpc>
                <a:spcPct val="125000"/>
              </a:lnSpc>
            </a:pPr>
            <a:r>
              <a:rPr lang="ar-EG" sz="3200" dirty="0">
                <a:solidFill>
                  <a:prstClr val="white"/>
                </a:solidFill>
                <a:latin typeface="Sakkal Majalla" pitchFamily="2" charset="-78"/>
                <a:cs typeface="Sakkal Majalla" pitchFamily="2" charset="-78"/>
              </a:rPr>
              <a:t>مفهوم إدارة المستودعات والمخازن</a:t>
            </a:r>
            <a:endParaRPr kumimoji="0" lang="ar-EG" sz="3200" b="0" i="0" u="none" strike="noStrike" kern="1200" cap="none" spc="0" normalizeH="0" baseline="0" noProof="0" dirty="0">
              <a:ln>
                <a:noFill/>
              </a:ln>
              <a:solidFill>
                <a:prstClr val="white"/>
              </a:solidFill>
              <a:effectLst/>
              <a:uLnTx/>
              <a:uFillTx/>
              <a:latin typeface="Sakkal Majalla" pitchFamily="2" charset="-78"/>
              <a:cs typeface="Sakkal Majalla" pitchFamily="2" charset="-78"/>
            </a:endParaRPr>
          </a:p>
        </p:txBody>
      </p:sp>
      <p:grpSp>
        <p:nvGrpSpPr>
          <p:cNvPr id="6" name="Group 5"/>
          <p:cNvGrpSpPr/>
          <p:nvPr/>
        </p:nvGrpSpPr>
        <p:grpSpPr>
          <a:xfrm>
            <a:off x="417095" y="1283687"/>
            <a:ext cx="11433236" cy="1015663"/>
            <a:chOff x="417095" y="1283687"/>
            <a:chExt cx="11433236" cy="1015663"/>
          </a:xfrm>
        </p:grpSpPr>
        <p:pic>
          <p:nvPicPr>
            <p:cNvPr id="9" name="Picture 8" descr="Image result for إدارة المستودعات انفوجرافيك"/>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174575" y="1481522"/>
              <a:ext cx="675756" cy="619994"/>
            </a:xfrm>
            <a:prstGeom prst="rect">
              <a:avLst/>
            </a:prstGeom>
            <a:noFill/>
            <a:ln>
              <a:noFill/>
            </a:ln>
          </p:spPr>
        </p:pic>
        <p:sp>
          <p:nvSpPr>
            <p:cNvPr id="5" name="Rectangle 4"/>
            <p:cNvSpPr/>
            <p:nvPr/>
          </p:nvSpPr>
          <p:spPr>
            <a:xfrm>
              <a:off x="417095" y="1283687"/>
              <a:ext cx="10757480" cy="1015663"/>
            </a:xfrm>
            <a:prstGeom prst="rect">
              <a:avLst/>
            </a:prstGeom>
          </p:spPr>
          <p:txBody>
            <a:bodyPr wrap="square">
              <a:spAutoFit/>
            </a:bodyPr>
            <a:lstStyle/>
            <a:p>
              <a:pPr algn="justLow">
                <a:lnSpc>
                  <a:spcPct val="125000"/>
                </a:lnSpc>
              </a:pPr>
              <a:r>
                <a:rPr lang="ar-EG" sz="2400" b="1" dirty="0">
                  <a:solidFill>
                    <a:srgbClr val="002060"/>
                  </a:solidFill>
                  <a:ea typeface="Calibri" panose="020F0502020204030204" pitchFamily="34" charset="0"/>
                  <a:cs typeface="Sakkal Majalla" panose="02000000000000000000" pitchFamily="2" charset="-78"/>
                </a:rPr>
                <a:t>تعد وظيفة التخزين من أقدم الوظائف التي مارسها الإنسان منذ أقدم العصور، فقد مارسها سيدنا يوسف عليه السلام عندما ولاه عزيز مصر خزائن الأرض</a:t>
              </a:r>
              <a:endParaRPr lang="ar-EG" sz="2800" dirty="0"/>
            </a:p>
          </p:txBody>
        </p:sp>
      </p:grpSp>
      <p:grpSp>
        <p:nvGrpSpPr>
          <p:cNvPr id="15" name="Group 14"/>
          <p:cNvGrpSpPr/>
          <p:nvPr/>
        </p:nvGrpSpPr>
        <p:grpSpPr>
          <a:xfrm>
            <a:off x="417095" y="2250164"/>
            <a:ext cx="11433236" cy="1015663"/>
            <a:chOff x="417095" y="1283687"/>
            <a:chExt cx="11433236" cy="1015663"/>
          </a:xfrm>
        </p:grpSpPr>
        <p:pic>
          <p:nvPicPr>
            <p:cNvPr id="16" name="Picture 15" descr="Image result for إدارة المستودعات انفوجرافيك"/>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174575" y="1481522"/>
              <a:ext cx="675756" cy="619994"/>
            </a:xfrm>
            <a:prstGeom prst="rect">
              <a:avLst/>
            </a:prstGeom>
            <a:noFill/>
            <a:ln>
              <a:noFill/>
            </a:ln>
          </p:spPr>
        </p:pic>
        <p:sp>
          <p:nvSpPr>
            <p:cNvPr id="17" name="Rectangle 16"/>
            <p:cNvSpPr/>
            <p:nvPr/>
          </p:nvSpPr>
          <p:spPr>
            <a:xfrm>
              <a:off x="417095" y="1283687"/>
              <a:ext cx="10757480" cy="1015663"/>
            </a:xfrm>
            <a:prstGeom prst="rect">
              <a:avLst/>
            </a:prstGeom>
          </p:spPr>
          <p:txBody>
            <a:bodyPr wrap="square">
              <a:spAutoFit/>
            </a:bodyPr>
            <a:lstStyle/>
            <a:p>
              <a:pPr algn="justLow">
                <a:lnSpc>
                  <a:spcPct val="125000"/>
                </a:lnSpc>
              </a:pPr>
              <a:r>
                <a:rPr lang="ar-EG" sz="2400" b="1" dirty="0" smtClean="0">
                  <a:solidFill>
                    <a:srgbClr val="002060"/>
                  </a:solidFill>
                  <a:ea typeface="Calibri" panose="020F0502020204030204" pitchFamily="34" charset="0"/>
                  <a:cs typeface="Sakkal Majalla" panose="02000000000000000000" pitchFamily="2" charset="-78"/>
                </a:rPr>
                <a:t>قد </a:t>
              </a:r>
              <a:r>
                <a:rPr lang="ar-EG" sz="2400" b="1" dirty="0">
                  <a:solidFill>
                    <a:srgbClr val="002060"/>
                  </a:solidFill>
                  <a:ea typeface="Calibri" panose="020F0502020204030204" pitchFamily="34" charset="0"/>
                  <a:cs typeface="Sakkal Majalla" panose="02000000000000000000" pitchFamily="2" charset="-78"/>
                </a:rPr>
                <a:t>تنامت أهمية التخزين عبر العصور نتيجة الحاجة إلى تخزين المواد التي يتم إنتاجها سواء كانت زراعية أو صناعية لحين القيام ببيعها أو توزيعها على المستفيدين منها</a:t>
              </a:r>
            </a:p>
          </p:txBody>
        </p:sp>
      </p:grpSp>
      <p:grpSp>
        <p:nvGrpSpPr>
          <p:cNvPr id="18" name="Group 17"/>
          <p:cNvGrpSpPr/>
          <p:nvPr/>
        </p:nvGrpSpPr>
        <p:grpSpPr>
          <a:xfrm>
            <a:off x="417095" y="3167589"/>
            <a:ext cx="11433236" cy="1015663"/>
            <a:chOff x="417095" y="1283687"/>
            <a:chExt cx="11433236" cy="1015663"/>
          </a:xfrm>
        </p:grpSpPr>
        <p:pic>
          <p:nvPicPr>
            <p:cNvPr id="20" name="Picture 19" descr="Image result for إدارة المستودعات انفوجرافيك"/>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174575" y="1481522"/>
              <a:ext cx="675756" cy="619994"/>
            </a:xfrm>
            <a:prstGeom prst="rect">
              <a:avLst/>
            </a:prstGeom>
            <a:noFill/>
            <a:ln>
              <a:noFill/>
            </a:ln>
          </p:spPr>
        </p:pic>
        <p:sp>
          <p:nvSpPr>
            <p:cNvPr id="21" name="Rectangle 20"/>
            <p:cNvSpPr/>
            <p:nvPr/>
          </p:nvSpPr>
          <p:spPr>
            <a:xfrm>
              <a:off x="417095" y="1283687"/>
              <a:ext cx="10757480" cy="1015663"/>
            </a:xfrm>
            <a:prstGeom prst="rect">
              <a:avLst/>
            </a:prstGeom>
          </p:spPr>
          <p:txBody>
            <a:bodyPr wrap="square">
              <a:spAutoFit/>
            </a:bodyPr>
            <a:lstStyle/>
            <a:p>
              <a:pPr algn="justLow">
                <a:lnSpc>
                  <a:spcPct val="125000"/>
                </a:lnSpc>
              </a:pPr>
              <a:r>
                <a:rPr lang="ar-EG" sz="2400" b="1" dirty="0" smtClean="0">
                  <a:solidFill>
                    <a:srgbClr val="002060"/>
                  </a:solidFill>
                  <a:ea typeface="Calibri" panose="020F0502020204030204" pitchFamily="34" charset="0"/>
                  <a:cs typeface="Sakkal Majalla" panose="02000000000000000000" pitchFamily="2" charset="-78"/>
                </a:rPr>
                <a:t>التخزين </a:t>
              </a:r>
              <a:r>
                <a:rPr lang="ar-EG" sz="2400" b="1" dirty="0">
                  <a:solidFill>
                    <a:srgbClr val="002060"/>
                  </a:solidFill>
                  <a:ea typeface="Calibri" panose="020F0502020204030204" pitchFamily="34" charset="0"/>
                  <a:cs typeface="Sakkal Majalla" panose="02000000000000000000" pitchFamily="2" charset="-78"/>
                </a:rPr>
                <a:t>هو الوظيفة التي يتم من خلالها حفظ المواد والسلع، منذ تصنيعها أو شرائها وحتى يتم صرفها أو طلبها </a:t>
              </a:r>
              <a:r>
                <a:rPr lang="ar-EG" sz="2400" b="1" dirty="0" smtClean="0">
                  <a:solidFill>
                    <a:srgbClr val="002060"/>
                  </a:solidFill>
                  <a:ea typeface="Calibri" panose="020F0502020204030204" pitchFamily="34" charset="0"/>
                  <a:cs typeface="Sakkal Majalla" panose="02000000000000000000" pitchFamily="2" charset="-78"/>
                </a:rPr>
                <a:t>من </a:t>
              </a:r>
              <a:r>
                <a:rPr lang="ar-EG" sz="2400" b="1" dirty="0">
                  <a:solidFill>
                    <a:srgbClr val="002060"/>
                  </a:solidFill>
                  <a:ea typeface="Calibri" panose="020F0502020204030204" pitchFamily="34" charset="0"/>
                  <a:cs typeface="Sakkal Majalla" panose="02000000000000000000" pitchFamily="2" charset="-78"/>
                </a:rPr>
                <a:t>قبل الجهات التي تحتاجها لسد احتياج أو غرض محدد</a:t>
              </a:r>
            </a:p>
          </p:txBody>
        </p:sp>
      </p:grpSp>
      <p:grpSp>
        <p:nvGrpSpPr>
          <p:cNvPr id="22" name="Group 21"/>
          <p:cNvGrpSpPr/>
          <p:nvPr/>
        </p:nvGrpSpPr>
        <p:grpSpPr>
          <a:xfrm>
            <a:off x="417095" y="4134066"/>
            <a:ext cx="11433236" cy="1015663"/>
            <a:chOff x="417095" y="1283687"/>
            <a:chExt cx="11433236" cy="1015663"/>
          </a:xfrm>
        </p:grpSpPr>
        <p:pic>
          <p:nvPicPr>
            <p:cNvPr id="25" name="Picture 24" descr="Image result for إدارة المستودعات انفوجرافيك"/>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174575" y="1481522"/>
              <a:ext cx="675756" cy="619994"/>
            </a:xfrm>
            <a:prstGeom prst="rect">
              <a:avLst/>
            </a:prstGeom>
            <a:noFill/>
            <a:ln>
              <a:noFill/>
            </a:ln>
          </p:spPr>
        </p:pic>
        <p:sp>
          <p:nvSpPr>
            <p:cNvPr id="26" name="Rectangle 25"/>
            <p:cNvSpPr/>
            <p:nvPr/>
          </p:nvSpPr>
          <p:spPr>
            <a:xfrm>
              <a:off x="417095" y="1283687"/>
              <a:ext cx="10757480" cy="1015663"/>
            </a:xfrm>
            <a:prstGeom prst="rect">
              <a:avLst/>
            </a:prstGeom>
          </p:spPr>
          <p:txBody>
            <a:bodyPr wrap="square">
              <a:spAutoFit/>
            </a:bodyPr>
            <a:lstStyle/>
            <a:p>
              <a:pPr algn="justLow">
                <a:lnSpc>
                  <a:spcPct val="125000"/>
                </a:lnSpc>
              </a:pPr>
              <a:r>
                <a:rPr lang="ar-EG" sz="2400" b="1" dirty="0" smtClean="0">
                  <a:solidFill>
                    <a:srgbClr val="002060"/>
                  </a:solidFill>
                  <a:ea typeface="Calibri" panose="020F0502020204030204" pitchFamily="34" charset="0"/>
                  <a:cs typeface="Sakkal Majalla" panose="02000000000000000000" pitchFamily="2" charset="-78"/>
                </a:rPr>
                <a:t>مثلاً </a:t>
              </a:r>
              <a:r>
                <a:rPr lang="ar-EG" sz="2400" b="1" dirty="0">
                  <a:solidFill>
                    <a:srgbClr val="002060"/>
                  </a:solidFill>
                  <a:ea typeface="Calibri" panose="020F0502020204030204" pitchFamily="34" charset="0"/>
                  <a:cs typeface="Sakkal Majalla" panose="02000000000000000000" pitchFamily="2" charset="-78"/>
                </a:rPr>
                <a:t>يتم تخزين المواد </a:t>
              </a:r>
              <a:r>
                <a:rPr lang="ar-EG" sz="2400" b="1" dirty="0" smtClean="0">
                  <a:solidFill>
                    <a:srgbClr val="002060"/>
                  </a:solidFill>
                  <a:ea typeface="Calibri" panose="020F0502020204030204" pitchFamily="34" charset="0"/>
                  <a:cs typeface="Sakkal Majalla" panose="02000000000000000000" pitchFamily="2" charset="-78"/>
                </a:rPr>
                <a:t>المكتبية في </a:t>
              </a:r>
              <a:r>
                <a:rPr lang="ar-EG" sz="2400" b="1" dirty="0">
                  <a:solidFill>
                    <a:srgbClr val="002060"/>
                  </a:solidFill>
                  <a:ea typeface="Calibri" panose="020F0502020204030204" pitchFamily="34" charset="0"/>
                  <a:cs typeface="Sakkal Majalla" panose="02000000000000000000" pitchFamily="2" charset="-78"/>
                </a:rPr>
                <a:t>شركة ما أو جهاز حكومي لسد احتياجات موظفيها من الأقلام أو الأوراق أو الأثاث </a:t>
              </a:r>
              <a:r>
                <a:rPr lang="ar-EG" sz="2400" b="1" dirty="0" smtClean="0">
                  <a:solidFill>
                    <a:srgbClr val="002060"/>
                  </a:solidFill>
                  <a:ea typeface="Calibri" panose="020F0502020204030204" pitchFamily="34" charset="0"/>
                  <a:cs typeface="Sakkal Majalla" panose="02000000000000000000" pitchFamily="2" charset="-78"/>
                </a:rPr>
                <a:t>المكتبي </a:t>
              </a:r>
              <a:r>
                <a:rPr lang="ar-EG" sz="2400" b="1" dirty="0">
                  <a:solidFill>
                    <a:srgbClr val="002060"/>
                  </a:solidFill>
                  <a:ea typeface="Calibri" panose="020F0502020204030204" pitchFamily="34" charset="0"/>
                  <a:cs typeface="Sakkal Majalla" panose="02000000000000000000" pitchFamily="2" charset="-78"/>
                </a:rPr>
                <a:t>وفي وزارة الصحة مثلا يتم تخزين الأدوية لحين طلبها من قبل المستشفيات أو مراكز الرعاية الأولية التابعة </a:t>
              </a:r>
              <a:r>
                <a:rPr lang="ar-EG" sz="2400" b="1" dirty="0" smtClean="0">
                  <a:solidFill>
                    <a:srgbClr val="002060"/>
                  </a:solidFill>
                  <a:ea typeface="Calibri" panose="020F0502020204030204" pitchFamily="34" charset="0"/>
                  <a:cs typeface="Sakkal Majalla" panose="02000000000000000000" pitchFamily="2" charset="-78"/>
                </a:rPr>
                <a:t>لها</a:t>
              </a:r>
              <a:endParaRPr lang="ar-EG" sz="2400" b="1" dirty="0">
                <a:solidFill>
                  <a:srgbClr val="002060"/>
                </a:solidFill>
                <a:ea typeface="Calibri" panose="020F0502020204030204" pitchFamily="34" charset="0"/>
                <a:cs typeface="Sakkal Majalla" panose="02000000000000000000" pitchFamily="2" charset="-78"/>
              </a:endParaRPr>
            </a:p>
          </p:txBody>
        </p:sp>
      </p:grpSp>
      <p:grpSp>
        <p:nvGrpSpPr>
          <p:cNvPr id="27" name="Group 26"/>
          <p:cNvGrpSpPr/>
          <p:nvPr/>
        </p:nvGrpSpPr>
        <p:grpSpPr>
          <a:xfrm>
            <a:off x="417095" y="5192040"/>
            <a:ext cx="11433236" cy="1015663"/>
            <a:chOff x="417095" y="1283687"/>
            <a:chExt cx="11433236" cy="1015663"/>
          </a:xfrm>
        </p:grpSpPr>
        <p:pic>
          <p:nvPicPr>
            <p:cNvPr id="28" name="Picture 27" descr="Image result for إدارة المستودعات انفوجرافيك"/>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174575" y="1481522"/>
              <a:ext cx="675756" cy="619994"/>
            </a:xfrm>
            <a:prstGeom prst="rect">
              <a:avLst/>
            </a:prstGeom>
            <a:noFill/>
            <a:ln>
              <a:noFill/>
            </a:ln>
          </p:spPr>
        </p:pic>
        <p:sp>
          <p:nvSpPr>
            <p:cNvPr id="29" name="Rectangle 28"/>
            <p:cNvSpPr/>
            <p:nvPr/>
          </p:nvSpPr>
          <p:spPr>
            <a:xfrm>
              <a:off x="417095" y="1283687"/>
              <a:ext cx="10757480" cy="1015663"/>
            </a:xfrm>
            <a:prstGeom prst="rect">
              <a:avLst/>
            </a:prstGeom>
          </p:spPr>
          <p:txBody>
            <a:bodyPr wrap="square">
              <a:spAutoFit/>
            </a:bodyPr>
            <a:lstStyle/>
            <a:p>
              <a:pPr algn="justLow">
                <a:lnSpc>
                  <a:spcPct val="125000"/>
                </a:lnSpc>
              </a:pPr>
              <a:r>
                <a:rPr lang="ar-EG" sz="2400" b="1" dirty="0">
                  <a:solidFill>
                    <a:srgbClr val="002060"/>
                  </a:solidFill>
                  <a:ea typeface="Calibri" panose="020F0502020204030204" pitchFamily="34" charset="0"/>
                  <a:cs typeface="Sakkal Majalla" panose="02000000000000000000" pitchFamily="2" charset="-78"/>
                </a:rPr>
                <a:t>كما تعرف وظيفة التخزين أيضاً بأنها </a:t>
              </a:r>
              <a:r>
                <a:rPr lang="ar-EG" sz="2400" b="1" dirty="0" smtClean="0">
                  <a:solidFill>
                    <a:srgbClr val="002060"/>
                  </a:solidFill>
                  <a:ea typeface="Calibri" panose="020F0502020204030204" pitchFamily="34" charset="0"/>
                  <a:cs typeface="Sakkal Majalla" panose="02000000000000000000" pitchFamily="2" charset="-78"/>
                </a:rPr>
                <a:t>تخطيط وتنظيم </a:t>
              </a:r>
              <a:r>
                <a:rPr lang="ar-EG" sz="2400" b="1" dirty="0">
                  <a:solidFill>
                    <a:srgbClr val="002060"/>
                  </a:solidFill>
                  <a:ea typeface="Calibri" panose="020F0502020204030204" pitchFamily="34" charset="0"/>
                  <a:cs typeface="Sakkal Majalla" panose="02000000000000000000" pitchFamily="2" charset="-78"/>
                </a:rPr>
                <a:t>عمليات استلام المواد والمستلزمات والمحافظة عليها وإمداد الجهات الطالبة باحتياجاتها في الوقت المناسب</a:t>
              </a:r>
            </a:p>
          </p:txBody>
        </p:sp>
      </p:grpSp>
      <p:sp>
        <p:nvSpPr>
          <p:cNvPr id="19"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24"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4"/>
              </a:rPr>
              <a:t>www.dawliatraining.com</a:t>
            </a:r>
            <a:endParaRPr lang="en-US" sz="1100" dirty="0">
              <a:effectLst/>
              <a:ea typeface="Calibri"/>
              <a:cs typeface="Arial"/>
            </a:endParaRPr>
          </a:p>
        </p:txBody>
      </p:sp>
    </p:spTree>
    <p:extLst>
      <p:ext uri="{BB962C8B-B14F-4D97-AF65-F5344CB8AC3E}">
        <p14:creationId xmlns:p14="http://schemas.microsoft.com/office/powerpoint/2010/main" val="29819542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ppt_x"/>
                                          </p:val>
                                        </p:tav>
                                        <p:tav tm="100000">
                                          <p:val>
                                            <p:strVal val="#ppt_x"/>
                                          </p:val>
                                        </p:tav>
                                      </p:tavLst>
                                    </p:anim>
                                    <p:anim calcmode="lin" valueType="num">
                                      <p:cBhvr additive="base">
                                        <p:cTn id="1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ppt_x"/>
                                          </p:val>
                                        </p:tav>
                                        <p:tav tm="100000">
                                          <p:val>
                                            <p:strVal val="#ppt_x"/>
                                          </p:val>
                                        </p:tav>
                                      </p:tavLst>
                                    </p:anim>
                                    <p:anim calcmode="lin" valueType="num">
                                      <p:cBhvr additive="base">
                                        <p:cTn id="2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additive="base">
                                        <p:cTn id="25" dur="500" fill="hold"/>
                                        <p:tgtEl>
                                          <p:spTgt spid="22"/>
                                        </p:tgtEl>
                                        <p:attrNameLst>
                                          <p:attrName>ppt_x</p:attrName>
                                        </p:attrNameLst>
                                      </p:cBhvr>
                                      <p:tavLst>
                                        <p:tav tm="0">
                                          <p:val>
                                            <p:strVal val="#ppt_x"/>
                                          </p:val>
                                        </p:tav>
                                        <p:tav tm="100000">
                                          <p:val>
                                            <p:strVal val="#ppt_x"/>
                                          </p:val>
                                        </p:tav>
                                      </p:tavLst>
                                    </p:anim>
                                    <p:anim calcmode="lin" valueType="num">
                                      <p:cBhvr additive="base">
                                        <p:cTn id="26"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500" fill="hold"/>
                                        <p:tgtEl>
                                          <p:spTgt spid="27"/>
                                        </p:tgtEl>
                                        <p:attrNameLst>
                                          <p:attrName>ppt_x</p:attrName>
                                        </p:attrNameLst>
                                      </p:cBhvr>
                                      <p:tavLst>
                                        <p:tav tm="0">
                                          <p:val>
                                            <p:strVal val="#ppt_x"/>
                                          </p:val>
                                        </p:tav>
                                        <p:tav tm="100000">
                                          <p:val>
                                            <p:strVal val="#ppt_x"/>
                                          </p:val>
                                        </p:tav>
                                      </p:tavLst>
                                    </p:anim>
                                    <p:anim calcmode="lin" valueType="num">
                                      <p:cBhvr additive="base">
                                        <p:cTn id="32"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oogle Shape;105;p14"/>
          <p:cNvPicPr preferRelativeResize="0"/>
          <p:nvPr/>
        </p:nvPicPr>
        <p:blipFill>
          <a:blip r:embed="rId3">
            <a:extLst>
              <a:ext uri="{28A0092B-C50C-407E-A947-70E740481C1C}">
                <a14:useLocalDpi xmlns:a14="http://schemas.microsoft.com/office/drawing/2010/main" val="0"/>
              </a:ext>
            </a:extLst>
          </a:blip>
          <a:stretch>
            <a:fillRect/>
          </a:stretch>
        </p:blipFill>
        <p:spPr>
          <a:xfrm flipH="1">
            <a:off x="5604588" y="0"/>
            <a:ext cx="6587412" cy="6858000"/>
          </a:xfrm>
          <a:custGeom>
            <a:avLst/>
            <a:gdLst/>
            <a:ahLst/>
            <a:cxnLst/>
            <a:rect l="l" t="t" r="r" b="b"/>
            <a:pathLst>
              <a:path w="21600" h="21600" extrusionOk="0">
                <a:moveTo>
                  <a:pt x="0" y="0"/>
                </a:moveTo>
                <a:lnTo>
                  <a:pt x="0" y="21600"/>
                </a:lnTo>
                <a:lnTo>
                  <a:pt x="20218" y="21600"/>
                </a:lnTo>
                <a:lnTo>
                  <a:pt x="21600" y="15354"/>
                </a:lnTo>
                <a:lnTo>
                  <a:pt x="16966" y="16698"/>
                </a:lnTo>
                <a:lnTo>
                  <a:pt x="14603" y="14996"/>
                </a:lnTo>
                <a:lnTo>
                  <a:pt x="14607" y="14994"/>
                </a:lnTo>
                <a:lnTo>
                  <a:pt x="17925" y="0"/>
                </a:lnTo>
                <a:lnTo>
                  <a:pt x="0" y="0"/>
                </a:lnTo>
                <a:close/>
              </a:path>
            </a:pathLst>
          </a:custGeom>
          <a:blipFill>
            <a:blip r:embed="rId4"/>
            <a:stretch>
              <a:fillRect/>
            </a:stretch>
          </a:blipFill>
          <a:ln>
            <a:noFill/>
          </a:ln>
        </p:spPr>
      </p:pic>
      <p:sp>
        <p:nvSpPr>
          <p:cNvPr id="19" name="TextBox 18">
            <a:extLst>
              <a:ext uri="{FF2B5EF4-FFF2-40B4-BE49-F238E27FC236}">
                <a16:creationId xmlns:a16="http://schemas.microsoft.com/office/drawing/2014/main" xmlns="" id="{7E5A0D50-BD01-48CF-9E1E-6EBE3CFE0757}"/>
              </a:ext>
            </a:extLst>
          </p:cNvPr>
          <p:cNvSpPr txBox="1"/>
          <p:nvPr/>
        </p:nvSpPr>
        <p:spPr>
          <a:xfrm rot="4793141" flipH="1">
            <a:off x="4500585" y="1646021"/>
            <a:ext cx="4622296" cy="1143728"/>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4000" b="1" i="0" u="none" strike="noStrike" kern="0" cap="none" spc="0" normalizeH="0" baseline="0" noProof="0" dirty="0" smtClean="0">
                <a:ln>
                  <a:noFill/>
                </a:ln>
                <a:solidFill>
                  <a:prstClr val="white"/>
                </a:solidFill>
                <a:effectLst/>
                <a:uLnTx/>
                <a:uFillTx/>
                <a:latin typeface="Sakkal Majalla" pitchFamily="2" charset="-78"/>
                <a:ea typeface="+mn-ea"/>
                <a:cs typeface="Sakkal Majalla" pitchFamily="2" charset="-78"/>
              </a:rPr>
              <a:t>الجلسة التدريبية الثانية </a:t>
            </a:r>
            <a:endParaRPr kumimoji="0" lang="ar-EG" sz="4000" b="1" i="0" u="none" strike="noStrike" kern="0" cap="none" spc="0" normalizeH="0" baseline="0" noProof="0" dirty="0">
              <a:ln>
                <a:noFill/>
              </a:ln>
              <a:solidFill>
                <a:prstClr val="white"/>
              </a:solidFill>
              <a:effectLst/>
              <a:uLnTx/>
              <a:uFillTx/>
              <a:latin typeface="Sakkal Majalla" pitchFamily="2" charset="-78"/>
              <a:ea typeface="+mn-ea"/>
              <a:cs typeface="Sakkal Majalla" pitchFamily="2" charset="-78"/>
            </a:endParaRPr>
          </a:p>
        </p:txBody>
      </p:sp>
      <p:sp>
        <p:nvSpPr>
          <p:cNvPr id="18" name="TextBox 17">
            <a:extLst>
              <a:ext uri="{FF2B5EF4-FFF2-40B4-BE49-F238E27FC236}">
                <a16:creationId xmlns:a16="http://schemas.microsoft.com/office/drawing/2014/main" xmlns="" id="{7E5A0D50-BD01-48CF-9E1E-6EBE3CFE0757}"/>
              </a:ext>
            </a:extLst>
          </p:cNvPr>
          <p:cNvSpPr txBox="1"/>
          <p:nvPr/>
        </p:nvSpPr>
        <p:spPr>
          <a:xfrm>
            <a:off x="-200790" y="1913049"/>
            <a:ext cx="6601589" cy="1856846"/>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b="1" kern="0" dirty="0">
                <a:solidFill>
                  <a:prstClr val="black">
                    <a:lumMod val="75000"/>
                    <a:lumOff val="25000"/>
                  </a:prstClr>
                </a:solidFill>
                <a:effectLst>
                  <a:outerShdw blurRad="38100" dist="38100" dir="2700000" algn="tl">
                    <a:srgbClr val="000000">
                      <a:alpha val="43137"/>
                    </a:srgbClr>
                  </a:outerShdw>
                </a:effectLst>
                <a:latin typeface="Sakkal Majalla" pitchFamily="2" charset="-78"/>
                <a:cs typeface="Sakkal Majalla" pitchFamily="2" charset="-78"/>
              </a:rPr>
              <a:t>الأساليب الحديثة في التخطيط والرقابة </a:t>
            </a:r>
            <a:r>
              <a:rPr lang="ar-EG" b="1" kern="0" dirty="0" smtClean="0">
                <a:solidFill>
                  <a:prstClr val="black">
                    <a:lumMod val="75000"/>
                    <a:lumOff val="25000"/>
                  </a:prstClr>
                </a:solidFill>
                <a:effectLst>
                  <a:outerShdw blurRad="38100" dist="38100" dir="2700000" algn="tl">
                    <a:srgbClr val="000000">
                      <a:alpha val="43137"/>
                    </a:srgbClr>
                  </a:outerShdw>
                </a:effectLst>
                <a:latin typeface="Sakkal Majalla" pitchFamily="2" charset="-78"/>
                <a:cs typeface="Sakkal Majalla" pitchFamily="2" charset="-78"/>
              </a:rPr>
              <a:t>على </a:t>
            </a:r>
            <a:r>
              <a:rPr lang="ar-EG" b="1" kern="0" dirty="0">
                <a:solidFill>
                  <a:prstClr val="black">
                    <a:lumMod val="75000"/>
                    <a:lumOff val="25000"/>
                  </a:prstClr>
                </a:solidFill>
                <a:effectLst>
                  <a:outerShdw blurRad="38100" dist="38100" dir="2700000" algn="tl">
                    <a:srgbClr val="000000">
                      <a:alpha val="43137"/>
                    </a:srgbClr>
                  </a:outerShdw>
                </a:effectLst>
                <a:latin typeface="Sakkal Majalla" pitchFamily="2" charset="-78"/>
                <a:cs typeface="Sakkal Majalla" pitchFamily="2" charset="-78"/>
              </a:rPr>
              <a:t>المخزون</a:t>
            </a:r>
          </a:p>
        </p:txBody>
      </p:sp>
      <p:sp>
        <p:nvSpPr>
          <p:cNvPr id="4" name="Slide Number Placeholder 3"/>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130</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7" name="مستطيل 2"/>
          <p:cNvSpPr/>
          <p:nvPr/>
        </p:nvSpPr>
        <p:spPr>
          <a:xfrm>
            <a:off x="8312565" y="6581775"/>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5"/>
              </a:rPr>
              <a:t>www.dawliatraining.com</a:t>
            </a:r>
            <a:endParaRPr lang="en-US" sz="1100" dirty="0">
              <a:effectLst/>
              <a:ea typeface="Calibri"/>
              <a:cs typeface="Arial"/>
            </a:endParaRPr>
          </a:p>
        </p:txBody>
      </p:sp>
    </p:spTree>
    <p:extLst>
      <p:ext uri="{BB962C8B-B14F-4D97-AF65-F5344CB8AC3E}">
        <p14:creationId xmlns:p14="http://schemas.microsoft.com/office/powerpoint/2010/main" val="2737579014"/>
      </p:ext>
    </p:ext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xmlns="" id="{7E5A0D50-BD01-48CF-9E1E-6EBE3CFE0757}"/>
              </a:ext>
            </a:extLst>
          </p:cNvPr>
          <p:cNvSpPr txBox="1"/>
          <p:nvPr/>
        </p:nvSpPr>
        <p:spPr>
          <a:xfrm>
            <a:off x="6176809" y="2441346"/>
            <a:ext cx="5401994"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lnSpc>
                <a:spcPct val="150000"/>
              </a:lnSpc>
              <a:spcAft>
                <a:spcPts val="800"/>
              </a:spcAft>
              <a:defRPr/>
            </a:pPr>
            <a:r>
              <a:rPr lang="ar-SA" sz="4800" kern="0" dirty="0">
                <a:solidFill>
                  <a:prstClr val="black">
                    <a:lumMod val="75000"/>
                    <a:lumOff val="25000"/>
                  </a:prstClr>
                </a:solidFill>
                <a:latin typeface="Sakkal Majalla" panose="02000000000000000000" pitchFamily="2" charset="-78"/>
                <a:cs typeface="Sakkal Majalla" pitchFamily="2" charset="-78"/>
              </a:rPr>
              <a:t>تخطيط الاحتياجات </a:t>
            </a:r>
            <a:r>
              <a:rPr lang="ar-EG" sz="4800" kern="0" dirty="0" smtClean="0">
                <a:solidFill>
                  <a:prstClr val="black">
                    <a:lumMod val="75000"/>
                    <a:lumOff val="25000"/>
                  </a:prstClr>
                </a:solidFill>
                <a:latin typeface="Sakkal Majalla" panose="02000000000000000000" pitchFamily="2" charset="-78"/>
                <a:cs typeface="Sakkal Majalla" pitchFamily="2" charset="-78"/>
              </a:rPr>
              <a:t/>
            </a:r>
            <a:br>
              <a:rPr lang="ar-EG" sz="4800" kern="0" dirty="0" smtClean="0">
                <a:solidFill>
                  <a:prstClr val="black">
                    <a:lumMod val="75000"/>
                    <a:lumOff val="25000"/>
                  </a:prstClr>
                </a:solidFill>
                <a:latin typeface="Sakkal Majalla" panose="02000000000000000000" pitchFamily="2" charset="-78"/>
                <a:cs typeface="Sakkal Majalla" pitchFamily="2" charset="-78"/>
              </a:rPr>
            </a:br>
            <a:r>
              <a:rPr lang="ar-SA" sz="4800" kern="0" dirty="0" smtClean="0">
                <a:solidFill>
                  <a:prstClr val="black">
                    <a:lumMod val="75000"/>
                    <a:lumOff val="25000"/>
                  </a:prstClr>
                </a:solidFill>
                <a:latin typeface="Sakkal Majalla" panose="02000000000000000000" pitchFamily="2" charset="-78"/>
                <a:cs typeface="Sakkal Majalla" pitchFamily="2" charset="-78"/>
              </a:rPr>
              <a:t>من </a:t>
            </a:r>
            <a:r>
              <a:rPr lang="ar-SA" sz="4800" kern="0" dirty="0">
                <a:solidFill>
                  <a:prstClr val="black">
                    <a:lumMod val="75000"/>
                    <a:lumOff val="25000"/>
                  </a:prstClr>
                </a:solidFill>
                <a:latin typeface="Sakkal Majalla" panose="02000000000000000000" pitchFamily="2" charset="-78"/>
                <a:cs typeface="Sakkal Majalla" pitchFamily="2" charset="-78"/>
              </a:rPr>
              <a:t>المواد(</a:t>
            </a:r>
            <a:r>
              <a:rPr lang="en-US" sz="4800" kern="0" dirty="0">
                <a:solidFill>
                  <a:prstClr val="black">
                    <a:lumMod val="75000"/>
                    <a:lumOff val="25000"/>
                  </a:prstClr>
                </a:solidFill>
                <a:latin typeface="Sakkal Majalla" panose="02000000000000000000" pitchFamily="2" charset="-78"/>
                <a:cs typeface="Sakkal Majalla" pitchFamily="2" charset="-78"/>
              </a:rPr>
              <a:t>MRP</a:t>
            </a:r>
            <a:r>
              <a:rPr lang="ar-SA" sz="4800" kern="0" dirty="0">
                <a:solidFill>
                  <a:prstClr val="black">
                    <a:lumMod val="75000"/>
                    <a:lumOff val="25000"/>
                  </a:prstClr>
                </a:solidFill>
                <a:latin typeface="Sakkal Majalla" panose="02000000000000000000" pitchFamily="2" charset="-78"/>
                <a:cs typeface="Sakkal Majalla" pitchFamily="2" charset="-78"/>
              </a:rPr>
              <a:t>)</a:t>
            </a:r>
            <a:endParaRPr lang="en-US" sz="4800" kern="0" dirty="0">
              <a:solidFill>
                <a:prstClr val="black">
                  <a:lumMod val="75000"/>
                  <a:lumOff val="25000"/>
                </a:prstClr>
              </a:solidFill>
              <a:latin typeface="Sakkal Majalla" panose="02000000000000000000" pitchFamily="2" charset="-78"/>
              <a:cs typeface="Sakkal Majalla" pitchFamily="2" charset="-78"/>
            </a:endParaRP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131</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7" name="Picture 6" descr="D:\esraa\الإدارة الحديثة للمستودعات والمخازن\photos\feat_inventory.jpg"/>
          <p:cNvPicPr/>
          <p:nvPr/>
        </p:nvPicPr>
        <p:blipFill>
          <a:blip r:embed="rId3">
            <a:clrChange>
              <a:clrFrom>
                <a:srgbClr val="E9E9EB"/>
              </a:clrFrom>
              <a:clrTo>
                <a:srgbClr val="E9E9EB">
                  <a:alpha val="0"/>
                </a:srgbClr>
              </a:clrTo>
            </a:clrChange>
            <a:extLst>
              <a:ext uri="{28A0092B-C50C-407E-A947-70E740481C1C}">
                <a14:useLocalDpi xmlns:a14="http://schemas.microsoft.com/office/drawing/2010/main" val="0"/>
              </a:ext>
            </a:extLst>
          </a:blip>
          <a:srcRect/>
          <a:stretch>
            <a:fillRect/>
          </a:stretch>
        </p:blipFill>
        <p:spPr bwMode="auto">
          <a:xfrm>
            <a:off x="2277979" y="1996508"/>
            <a:ext cx="3240505" cy="2142355"/>
          </a:xfrm>
          <a:prstGeom prst="rect">
            <a:avLst/>
          </a:prstGeom>
        </p:spPr>
      </p:pic>
      <p:sp>
        <p:nvSpPr>
          <p:cNvPr id="5"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6"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4"/>
              </a:rPr>
              <a:t>www.dawliatraining.com</a:t>
            </a:r>
            <a:endParaRPr lang="en-US" sz="1100" dirty="0">
              <a:effectLst/>
              <a:ea typeface="Calibri"/>
              <a:cs typeface="Arial"/>
            </a:endParaRPr>
          </a:p>
        </p:txBody>
      </p:sp>
    </p:spTree>
    <p:extLst>
      <p:ext uri="{BB962C8B-B14F-4D97-AF65-F5344CB8AC3E}">
        <p14:creationId xmlns:p14="http://schemas.microsoft.com/office/powerpoint/2010/main" val="1703384506"/>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132</a:t>
            </a:fld>
            <a:endParaRPr lang="ar-EG"/>
          </a:p>
        </p:txBody>
      </p:sp>
      <p:sp>
        <p:nvSpPr>
          <p:cNvPr id="23" name="Rectangle 22"/>
          <p:cNvSpPr/>
          <p:nvPr/>
        </p:nvSpPr>
        <p:spPr>
          <a:xfrm>
            <a:off x="7375621" y="202376"/>
            <a:ext cx="4474710" cy="707886"/>
          </a:xfrm>
          <a:prstGeom prst="rect">
            <a:avLst/>
          </a:prstGeom>
        </p:spPr>
        <p:txBody>
          <a:bodyPr wrap="square">
            <a:spAutoFit/>
          </a:bodyPr>
          <a:lstStyle/>
          <a:p>
            <a:pPr algn="ctr">
              <a:lnSpc>
                <a:spcPct val="125000"/>
              </a:lnSpc>
              <a:spcAft>
                <a:spcPts val="800"/>
              </a:spcAft>
              <a:defRPr/>
            </a:pPr>
            <a:r>
              <a:rPr lang="ar-SA" sz="3200" dirty="0">
                <a:solidFill>
                  <a:prstClr val="white"/>
                </a:solidFill>
                <a:latin typeface="Sakkal Majalla" pitchFamily="2" charset="-78"/>
                <a:cs typeface="Sakkal Majalla" pitchFamily="2" charset="-78"/>
              </a:rPr>
              <a:t>تخطيط الاحتياجات من المواد(</a:t>
            </a:r>
            <a:r>
              <a:rPr lang="en-US" sz="3200" dirty="0">
                <a:solidFill>
                  <a:prstClr val="white"/>
                </a:solidFill>
                <a:latin typeface="Sakkal Majalla" pitchFamily="2" charset="-78"/>
                <a:cs typeface="Sakkal Majalla" pitchFamily="2" charset="-78"/>
              </a:rPr>
              <a:t>MRP</a:t>
            </a:r>
            <a:r>
              <a:rPr lang="ar-SA" sz="3200" dirty="0">
                <a:solidFill>
                  <a:prstClr val="white"/>
                </a:solidFill>
                <a:latin typeface="Sakkal Majalla" pitchFamily="2" charset="-78"/>
                <a:cs typeface="Sakkal Majalla" pitchFamily="2" charset="-78"/>
              </a:rPr>
              <a:t>)</a:t>
            </a:r>
            <a:endParaRPr lang="en-US" sz="3200" dirty="0">
              <a:solidFill>
                <a:prstClr val="white"/>
              </a:solidFill>
              <a:latin typeface="Sakkal Majalla" pitchFamily="2" charset="-78"/>
              <a:cs typeface="Sakkal Majalla" pitchFamily="2" charset="-78"/>
            </a:endParaRPr>
          </a:p>
        </p:txBody>
      </p:sp>
      <p:grpSp>
        <p:nvGrpSpPr>
          <p:cNvPr id="2" name="Group 1"/>
          <p:cNvGrpSpPr/>
          <p:nvPr/>
        </p:nvGrpSpPr>
        <p:grpSpPr>
          <a:xfrm>
            <a:off x="417095" y="1411704"/>
            <a:ext cx="11561573" cy="1015663"/>
            <a:chOff x="417095" y="1256800"/>
            <a:chExt cx="11561573" cy="1015663"/>
          </a:xfrm>
        </p:grpSpPr>
        <p:pic>
          <p:nvPicPr>
            <p:cNvPr id="4" name="Picture 3" descr="D:\esraa\الإدارة الحديثة للمستودعات والمخازن\photos\171-1718546_employee-professional-computer-work-clipart.png"/>
            <p:cNvPicPr/>
            <p:nvPr/>
          </p:nvPicPr>
          <p:blipFill>
            <a:blip r:embed="rId3" cstate="print">
              <a:clrChange>
                <a:clrFrom>
                  <a:srgbClr val="EEEEEE"/>
                </a:clrFrom>
                <a:clrTo>
                  <a:srgbClr val="EEEEEE">
                    <a:alpha val="0"/>
                  </a:srgbClr>
                </a:clrTo>
              </a:clrChange>
              <a:extLst>
                <a:ext uri="{28A0092B-C50C-407E-A947-70E740481C1C}">
                  <a14:useLocalDpi xmlns:a14="http://schemas.microsoft.com/office/drawing/2010/main" val="0"/>
                </a:ext>
              </a:extLst>
            </a:blip>
            <a:srcRect/>
            <a:stretch>
              <a:fillRect/>
            </a:stretch>
          </p:blipFill>
          <p:spPr bwMode="auto">
            <a:xfrm flipH="1">
              <a:off x="11325726" y="1411705"/>
              <a:ext cx="652942" cy="705854"/>
            </a:xfrm>
            <a:prstGeom prst="rect">
              <a:avLst/>
            </a:prstGeom>
            <a:noFill/>
            <a:ln>
              <a:noFill/>
            </a:ln>
          </p:spPr>
        </p:pic>
        <p:sp>
          <p:nvSpPr>
            <p:cNvPr id="5" name="Rectangle 4"/>
            <p:cNvSpPr/>
            <p:nvPr/>
          </p:nvSpPr>
          <p:spPr>
            <a:xfrm>
              <a:off x="417095" y="1256800"/>
              <a:ext cx="10908631" cy="1015663"/>
            </a:xfrm>
            <a:prstGeom prst="rect">
              <a:avLst/>
            </a:prstGeom>
          </p:spPr>
          <p:txBody>
            <a:bodyPr wrap="square">
              <a:spAutoFit/>
            </a:bodyPr>
            <a:lstStyle/>
            <a:p>
              <a:pPr algn="justLow">
                <a:lnSpc>
                  <a:spcPct val="125000"/>
                </a:lnSpc>
                <a:spcAft>
                  <a:spcPts val="800"/>
                </a:spcAft>
                <a:tabLst>
                  <a:tab pos="372110" algn="l"/>
                  <a:tab pos="3322955" algn="ctr"/>
                </a:tabLs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ويعد نظام تخطيط الاحتياجات من المواد </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MRP، </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أحد النظم الذي اثبت نجاحه في هذا الميدان من حيث كونه نظاما فعالا للتخطيط والرقابة على العمليات الإنتاجية في بيئات متعددة</a:t>
              </a:r>
            </a:p>
          </p:txBody>
        </p:sp>
      </p:grpSp>
      <p:grpSp>
        <p:nvGrpSpPr>
          <p:cNvPr id="8" name="Group 7"/>
          <p:cNvGrpSpPr/>
          <p:nvPr/>
        </p:nvGrpSpPr>
        <p:grpSpPr>
          <a:xfrm>
            <a:off x="417095" y="2427367"/>
            <a:ext cx="11561573" cy="1015663"/>
            <a:chOff x="417095" y="1256800"/>
            <a:chExt cx="11561573" cy="1015663"/>
          </a:xfrm>
        </p:grpSpPr>
        <p:pic>
          <p:nvPicPr>
            <p:cNvPr id="9" name="Picture 8" descr="D:\esraa\الإدارة الحديثة للمستودعات والمخازن\photos\171-1718546_employee-professional-computer-work-clipart.png"/>
            <p:cNvPicPr/>
            <p:nvPr/>
          </p:nvPicPr>
          <p:blipFill>
            <a:blip r:embed="rId3" cstate="print">
              <a:clrChange>
                <a:clrFrom>
                  <a:srgbClr val="EEEEEE"/>
                </a:clrFrom>
                <a:clrTo>
                  <a:srgbClr val="EEEEEE">
                    <a:alpha val="0"/>
                  </a:srgbClr>
                </a:clrTo>
              </a:clrChange>
              <a:extLst>
                <a:ext uri="{28A0092B-C50C-407E-A947-70E740481C1C}">
                  <a14:useLocalDpi xmlns:a14="http://schemas.microsoft.com/office/drawing/2010/main" val="0"/>
                </a:ext>
              </a:extLst>
            </a:blip>
            <a:srcRect/>
            <a:stretch>
              <a:fillRect/>
            </a:stretch>
          </p:blipFill>
          <p:spPr bwMode="auto">
            <a:xfrm flipH="1">
              <a:off x="11325726" y="1411705"/>
              <a:ext cx="652942" cy="705854"/>
            </a:xfrm>
            <a:prstGeom prst="rect">
              <a:avLst/>
            </a:prstGeom>
            <a:noFill/>
            <a:ln>
              <a:noFill/>
            </a:ln>
          </p:spPr>
        </p:pic>
        <p:sp>
          <p:nvSpPr>
            <p:cNvPr id="10" name="Rectangle 9"/>
            <p:cNvSpPr/>
            <p:nvPr/>
          </p:nvSpPr>
          <p:spPr>
            <a:xfrm>
              <a:off x="417095" y="1256800"/>
              <a:ext cx="10908631" cy="1015663"/>
            </a:xfrm>
            <a:prstGeom prst="rect">
              <a:avLst/>
            </a:prstGeom>
          </p:spPr>
          <p:txBody>
            <a:bodyPr wrap="square">
              <a:spAutoFit/>
            </a:bodyPr>
            <a:lstStyle/>
            <a:p>
              <a:pPr algn="justLow">
                <a:lnSpc>
                  <a:spcPct val="125000"/>
                </a:lnSpc>
                <a:spcAft>
                  <a:spcPts val="800"/>
                </a:spcAft>
                <a:tabLst>
                  <a:tab pos="372110" algn="l"/>
                  <a:tab pos="3322955" algn="ctr"/>
                </a:tabLs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كما أنه يهدف إلى ضمان توافر الاحتياجات في موعدها حتى لا تتعرض العملية الإنتاجية للتوافق نتيجة عدم توافر المواد اللازمة وذلك مع تقليل المستمر في المخزون الاحتفاظ بالصنف إلا عند الحاجة إليه</a:t>
              </a:r>
            </a:p>
          </p:txBody>
        </p:sp>
      </p:grpSp>
      <p:grpSp>
        <p:nvGrpSpPr>
          <p:cNvPr id="11" name="Group 10"/>
          <p:cNvGrpSpPr/>
          <p:nvPr/>
        </p:nvGrpSpPr>
        <p:grpSpPr>
          <a:xfrm>
            <a:off x="417095" y="3443030"/>
            <a:ext cx="11561573" cy="1477328"/>
            <a:chOff x="417095" y="1256800"/>
            <a:chExt cx="11561573" cy="1477328"/>
          </a:xfrm>
        </p:grpSpPr>
        <p:pic>
          <p:nvPicPr>
            <p:cNvPr id="12" name="Picture 11" descr="D:\esraa\الإدارة الحديثة للمستودعات والمخازن\photos\171-1718546_employee-professional-computer-work-clipart.png"/>
            <p:cNvPicPr/>
            <p:nvPr/>
          </p:nvPicPr>
          <p:blipFill>
            <a:blip r:embed="rId3" cstate="print">
              <a:clrChange>
                <a:clrFrom>
                  <a:srgbClr val="EEEEEE"/>
                </a:clrFrom>
                <a:clrTo>
                  <a:srgbClr val="EEEEEE">
                    <a:alpha val="0"/>
                  </a:srgbClr>
                </a:clrTo>
              </a:clrChange>
              <a:extLst>
                <a:ext uri="{28A0092B-C50C-407E-A947-70E740481C1C}">
                  <a14:useLocalDpi xmlns:a14="http://schemas.microsoft.com/office/drawing/2010/main" val="0"/>
                </a:ext>
              </a:extLst>
            </a:blip>
            <a:srcRect/>
            <a:stretch>
              <a:fillRect/>
            </a:stretch>
          </p:blipFill>
          <p:spPr bwMode="auto">
            <a:xfrm flipH="1">
              <a:off x="11325726" y="1411705"/>
              <a:ext cx="652942" cy="705854"/>
            </a:xfrm>
            <a:prstGeom prst="rect">
              <a:avLst/>
            </a:prstGeom>
            <a:noFill/>
            <a:ln>
              <a:noFill/>
            </a:ln>
          </p:spPr>
        </p:pic>
        <p:sp>
          <p:nvSpPr>
            <p:cNvPr id="13" name="Rectangle 12"/>
            <p:cNvSpPr/>
            <p:nvPr/>
          </p:nvSpPr>
          <p:spPr>
            <a:xfrm>
              <a:off x="417095" y="1256800"/>
              <a:ext cx="10908631" cy="1477328"/>
            </a:xfrm>
            <a:prstGeom prst="rect">
              <a:avLst/>
            </a:prstGeom>
          </p:spPr>
          <p:txBody>
            <a:bodyPr wrap="square">
              <a:spAutoFit/>
            </a:bodyPr>
            <a:lstStyle/>
            <a:p>
              <a:pPr algn="justLow">
                <a:lnSpc>
                  <a:spcPct val="125000"/>
                </a:lnSpc>
                <a:spcAft>
                  <a:spcPts val="800"/>
                </a:spcAft>
                <a:tabLst>
                  <a:tab pos="372110" algn="l"/>
                  <a:tab pos="3322955" algn="ctr"/>
                </a:tabLst>
              </a:pP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كما يعد</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MRP </a:t>
              </a: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من التقنيات المعلوماتية التي تطورت وانتشرت بسرعة. فخلال المدة (1971-1976) ازداد عدد الشركات التي تبنت هذا النظام من (150) شركة إلى (1000) شركة، وفي أواخر السبعينات ونتيجة لتطور صناعة الحاسوب وتطبيقاته برزت الحاجة إلى تطوير نظام</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MRP </a:t>
              </a: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بشكل أكثر فاعلية</a:t>
              </a:r>
              <a:endPar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4" name="Group 13"/>
          <p:cNvGrpSpPr/>
          <p:nvPr/>
        </p:nvGrpSpPr>
        <p:grpSpPr>
          <a:xfrm>
            <a:off x="417095" y="4879023"/>
            <a:ext cx="11561573" cy="1477328"/>
            <a:chOff x="417095" y="1256800"/>
            <a:chExt cx="11561573" cy="1477328"/>
          </a:xfrm>
        </p:grpSpPr>
        <p:pic>
          <p:nvPicPr>
            <p:cNvPr id="15" name="Picture 14" descr="D:\esraa\الإدارة الحديثة للمستودعات والمخازن\photos\171-1718546_employee-professional-computer-work-clipart.png"/>
            <p:cNvPicPr/>
            <p:nvPr/>
          </p:nvPicPr>
          <p:blipFill>
            <a:blip r:embed="rId3" cstate="print">
              <a:clrChange>
                <a:clrFrom>
                  <a:srgbClr val="EEEEEE"/>
                </a:clrFrom>
                <a:clrTo>
                  <a:srgbClr val="EEEEEE">
                    <a:alpha val="0"/>
                  </a:srgbClr>
                </a:clrTo>
              </a:clrChange>
              <a:extLst>
                <a:ext uri="{28A0092B-C50C-407E-A947-70E740481C1C}">
                  <a14:useLocalDpi xmlns:a14="http://schemas.microsoft.com/office/drawing/2010/main" val="0"/>
                </a:ext>
              </a:extLst>
            </a:blip>
            <a:srcRect/>
            <a:stretch>
              <a:fillRect/>
            </a:stretch>
          </p:blipFill>
          <p:spPr bwMode="auto">
            <a:xfrm flipH="1">
              <a:off x="11325726" y="1411705"/>
              <a:ext cx="652942" cy="705854"/>
            </a:xfrm>
            <a:prstGeom prst="rect">
              <a:avLst/>
            </a:prstGeom>
            <a:noFill/>
            <a:ln>
              <a:noFill/>
            </a:ln>
          </p:spPr>
        </p:pic>
        <p:sp>
          <p:nvSpPr>
            <p:cNvPr id="16" name="Rectangle 15"/>
            <p:cNvSpPr/>
            <p:nvPr/>
          </p:nvSpPr>
          <p:spPr>
            <a:xfrm>
              <a:off x="417095" y="1256800"/>
              <a:ext cx="10908631" cy="1477328"/>
            </a:xfrm>
            <a:prstGeom prst="rect">
              <a:avLst/>
            </a:prstGeom>
          </p:spPr>
          <p:txBody>
            <a:bodyPr wrap="square">
              <a:spAutoFit/>
            </a:bodyPr>
            <a:lstStyle/>
            <a:p>
              <a:pPr algn="justLow">
                <a:lnSpc>
                  <a:spcPct val="125000"/>
                </a:lnSpc>
                <a:spcAft>
                  <a:spcPts val="800"/>
                </a:spcAft>
                <a:tabLst>
                  <a:tab pos="372110" algn="l"/>
                  <a:tab pos="3322955" algn="ctr"/>
                </a:tabLst>
              </a:pP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حيث توسع هذا النظام ليشمل عناصر أخرى في تكوين النظام، وليتعدى مرحلة التخطيط ويستخدم في الرقابة وإعادة التخطيط أيضا إذ جرى توسيع لنظام</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(MRP)</a:t>
              </a: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ليتضمن وظائف تخطيط الإنتاج والجدولة الرئيسية للإنتاج وتخطيط متطلبات الطاقة فضلا عن وظائف السيطرة على عمليات التصنيع والمشتريات</a:t>
              </a:r>
              <a:endPar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7"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18"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4"/>
              </a:rPr>
              <a:t>www.dawliatraining.com</a:t>
            </a:r>
            <a:endParaRPr lang="en-US" sz="1100" dirty="0">
              <a:effectLst/>
              <a:ea typeface="Calibri"/>
              <a:cs typeface="Arial"/>
            </a:endParaRPr>
          </a:p>
        </p:txBody>
      </p:sp>
    </p:spTree>
    <p:extLst>
      <p:ext uri="{BB962C8B-B14F-4D97-AF65-F5344CB8AC3E}">
        <p14:creationId xmlns:p14="http://schemas.microsoft.com/office/powerpoint/2010/main" val="26338009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randombar(horizont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randombar(horizontal)">
                                      <p:cBhvr>
                                        <p:cTn id="2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133</a:t>
            </a:fld>
            <a:endParaRPr lang="ar-EG"/>
          </a:p>
        </p:txBody>
      </p:sp>
      <p:sp>
        <p:nvSpPr>
          <p:cNvPr id="23" name="Rectangle 22"/>
          <p:cNvSpPr/>
          <p:nvPr/>
        </p:nvSpPr>
        <p:spPr>
          <a:xfrm>
            <a:off x="7375621" y="202376"/>
            <a:ext cx="4474710" cy="707886"/>
          </a:xfrm>
          <a:prstGeom prst="rect">
            <a:avLst/>
          </a:prstGeom>
        </p:spPr>
        <p:txBody>
          <a:bodyPr wrap="square">
            <a:spAutoFit/>
          </a:bodyPr>
          <a:lstStyle/>
          <a:p>
            <a:pPr algn="ctr">
              <a:lnSpc>
                <a:spcPct val="125000"/>
              </a:lnSpc>
              <a:spcAft>
                <a:spcPts val="800"/>
              </a:spcAft>
              <a:defRPr/>
            </a:pPr>
            <a:r>
              <a:rPr lang="ar-SA" sz="3200" dirty="0">
                <a:solidFill>
                  <a:prstClr val="white"/>
                </a:solidFill>
                <a:latin typeface="Sakkal Majalla" pitchFamily="2" charset="-78"/>
                <a:cs typeface="Sakkal Majalla" pitchFamily="2" charset="-78"/>
              </a:rPr>
              <a:t>تخطيط الاحتياجات من المواد(</a:t>
            </a:r>
            <a:r>
              <a:rPr lang="en-US" sz="3200" dirty="0">
                <a:solidFill>
                  <a:prstClr val="white"/>
                </a:solidFill>
                <a:latin typeface="Sakkal Majalla" pitchFamily="2" charset="-78"/>
                <a:cs typeface="Sakkal Majalla" pitchFamily="2" charset="-78"/>
              </a:rPr>
              <a:t>MRP</a:t>
            </a:r>
            <a:r>
              <a:rPr lang="ar-SA" sz="3200" dirty="0">
                <a:solidFill>
                  <a:prstClr val="white"/>
                </a:solidFill>
                <a:latin typeface="Sakkal Majalla" pitchFamily="2" charset="-78"/>
                <a:cs typeface="Sakkal Majalla" pitchFamily="2" charset="-78"/>
              </a:rPr>
              <a:t>)</a:t>
            </a:r>
            <a:endParaRPr lang="en-US" sz="3200" dirty="0">
              <a:solidFill>
                <a:prstClr val="white"/>
              </a:solidFill>
              <a:latin typeface="Sakkal Majalla" pitchFamily="2" charset="-78"/>
              <a:cs typeface="Sakkal Majalla" pitchFamily="2" charset="-78"/>
            </a:endParaRPr>
          </a:p>
        </p:txBody>
      </p:sp>
      <p:grpSp>
        <p:nvGrpSpPr>
          <p:cNvPr id="4" name="Group 3"/>
          <p:cNvGrpSpPr/>
          <p:nvPr/>
        </p:nvGrpSpPr>
        <p:grpSpPr>
          <a:xfrm>
            <a:off x="2099626" y="202376"/>
            <a:ext cx="3884079" cy="840362"/>
            <a:chOff x="0" y="0"/>
            <a:chExt cx="2510155" cy="450850"/>
          </a:xfrm>
        </p:grpSpPr>
        <p:pic>
          <p:nvPicPr>
            <p:cNvPr id="5" name="Picture 4" descr="C:\Users\Google\Desktop\اشكال\ghg_0014_Vector-Smart-Object.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2510155" cy="450850"/>
            </a:xfrm>
            <a:prstGeom prst="rect">
              <a:avLst/>
            </a:prstGeom>
            <a:noFill/>
            <a:ln>
              <a:noFill/>
            </a:ln>
          </p:spPr>
        </p:pic>
        <p:sp>
          <p:nvSpPr>
            <p:cNvPr id="6" name="Rectangle 5"/>
            <p:cNvSpPr/>
            <p:nvPr/>
          </p:nvSpPr>
          <p:spPr>
            <a:xfrm>
              <a:off x="142504" y="9807"/>
              <a:ext cx="2095500" cy="363556"/>
            </a:xfrm>
            <a:prstGeom prst="rect">
              <a:avLst/>
            </a:prstGeom>
          </p:spPr>
          <p:txBody>
            <a:bodyPr wrap="square">
              <a:noAutofit/>
            </a:bodyPr>
            <a:lstStyle/>
            <a:p>
              <a:pPr algn="ctr" rtl="1">
                <a:spcAft>
                  <a:spcPts val="800"/>
                </a:spcAft>
              </a:pPr>
              <a:r>
                <a:rPr lang="ar-SA" sz="2400" b="1" dirty="0">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مفهوم أسلوب تخطيط الاحتياجات من المواد </a:t>
              </a:r>
              <a:r>
                <a:rPr lang="en-US" sz="2400" b="1" dirty="0">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MRP</a:t>
              </a:r>
              <a:endParaRPr lang="en-US" sz="14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pic>
        <p:nvPicPr>
          <p:cNvPr id="10" name="Picture 9" descr="D:\esraa\الإدارة الحديثة للمستودعات والمخازن\photos\169-1693853_inventory-control-software-market-inventory-management.png"/>
          <p:cNvPicPr/>
          <p:nvPr/>
        </p:nvPicPr>
        <p:blipFill>
          <a:blip r:embed="rId4" cstate="print">
            <a:clrChange>
              <a:clrFrom>
                <a:srgbClr val="F7F7F7"/>
              </a:clrFrom>
              <a:clrTo>
                <a:srgbClr val="F7F7F7">
                  <a:alpha val="0"/>
                </a:srgbClr>
              </a:clrTo>
            </a:clrChange>
            <a:extLst>
              <a:ext uri="{28A0092B-C50C-407E-A947-70E740481C1C}">
                <a14:useLocalDpi xmlns:a14="http://schemas.microsoft.com/office/drawing/2010/main" val="0"/>
              </a:ext>
            </a:extLst>
          </a:blip>
          <a:srcRect/>
          <a:stretch>
            <a:fillRect/>
          </a:stretch>
        </p:blipFill>
        <p:spPr bwMode="auto">
          <a:xfrm>
            <a:off x="7487917" y="2232543"/>
            <a:ext cx="4527800" cy="3654909"/>
          </a:xfrm>
          <a:prstGeom prst="rect">
            <a:avLst/>
          </a:prstGeom>
          <a:noFill/>
          <a:ln>
            <a:noFill/>
          </a:ln>
        </p:spPr>
      </p:pic>
      <p:sp>
        <p:nvSpPr>
          <p:cNvPr id="9" name="Rectangle 8"/>
          <p:cNvSpPr/>
          <p:nvPr/>
        </p:nvSpPr>
        <p:spPr>
          <a:xfrm>
            <a:off x="709863" y="3025388"/>
            <a:ext cx="7102642" cy="2308324"/>
          </a:xfrm>
          <a:prstGeom prst="rect">
            <a:avLst/>
          </a:prstGeom>
        </p:spPr>
        <p:txBody>
          <a:bodyPr wrap="square">
            <a:spAutoFit/>
          </a:bodyPr>
          <a:lstStyle/>
          <a:p>
            <a:pPr algn="justLow">
              <a:lnSpc>
                <a:spcPct val="150000"/>
              </a:lnSpc>
              <a:spcAft>
                <a:spcPts val="800"/>
              </a:spcAft>
              <a:tabLst>
                <a:tab pos="372110" algn="l"/>
                <a:tab pos="3322955" algn="ctr"/>
              </a:tabLst>
            </a:pP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هو مجموعة من الإجراءات المنطقية المتسلسلة، والمكملة بعضها للبعض الآخر فهو عبارة عن تصميم قيود خاصة لترجمة جدولة الإنتاج الرئيسية </a:t>
            </a:r>
            <a:r>
              <a:rPr lang="ar-SA"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t>إل</a:t>
            </a:r>
            <a:r>
              <a:rPr lang="ar-EG"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t>ى</a:t>
            </a:r>
            <a:r>
              <a:rPr lang="ar-SA"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t> </a:t>
            </a: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صافي الاحتياجات لكل عنصر من عناصر المخزون، وتحديد الزمن لتوفيرها لتتمكن الشركة الصناعية من الوفاء بالتزاماتها تجاه زبائنها </a:t>
            </a:r>
            <a:endPar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sp>
        <p:nvSpPr>
          <p:cNvPr id="11"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12"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5"/>
              </a:rPr>
              <a:t>www.dawliatraining.com</a:t>
            </a:r>
            <a:endParaRPr lang="en-US" sz="1100" dirty="0">
              <a:effectLst/>
              <a:ea typeface="Calibri"/>
              <a:cs typeface="Arial"/>
            </a:endParaRPr>
          </a:p>
        </p:txBody>
      </p:sp>
    </p:spTree>
    <p:extLst>
      <p:ext uri="{BB962C8B-B14F-4D97-AF65-F5344CB8AC3E}">
        <p14:creationId xmlns:p14="http://schemas.microsoft.com/office/powerpoint/2010/main" val="36449011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heel(8)">
                                      <p:cBhvr>
                                        <p:cTn id="12" dur="2000"/>
                                        <p:tgtEl>
                                          <p:spTgt spid="9"/>
                                        </p:tgtEl>
                                      </p:cBhvr>
                                    </p:animEffect>
                                  </p:childTnLst>
                                </p:cTn>
                              </p:par>
                              <p:par>
                                <p:cTn id="13" presetID="21" presetClass="entr" presetSubtype="8"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heel(8)">
                                      <p:cBhvr>
                                        <p:cTn id="15"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134</a:t>
            </a:fld>
            <a:endParaRPr lang="ar-EG"/>
          </a:p>
        </p:txBody>
      </p:sp>
      <p:sp>
        <p:nvSpPr>
          <p:cNvPr id="23" name="Rectangle 22"/>
          <p:cNvSpPr/>
          <p:nvPr/>
        </p:nvSpPr>
        <p:spPr>
          <a:xfrm>
            <a:off x="7375621" y="202376"/>
            <a:ext cx="4474710" cy="707886"/>
          </a:xfrm>
          <a:prstGeom prst="rect">
            <a:avLst/>
          </a:prstGeom>
        </p:spPr>
        <p:txBody>
          <a:bodyPr wrap="square">
            <a:spAutoFit/>
          </a:bodyPr>
          <a:lstStyle/>
          <a:p>
            <a:pPr algn="ctr">
              <a:lnSpc>
                <a:spcPct val="125000"/>
              </a:lnSpc>
              <a:spcAft>
                <a:spcPts val="800"/>
              </a:spcAft>
              <a:defRPr/>
            </a:pPr>
            <a:r>
              <a:rPr lang="ar-SA" sz="3200" dirty="0">
                <a:solidFill>
                  <a:prstClr val="white"/>
                </a:solidFill>
                <a:latin typeface="Sakkal Majalla" pitchFamily="2" charset="-78"/>
                <a:cs typeface="Sakkal Majalla" pitchFamily="2" charset="-78"/>
              </a:rPr>
              <a:t>تخطيط الاحتياجات من المواد(</a:t>
            </a:r>
            <a:r>
              <a:rPr lang="en-US" sz="3200" dirty="0">
                <a:solidFill>
                  <a:prstClr val="white"/>
                </a:solidFill>
                <a:latin typeface="Sakkal Majalla" pitchFamily="2" charset="-78"/>
                <a:cs typeface="Sakkal Majalla" pitchFamily="2" charset="-78"/>
              </a:rPr>
              <a:t>MRP</a:t>
            </a:r>
            <a:r>
              <a:rPr lang="ar-SA" sz="3200" dirty="0">
                <a:solidFill>
                  <a:prstClr val="white"/>
                </a:solidFill>
                <a:latin typeface="Sakkal Majalla" pitchFamily="2" charset="-78"/>
                <a:cs typeface="Sakkal Majalla" pitchFamily="2" charset="-78"/>
              </a:rPr>
              <a:t>)</a:t>
            </a:r>
            <a:endParaRPr lang="en-US" sz="3200" dirty="0">
              <a:solidFill>
                <a:prstClr val="white"/>
              </a:solidFill>
              <a:latin typeface="Sakkal Majalla" pitchFamily="2" charset="-78"/>
              <a:cs typeface="Sakkal Majalla" pitchFamily="2" charset="-78"/>
            </a:endParaRPr>
          </a:p>
        </p:txBody>
      </p:sp>
      <p:grpSp>
        <p:nvGrpSpPr>
          <p:cNvPr id="4" name="Group 3"/>
          <p:cNvGrpSpPr/>
          <p:nvPr/>
        </p:nvGrpSpPr>
        <p:grpSpPr>
          <a:xfrm>
            <a:off x="176463" y="1250557"/>
            <a:ext cx="11673868" cy="1015663"/>
            <a:chOff x="176463" y="1250557"/>
            <a:chExt cx="11673868" cy="1015663"/>
          </a:xfrm>
        </p:grpSpPr>
        <p:pic>
          <p:nvPicPr>
            <p:cNvPr id="5" name="Picture 4" descr="نتيجة بحث الصور عن stocktaking employee"/>
            <p:cNvPicPr/>
            <p:nvPr/>
          </p:nvPicPr>
          <p:blipFill rotWithShape="1">
            <a:blip r:embed="rId3" cstate="print">
              <a:extLst>
                <a:ext uri="{28A0092B-C50C-407E-A947-70E740481C1C}">
                  <a14:useLocalDpi xmlns:a14="http://schemas.microsoft.com/office/drawing/2010/main" val="0"/>
                </a:ext>
              </a:extLst>
            </a:blip>
            <a:srcRect r="22033"/>
            <a:stretch/>
          </p:blipFill>
          <p:spPr bwMode="auto">
            <a:xfrm flipH="1">
              <a:off x="11276224" y="1503613"/>
              <a:ext cx="574107" cy="485608"/>
            </a:xfrm>
            <a:prstGeom prst="rect">
              <a:avLst/>
            </a:prstGeom>
            <a:noFill/>
            <a:ln>
              <a:noFill/>
            </a:ln>
            <a:extLst>
              <a:ext uri="{53640926-AAD7-44D8-BBD7-CCE9431645EC}">
                <a14:shadowObscured xmlns:a14="http://schemas.microsoft.com/office/drawing/2010/main"/>
              </a:ext>
            </a:extLst>
          </p:spPr>
        </p:pic>
        <p:sp>
          <p:nvSpPr>
            <p:cNvPr id="6" name="Rectangle 5"/>
            <p:cNvSpPr/>
            <p:nvPr/>
          </p:nvSpPr>
          <p:spPr>
            <a:xfrm>
              <a:off x="176463" y="1250557"/>
              <a:ext cx="11099761" cy="1015663"/>
            </a:xfrm>
            <a:prstGeom prst="rect">
              <a:avLst/>
            </a:prstGeom>
          </p:spPr>
          <p:txBody>
            <a:bodyPr wrap="square">
              <a:spAutoFit/>
            </a:bodyPr>
            <a:lstStyle/>
            <a:p>
              <a:pPr algn="justLow">
                <a:lnSpc>
                  <a:spcPct val="125000"/>
                </a:lnSpc>
                <a:spcAft>
                  <a:spcPts val="800"/>
                </a:spcAft>
                <a:tabLst>
                  <a:tab pos="372110" algn="l"/>
                  <a:tab pos="3322955" algn="ctr"/>
                </a:tabLs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كما عرف بأنه أسلوب لإدارة المخزون بهدف تقليل مستوي الاستثمار فيه إلى الحد الذي يمكن إدارة الشركة من تلبية جدولة الإنتاج</a:t>
              </a:r>
            </a:p>
          </p:txBody>
        </p:sp>
      </p:grpSp>
      <p:grpSp>
        <p:nvGrpSpPr>
          <p:cNvPr id="8" name="Group 7"/>
          <p:cNvGrpSpPr/>
          <p:nvPr/>
        </p:nvGrpSpPr>
        <p:grpSpPr>
          <a:xfrm>
            <a:off x="176463" y="2242277"/>
            <a:ext cx="11673868" cy="1015663"/>
            <a:chOff x="176463" y="1250557"/>
            <a:chExt cx="11673868" cy="1015663"/>
          </a:xfrm>
        </p:grpSpPr>
        <p:pic>
          <p:nvPicPr>
            <p:cNvPr id="9" name="Picture 8" descr="نتيجة بحث الصور عن stocktaking employee"/>
            <p:cNvPicPr/>
            <p:nvPr/>
          </p:nvPicPr>
          <p:blipFill rotWithShape="1">
            <a:blip r:embed="rId3" cstate="print">
              <a:extLst>
                <a:ext uri="{28A0092B-C50C-407E-A947-70E740481C1C}">
                  <a14:useLocalDpi xmlns:a14="http://schemas.microsoft.com/office/drawing/2010/main" val="0"/>
                </a:ext>
              </a:extLst>
            </a:blip>
            <a:srcRect r="22033"/>
            <a:stretch/>
          </p:blipFill>
          <p:spPr bwMode="auto">
            <a:xfrm flipH="1">
              <a:off x="11276224" y="1503613"/>
              <a:ext cx="574107" cy="485608"/>
            </a:xfrm>
            <a:prstGeom prst="rect">
              <a:avLst/>
            </a:prstGeom>
            <a:noFill/>
            <a:ln>
              <a:noFill/>
            </a:ln>
            <a:extLst>
              <a:ext uri="{53640926-AAD7-44D8-BBD7-CCE9431645EC}">
                <a14:shadowObscured xmlns:a14="http://schemas.microsoft.com/office/drawing/2010/main"/>
              </a:ext>
            </a:extLst>
          </p:spPr>
        </p:pic>
        <p:sp>
          <p:nvSpPr>
            <p:cNvPr id="10" name="Rectangle 9"/>
            <p:cNvSpPr/>
            <p:nvPr/>
          </p:nvSpPr>
          <p:spPr>
            <a:xfrm>
              <a:off x="176463" y="1250557"/>
              <a:ext cx="11099761" cy="1015663"/>
            </a:xfrm>
            <a:prstGeom prst="rect">
              <a:avLst/>
            </a:prstGeom>
          </p:spPr>
          <p:txBody>
            <a:bodyPr wrap="square">
              <a:spAutoFit/>
            </a:bodyPr>
            <a:lstStyle/>
            <a:p>
              <a:pPr algn="justLow">
                <a:lnSpc>
                  <a:spcPct val="125000"/>
                </a:lnSpc>
                <a:spcAft>
                  <a:spcPts val="800"/>
                </a:spcAft>
                <a:tabLst>
                  <a:tab pos="372110" algn="l"/>
                  <a:tab pos="3322955" algn="ctr"/>
                </a:tabLs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أسلوب لبرمجة الإنتاج اعتمادا على الحاسوب، وبشكل متكامل يمكن إدارة الشركة من تخطيط أجزاء المنتج والرقابة </a:t>
              </a:r>
              <a:r>
                <a:rPr lang="ar-EG"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t/>
              </a:r>
              <a:br>
                <a:rPr lang="ar-EG"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br>
              <a:r>
                <a:rPr lang="ar-EG"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t>على </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تدفق هده الأجزاء لإتمام إنجاز السلع في موعد استحقاقها</a:t>
              </a:r>
            </a:p>
          </p:txBody>
        </p:sp>
      </p:grpSp>
      <p:grpSp>
        <p:nvGrpSpPr>
          <p:cNvPr id="11" name="Group 10"/>
          <p:cNvGrpSpPr/>
          <p:nvPr/>
        </p:nvGrpSpPr>
        <p:grpSpPr>
          <a:xfrm>
            <a:off x="176463" y="3210054"/>
            <a:ext cx="11673868" cy="1477328"/>
            <a:chOff x="176463" y="1250557"/>
            <a:chExt cx="11673868" cy="1477328"/>
          </a:xfrm>
        </p:grpSpPr>
        <p:pic>
          <p:nvPicPr>
            <p:cNvPr id="12" name="Picture 11" descr="نتيجة بحث الصور عن stocktaking employee"/>
            <p:cNvPicPr/>
            <p:nvPr/>
          </p:nvPicPr>
          <p:blipFill rotWithShape="1">
            <a:blip r:embed="rId3" cstate="print">
              <a:extLst>
                <a:ext uri="{28A0092B-C50C-407E-A947-70E740481C1C}">
                  <a14:useLocalDpi xmlns:a14="http://schemas.microsoft.com/office/drawing/2010/main" val="0"/>
                </a:ext>
              </a:extLst>
            </a:blip>
            <a:srcRect r="22033"/>
            <a:stretch/>
          </p:blipFill>
          <p:spPr bwMode="auto">
            <a:xfrm flipH="1">
              <a:off x="11276224" y="1503613"/>
              <a:ext cx="574107" cy="485608"/>
            </a:xfrm>
            <a:prstGeom prst="rect">
              <a:avLst/>
            </a:prstGeom>
            <a:noFill/>
            <a:ln>
              <a:noFill/>
            </a:ln>
            <a:extLst>
              <a:ext uri="{53640926-AAD7-44D8-BBD7-CCE9431645EC}">
                <a14:shadowObscured xmlns:a14="http://schemas.microsoft.com/office/drawing/2010/main"/>
              </a:ext>
            </a:extLst>
          </p:spPr>
        </p:pic>
        <p:sp>
          <p:nvSpPr>
            <p:cNvPr id="13" name="Rectangle 12"/>
            <p:cNvSpPr/>
            <p:nvPr/>
          </p:nvSpPr>
          <p:spPr>
            <a:xfrm>
              <a:off x="176463" y="1250557"/>
              <a:ext cx="11099761" cy="1477328"/>
            </a:xfrm>
            <a:prstGeom prst="rect">
              <a:avLst/>
            </a:prstGeom>
          </p:spPr>
          <p:txBody>
            <a:bodyPr wrap="square">
              <a:spAutoFit/>
            </a:bodyPr>
            <a:lstStyle/>
            <a:p>
              <a:pPr algn="justLow">
                <a:lnSpc>
                  <a:spcPct val="125000"/>
                </a:lnSpc>
                <a:spcAft>
                  <a:spcPts val="800"/>
                </a:spcAft>
                <a:tabLst>
                  <a:tab pos="372110" algn="l"/>
                  <a:tab pos="3322955" algn="ctr"/>
                </a:tabLst>
              </a:pP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واعتبر</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(SHRODER) </a:t>
              </a: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نظام</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(MRP) </a:t>
              </a: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بمثابة القلب لنظام الإنتاج المتكامل حيث يساهم في تسهيل مهمة الإدارة لتخطيط الطاقة الإنتاجية والرقابة على خطوط الإنتاج ورفع كفاءة إدارة المشتريات، فضلا على أنه أسلوب لتوقيت واحتساب الاحتياجات من المواد الصناعية ذات الطلب المشتق</a:t>
              </a:r>
              <a:endPar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4" name="Group 13"/>
          <p:cNvGrpSpPr/>
          <p:nvPr/>
        </p:nvGrpSpPr>
        <p:grpSpPr>
          <a:xfrm>
            <a:off x="176463" y="4561701"/>
            <a:ext cx="11673868" cy="1015663"/>
            <a:chOff x="176463" y="1250557"/>
            <a:chExt cx="11673868" cy="1015663"/>
          </a:xfrm>
        </p:grpSpPr>
        <p:pic>
          <p:nvPicPr>
            <p:cNvPr id="15" name="Picture 14" descr="نتيجة بحث الصور عن stocktaking employee"/>
            <p:cNvPicPr/>
            <p:nvPr/>
          </p:nvPicPr>
          <p:blipFill rotWithShape="1">
            <a:blip r:embed="rId3" cstate="print">
              <a:extLst>
                <a:ext uri="{28A0092B-C50C-407E-A947-70E740481C1C}">
                  <a14:useLocalDpi xmlns:a14="http://schemas.microsoft.com/office/drawing/2010/main" val="0"/>
                </a:ext>
              </a:extLst>
            </a:blip>
            <a:srcRect r="22033"/>
            <a:stretch/>
          </p:blipFill>
          <p:spPr bwMode="auto">
            <a:xfrm flipH="1">
              <a:off x="11276224" y="1503613"/>
              <a:ext cx="574107" cy="485608"/>
            </a:xfrm>
            <a:prstGeom prst="rect">
              <a:avLst/>
            </a:prstGeom>
            <a:noFill/>
            <a:ln>
              <a:noFill/>
            </a:ln>
            <a:extLst>
              <a:ext uri="{53640926-AAD7-44D8-BBD7-CCE9431645EC}">
                <a14:shadowObscured xmlns:a14="http://schemas.microsoft.com/office/drawing/2010/main"/>
              </a:ext>
            </a:extLst>
          </p:spPr>
        </p:pic>
        <p:sp>
          <p:nvSpPr>
            <p:cNvPr id="16" name="Rectangle 15"/>
            <p:cNvSpPr/>
            <p:nvPr/>
          </p:nvSpPr>
          <p:spPr>
            <a:xfrm>
              <a:off x="176463" y="1250557"/>
              <a:ext cx="11099761" cy="1015663"/>
            </a:xfrm>
            <a:prstGeom prst="rect">
              <a:avLst/>
            </a:prstGeom>
          </p:spPr>
          <p:txBody>
            <a:bodyPr wrap="square">
              <a:spAutoFit/>
            </a:bodyPr>
            <a:lstStyle/>
            <a:p>
              <a:pPr algn="justLow">
                <a:lnSpc>
                  <a:spcPct val="125000"/>
                </a:lnSpc>
                <a:spcAft>
                  <a:spcPts val="800"/>
                </a:spcAft>
                <a:tabLst>
                  <a:tab pos="372110" algn="l"/>
                  <a:tab pos="3322955" algn="ctr"/>
                </a:tabLs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نظام يستخدم لتخطيط وجدولة متطلبات العمليات الإنتاجية، وفق توقيتات محددة ويعمل على مقابلة مخرجات العناصر النهائية التي وصفت في جدول الإنتاج الرئيسي</a:t>
              </a:r>
            </a:p>
          </p:txBody>
        </p:sp>
      </p:grpSp>
      <p:grpSp>
        <p:nvGrpSpPr>
          <p:cNvPr id="17" name="Group 16"/>
          <p:cNvGrpSpPr/>
          <p:nvPr/>
        </p:nvGrpSpPr>
        <p:grpSpPr>
          <a:xfrm>
            <a:off x="176463" y="5529478"/>
            <a:ext cx="11673868" cy="1015663"/>
            <a:chOff x="176463" y="1250557"/>
            <a:chExt cx="11673868" cy="1015663"/>
          </a:xfrm>
        </p:grpSpPr>
        <p:pic>
          <p:nvPicPr>
            <p:cNvPr id="18" name="Picture 17" descr="نتيجة بحث الصور عن stocktaking employee"/>
            <p:cNvPicPr/>
            <p:nvPr/>
          </p:nvPicPr>
          <p:blipFill rotWithShape="1">
            <a:blip r:embed="rId3" cstate="print">
              <a:extLst>
                <a:ext uri="{28A0092B-C50C-407E-A947-70E740481C1C}">
                  <a14:useLocalDpi xmlns:a14="http://schemas.microsoft.com/office/drawing/2010/main" val="0"/>
                </a:ext>
              </a:extLst>
            </a:blip>
            <a:srcRect r="22033"/>
            <a:stretch/>
          </p:blipFill>
          <p:spPr bwMode="auto">
            <a:xfrm flipH="1">
              <a:off x="11276224" y="1503613"/>
              <a:ext cx="574107" cy="485608"/>
            </a:xfrm>
            <a:prstGeom prst="rect">
              <a:avLst/>
            </a:prstGeom>
            <a:noFill/>
            <a:ln>
              <a:noFill/>
            </a:ln>
            <a:extLst>
              <a:ext uri="{53640926-AAD7-44D8-BBD7-CCE9431645EC}">
                <a14:shadowObscured xmlns:a14="http://schemas.microsoft.com/office/drawing/2010/main"/>
              </a:ext>
            </a:extLst>
          </p:spPr>
        </p:pic>
        <p:sp>
          <p:nvSpPr>
            <p:cNvPr id="19" name="Rectangle 18"/>
            <p:cNvSpPr/>
            <p:nvPr/>
          </p:nvSpPr>
          <p:spPr>
            <a:xfrm>
              <a:off x="176463" y="1250557"/>
              <a:ext cx="11099761" cy="1015663"/>
            </a:xfrm>
            <a:prstGeom prst="rect">
              <a:avLst/>
            </a:prstGeom>
          </p:spPr>
          <p:txBody>
            <a:bodyPr wrap="square">
              <a:spAutoFit/>
            </a:bodyPr>
            <a:lstStyle/>
            <a:p>
              <a:pPr algn="justLow">
                <a:lnSpc>
                  <a:spcPct val="125000"/>
                </a:lnSpc>
                <a:spcAft>
                  <a:spcPts val="800"/>
                </a:spcAft>
                <a:tabLst>
                  <a:tab pos="372110" algn="l"/>
                  <a:tab pos="3322955" algn="ctr"/>
                </a:tabLs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أسلوب يستخدما لتخطيط المخزون الصناعي والرقابة عليه، وأصبح شائع الاستخدام بسبب قدرة الحاسوب على الاهتمام بالحسابات الأساسية له بشكل إسراع وأكثر كفاءة</a:t>
              </a:r>
            </a:p>
          </p:txBody>
        </p:sp>
      </p:grpSp>
      <p:sp>
        <p:nvSpPr>
          <p:cNvPr id="20"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21"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4"/>
              </a:rPr>
              <a:t>www.dawliatraining.com</a:t>
            </a:r>
            <a:endParaRPr lang="en-US" sz="1100" dirty="0">
              <a:effectLst/>
              <a:ea typeface="Calibri"/>
              <a:cs typeface="Arial"/>
            </a:endParaRPr>
          </a:p>
        </p:txBody>
      </p:sp>
    </p:spTree>
    <p:extLst>
      <p:ext uri="{BB962C8B-B14F-4D97-AF65-F5344CB8AC3E}">
        <p14:creationId xmlns:p14="http://schemas.microsoft.com/office/powerpoint/2010/main" val="39628286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arn(inVertic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arn(inVertical)">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barn(inVertical)">
                                      <p:cBhvr>
                                        <p:cTn id="2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135</a:t>
            </a:fld>
            <a:endParaRPr lang="ar-EG"/>
          </a:p>
        </p:txBody>
      </p:sp>
      <p:sp>
        <p:nvSpPr>
          <p:cNvPr id="23" name="Rectangle 22"/>
          <p:cNvSpPr/>
          <p:nvPr/>
        </p:nvSpPr>
        <p:spPr>
          <a:xfrm>
            <a:off x="7375621" y="202376"/>
            <a:ext cx="4474710" cy="707886"/>
          </a:xfrm>
          <a:prstGeom prst="rect">
            <a:avLst/>
          </a:prstGeom>
        </p:spPr>
        <p:txBody>
          <a:bodyPr wrap="square">
            <a:spAutoFit/>
          </a:bodyPr>
          <a:lstStyle/>
          <a:p>
            <a:pPr algn="ctr">
              <a:lnSpc>
                <a:spcPct val="125000"/>
              </a:lnSpc>
              <a:spcAft>
                <a:spcPts val="800"/>
              </a:spcAft>
              <a:defRPr/>
            </a:pPr>
            <a:r>
              <a:rPr lang="ar-SA" sz="3200" dirty="0">
                <a:solidFill>
                  <a:prstClr val="white"/>
                </a:solidFill>
                <a:latin typeface="Sakkal Majalla" pitchFamily="2" charset="-78"/>
                <a:cs typeface="Sakkal Majalla" pitchFamily="2" charset="-78"/>
              </a:rPr>
              <a:t>تخطيط الاحتياجات من المواد(</a:t>
            </a:r>
            <a:r>
              <a:rPr lang="en-US" sz="3200" dirty="0">
                <a:solidFill>
                  <a:prstClr val="white"/>
                </a:solidFill>
                <a:latin typeface="Sakkal Majalla" pitchFamily="2" charset="-78"/>
                <a:cs typeface="Sakkal Majalla" pitchFamily="2" charset="-78"/>
              </a:rPr>
              <a:t>MRP</a:t>
            </a:r>
            <a:r>
              <a:rPr lang="ar-SA" sz="3200" dirty="0">
                <a:solidFill>
                  <a:prstClr val="white"/>
                </a:solidFill>
                <a:latin typeface="Sakkal Majalla" pitchFamily="2" charset="-78"/>
                <a:cs typeface="Sakkal Majalla" pitchFamily="2" charset="-78"/>
              </a:rPr>
              <a:t>)</a:t>
            </a:r>
            <a:endParaRPr lang="en-US" sz="3200" dirty="0">
              <a:solidFill>
                <a:prstClr val="white"/>
              </a:solidFill>
              <a:latin typeface="Sakkal Majalla" pitchFamily="2" charset="-78"/>
              <a:cs typeface="Sakkal Majalla" pitchFamily="2" charset="-78"/>
            </a:endParaRPr>
          </a:p>
        </p:txBody>
      </p:sp>
      <p:sp>
        <p:nvSpPr>
          <p:cNvPr id="2" name="Rectangle 1"/>
          <p:cNvSpPr/>
          <p:nvPr/>
        </p:nvSpPr>
        <p:spPr>
          <a:xfrm>
            <a:off x="838200" y="202376"/>
            <a:ext cx="4892842" cy="941796"/>
          </a:xfrm>
          <a:prstGeom prst="rect">
            <a:avLst/>
          </a:prstGeom>
        </p:spPr>
        <p:txBody>
          <a:bodyPr wrap="square">
            <a:spAutoFit/>
          </a:bodyPr>
          <a:lstStyle/>
          <a:p>
            <a:pPr algn="ctr">
              <a:lnSpc>
                <a:spcPct val="115000"/>
              </a:lnSpc>
              <a:spcAft>
                <a:spcPts val="800"/>
              </a:spcAft>
            </a:pPr>
            <a:r>
              <a:rPr lang="ar-SA" sz="2400" b="1" dirty="0">
                <a:solidFill>
                  <a:srgbClr val="00B050"/>
                </a:solidFill>
                <a:latin typeface="Calibri" panose="020F0502020204030204" pitchFamily="34" charset="0"/>
                <a:ea typeface="Calibri" panose="020F0502020204030204" pitchFamily="34" charset="0"/>
                <a:cs typeface="Sakkal Majalla" panose="02000000000000000000" pitchFamily="2" charset="-78"/>
              </a:rPr>
              <a:t>إزاء ما تقدم يمكن التعرف بفلسفة نظام</a:t>
            </a:r>
            <a:r>
              <a:rPr lang="en-US" sz="2400" b="1" dirty="0">
                <a:solidFill>
                  <a:srgbClr val="00B050"/>
                </a:solidFill>
                <a:latin typeface="Sakkal Majalla" panose="02000000000000000000" pitchFamily="2" charset="-78"/>
                <a:ea typeface="Calibri" panose="020F0502020204030204" pitchFamily="34" charset="0"/>
                <a:cs typeface="Arial" panose="020B0604020202020204" pitchFamily="34" charset="0"/>
              </a:rPr>
              <a:t> (MRP)</a:t>
            </a:r>
            <a:r>
              <a:rPr lang="ar-SA" sz="2400" b="1" dirty="0">
                <a:solidFill>
                  <a:srgbClr val="00B050"/>
                </a:solidFill>
                <a:latin typeface="Calibri" panose="020F0502020204030204" pitchFamily="34" charset="0"/>
                <a:ea typeface="Calibri" panose="020F0502020204030204" pitchFamily="34" charset="0"/>
                <a:cs typeface="Sakkal Majalla" panose="02000000000000000000" pitchFamily="2" charset="-78"/>
              </a:rPr>
              <a:t>ومبادئه الأساسية من خلال النقاط الآتية</a:t>
            </a:r>
            <a:r>
              <a:rPr lang="en-US" sz="2400" b="1" dirty="0">
                <a:solidFill>
                  <a:srgbClr val="00B050"/>
                </a:solidFill>
                <a:latin typeface="Sakkal Majalla" panose="02000000000000000000" pitchFamily="2" charset="-78"/>
                <a:ea typeface="Calibri" panose="020F0502020204030204" pitchFamily="34" charset="0"/>
                <a:cs typeface="Arial" panose="020B0604020202020204" pitchFamily="34" charset="0"/>
              </a:rPr>
              <a:t>:</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grpSp>
        <p:nvGrpSpPr>
          <p:cNvPr id="3" name="Group 2"/>
          <p:cNvGrpSpPr/>
          <p:nvPr/>
        </p:nvGrpSpPr>
        <p:grpSpPr>
          <a:xfrm>
            <a:off x="240631" y="1426210"/>
            <a:ext cx="11721995" cy="1015663"/>
            <a:chOff x="112294" y="1394126"/>
            <a:chExt cx="11721995" cy="1015663"/>
          </a:xfrm>
        </p:grpSpPr>
        <p:pic>
          <p:nvPicPr>
            <p:cNvPr id="5" name="Picture 4" descr="D:\esraa\الإدارة الحديثة للمستودعات والمخازن\photos\100905479-employee-taking-a-test-on-computer.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020926" y="1426210"/>
              <a:ext cx="813363" cy="835727"/>
            </a:xfrm>
            <a:prstGeom prst="rect">
              <a:avLst/>
            </a:prstGeom>
            <a:noFill/>
            <a:ln>
              <a:noFill/>
            </a:ln>
          </p:spPr>
        </p:pic>
        <p:sp>
          <p:nvSpPr>
            <p:cNvPr id="6" name="Rectangle 5"/>
            <p:cNvSpPr/>
            <p:nvPr/>
          </p:nvSpPr>
          <p:spPr>
            <a:xfrm>
              <a:off x="112294" y="1394126"/>
              <a:ext cx="10972800" cy="1015663"/>
            </a:xfrm>
            <a:prstGeom prst="rect">
              <a:avLst/>
            </a:prstGeom>
          </p:spPr>
          <p:txBody>
            <a:bodyPr wrap="square">
              <a:spAutoFit/>
            </a:bodyPr>
            <a:lstStyle/>
            <a:p>
              <a:pPr algn="justLow">
                <a:lnSpc>
                  <a:spcPct val="125000"/>
                </a:lnSpc>
                <a:spcAft>
                  <a:spcPts val="800"/>
                </a:spcAft>
                <a:tabLst>
                  <a:tab pos="372110" algn="l"/>
                  <a:tab pos="3322955" algn="ctr"/>
                </a:tabLst>
              </a:pP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يستمد نظام</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(MRP) </a:t>
              </a: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قوته من خلال تميزه بين مخزون الطلب المستقبل ومخزون الطلب، التابع حيث يركز على النوع الثاني من الطلب لكونه يعتمد على خزين المنتجات النهائية باعتباره طلبا مستقبلا</a:t>
              </a:r>
              <a:endPar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8" name="Group 7"/>
          <p:cNvGrpSpPr/>
          <p:nvPr/>
        </p:nvGrpSpPr>
        <p:grpSpPr>
          <a:xfrm>
            <a:off x="240631" y="2441873"/>
            <a:ext cx="11721995" cy="1015663"/>
            <a:chOff x="112294" y="1394126"/>
            <a:chExt cx="11721995" cy="1015663"/>
          </a:xfrm>
        </p:grpSpPr>
        <p:pic>
          <p:nvPicPr>
            <p:cNvPr id="9" name="Picture 8" descr="D:\esraa\الإدارة الحديثة للمستودعات والمخازن\photos\100905479-employee-taking-a-test-on-computer.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020926" y="1426210"/>
              <a:ext cx="813363" cy="835727"/>
            </a:xfrm>
            <a:prstGeom prst="rect">
              <a:avLst/>
            </a:prstGeom>
            <a:noFill/>
            <a:ln>
              <a:noFill/>
            </a:ln>
          </p:spPr>
        </p:pic>
        <p:sp>
          <p:nvSpPr>
            <p:cNvPr id="10" name="Rectangle 9"/>
            <p:cNvSpPr/>
            <p:nvPr/>
          </p:nvSpPr>
          <p:spPr>
            <a:xfrm>
              <a:off x="112294" y="1394126"/>
              <a:ext cx="10972800" cy="1015663"/>
            </a:xfrm>
            <a:prstGeom prst="rect">
              <a:avLst/>
            </a:prstGeom>
          </p:spPr>
          <p:txBody>
            <a:bodyPr wrap="square">
              <a:spAutoFit/>
            </a:bodyPr>
            <a:lstStyle/>
            <a:p>
              <a:pPr algn="justLow">
                <a:lnSpc>
                  <a:spcPct val="125000"/>
                </a:lnSpc>
                <a:spcAft>
                  <a:spcPts val="800"/>
                </a:spcAft>
                <a:tabLst>
                  <a:tab pos="372110" algn="l"/>
                  <a:tab pos="3322955" algn="ctr"/>
                </a:tabLst>
              </a:pP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يتضمن نظام</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(MRP) </a:t>
              </a: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قاعدة بيانات متكاملة تضمن تحقيق التنسيق بين وظائف الشركة في الإنتاج والتسويق والمالية والأفراد</a:t>
              </a:r>
              <a:endPar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1" name="Group 10"/>
          <p:cNvGrpSpPr/>
          <p:nvPr/>
        </p:nvGrpSpPr>
        <p:grpSpPr>
          <a:xfrm>
            <a:off x="240631" y="3457536"/>
            <a:ext cx="11721995" cy="1015663"/>
            <a:chOff x="112294" y="1394126"/>
            <a:chExt cx="11721995" cy="1015663"/>
          </a:xfrm>
        </p:grpSpPr>
        <p:pic>
          <p:nvPicPr>
            <p:cNvPr id="12" name="Picture 11" descr="D:\esraa\الإدارة الحديثة للمستودعات والمخازن\photos\100905479-employee-taking-a-test-on-computer.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020926" y="1426210"/>
              <a:ext cx="813363" cy="835727"/>
            </a:xfrm>
            <a:prstGeom prst="rect">
              <a:avLst/>
            </a:prstGeom>
            <a:noFill/>
            <a:ln>
              <a:noFill/>
            </a:ln>
          </p:spPr>
        </p:pic>
        <p:sp>
          <p:nvSpPr>
            <p:cNvPr id="13" name="Rectangle 12"/>
            <p:cNvSpPr/>
            <p:nvPr/>
          </p:nvSpPr>
          <p:spPr>
            <a:xfrm>
              <a:off x="112294" y="1394126"/>
              <a:ext cx="10972800" cy="1015663"/>
            </a:xfrm>
            <a:prstGeom prst="rect">
              <a:avLst/>
            </a:prstGeom>
          </p:spPr>
          <p:txBody>
            <a:bodyPr wrap="square">
              <a:spAutoFit/>
            </a:bodyPr>
            <a:lstStyle/>
            <a:p>
              <a:pPr algn="justLow">
                <a:lnSpc>
                  <a:spcPct val="125000"/>
                </a:lnSpc>
                <a:spcAft>
                  <a:spcPts val="800"/>
                </a:spcAft>
                <a:tabLst>
                  <a:tab pos="372110" algn="l"/>
                  <a:tab pos="3322955" algn="ctr"/>
                </a:tabLs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ويكون ذلك كله من خلال تحديد الحاجة إلى التسهيلات الإنتاجية اللازمة واتخاذ القرارات المتعلقة بالعملية، بغية إيصال المنتج النهائي للزبون أو الجهة المستخدمة منه</a:t>
              </a:r>
            </a:p>
          </p:txBody>
        </p:sp>
      </p:grpSp>
      <p:grpSp>
        <p:nvGrpSpPr>
          <p:cNvPr id="14" name="Group 13"/>
          <p:cNvGrpSpPr/>
          <p:nvPr/>
        </p:nvGrpSpPr>
        <p:grpSpPr>
          <a:xfrm>
            <a:off x="240631" y="4473199"/>
            <a:ext cx="11721995" cy="1015663"/>
            <a:chOff x="112294" y="1394126"/>
            <a:chExt cx="11721995" cy="1015663"/>
          </a:xfrm>
        </p:grpSpPr>
        <p:pic>
          <p:nvPicPr>
            <p:cNvPr id="15" name="Picture 14" descr="D:\esraa\الإدارة الحديثة للمستودعات والمخازن\photos\100905479-employee-taking-a-test-on-computer.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020926" y="1426210"/>
              <a:ext cx="813363" cy="835727"/>
            </a:xfrm>
            <a:prstGeom prst="rect">
              <a:avLst/>
            </a:prstGeom>
            <a:noFill/>
            <a:ln>
              <a:noFill/>
            </a:ln>
          </p:spPr>
        </p:pic>
        <p:sp>
          <p:nvSpPr>
            <p:cNvPr id="16" name="Rectangle 15"/>
            <p:cNvSpPr/>
            <p:nvPr/>
          </p:nvSpPr>
          <p:spPr>
            <a:xfrm>
              <a:off x="112294" y="1394126"/>
              <a:ext cx="10972800" cy="1015663"/>
            </a:xfrm>
            <a:prstGeom prst="rect">
              <a:avLst/>
            </a:prstGeom>
          </p:spPr>
          <p:txBody>
            <a:bodyPr wrap="square">
              <a:spAutoFit/>
            </a:bodyPr>
            <a:lstStyle/>
            <a:p>
              <a:pPr algn="justLow">
                <a:lnSpc>
                  <a:spcPct val="125000"/>
                </a:lnSpc>
                <a:spcAft>
                  <a:spcPts val="800"/>
                </a:spcAft>
                <a:tabLst>
                  <a:tab pos="372110" algn="l"/>
                  <a:tab pos="3322955" algn="ctr"/>
                </a:tabLst>
              </a:pP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يلائم نظام </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(MRP) </a:t>
              </a: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نمط الطلب غير المنتظم أو المستقر على منتجات مختلفة كثيرة أو عديدة فهو يلائم بيئة الإنتاج حسب الطلب وبيئة الإنتاج بالدفعة</a:t>
              </a:r>
              <a:endPar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7" name="Group 16"/>
          <p:cNvGrpSpPr/>
          <p:nvPr/>
        </p:nvGrpSpPr>
        <p:grpSpPr>
          <a:xfrm>
            <a:off x="240631" y="5488862"/>
            <a:ext cx="11721995" cy="1015663"/>
            <a:chOff x="112294" y="1394126"/>
            <a:chExt cx="11721995" cy="1015663"/>
          </a:xfrm>
        </p:grpSpPr>
        <p:pic>
          <p:nvPicPr>
            <p:cNvPr id="18" name="Picture 17" descr="D:\esraa\الإدارة الحديثة للمستودعات والمخازن\photos\100905479-employee-taking-a-test-on-computer.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020926" y="1426210"/>
              <a:ext cx="813363" cy="835727"/>
            </a:xfrm>
            <a:prstGeom prst="rect">
              <a:avLst/>
            </a:prstGeom>
            <a:noFill/>
            <a:ln>
              <a:noFill/>
            </a:ln>
          </p:spPr>
        </p:pic>
        <p:sp>
          <p:nvSpPr>
            <p:cNvPr id="19" name="Rectangle 18"/>
            <p:cNvSpPr/>
            <p:nvPr/>
          </p:nvSpPr>
          <p:spPr>
            <a:xfrm>
              <a:off x="112294" y="1394126"/>
              <a:ext cx="10972800" cy="1015663"/>
            </a:xfrm>
            <a:prstGeom prst="rect">
              <a:avLst/>
            </a:prstGeom>
          </p:spPr>
          <p:txBody>
            <a:bodyPr wrap="square">
              <a:spAutoFit/>
            </a:bodyPr>
            <a:lstStyle/>
            <a:p>
              <a:pPr algn="justLow">
                <a:lnSpc>
                  <a:spcPct val="125000"/>
                </a:lnSpc>
                <a:spcAft>
                  <a:spcPts val="800"/>
                </a:spcAft>
                <a:tabLst>
                  <a:tab pos="372110" algn="l"/>
                  <a:tab pos="3322955" algn="ctr"/>
                </a:tabLst>
              </a:pP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يعمل نظام</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(MRP) </a:t>
              </a: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وفق فلسفة مفادها تخفيض الخز ين وتحديد الوقت الصحيح للحاجة له، كما يتغلب هذا النظام </a:t>
              </a:r>
              <a:r>
                <a:rPr lang="ar-EG"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t/>
              </a:r>
              <a:br>
                <a:rPr lang="ar-EG"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br>
              <a:r>
                <a:rPr lang="ar-SA"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t>على </a:t>
              </a: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حالات عدم التأكد في الطلب من خلال إضافة زمن احتياطي، وذلك عند تعديل واحتساب فترات الانتظار</a:t>
              </a:r>
              <a:endPar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20"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21"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4"/>
              </a:rPr>
              <a:t>www.dawliatraining.com</a:t>
            </a:r>
            <a:endParaRPr lang="en-US" sz="1100" dirty="0">
              <a:effectLst/>
              <a:ea typeface="Calibri"/>
              <a:cs typeface="Arial"/>
            </a:endParaRPr>
          </a:p>
        </p:txBody>
      </p:sp>
    </p:spTree>
    <p:extLst>
      <p:ext uri="{BB962C8B-B14F-4D97-AF65-F5344CB8AC3E}">
        <p14:creationId xmlns:p14="http://schemas.microsoft.com/office/powerpoint/2010/main" val="7130587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 presetClass="entr" presetSubtype="1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checkerboard(across)">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checkerboard(across)">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5" presetClass="entr" presetSubtype="10" fill="hold" nodeType="click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checkerboard(across)">
                                      <p:cBhvr>
                                        <p:cTn id="24" dur="500"/>
                                        <p:tgtEl>
                                          <p:spTgt spid="11"/>
                                        </p:tgtEl>
                                      </p:cBhvr>
                                    </p:animEffect>
                                  </p:childTnLst>
                                </p:cTn>
                              </p:par>
                            </p:childTnLst>
                          </p:cTn>
                        </p:par>
                      </p:childTnLst>
                    </p:cTn>
                  </p:par>
                  <p:par>
                    <p:cTn id="25" fill="hold">
                      <p:stCondLst>
                        <p:cond delay="indefinite"/>
                      </p:stCondLst>
                      <p:childTnLst>
                        <p:par>
                          <p:cTn id="26" fill="hold">
                            <p:stCondLst>
                              <p:cond delay="0"/>
                            </p:stCondLst>
                            <p:childTnLst>
                              <p:par>
                                <p:cTn id="27" presetID="5" presetClass="entr" presetSubtype="10" fill="hold" nodeType="click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checkerboard(across)">
                                      <p:cBhvr>
                                        <p:cTn id="29" dur="500"/>
                                        <p:tgtEl>
                                          <p:spTgt spid="14"/>
                                        </p:tgtEl>
                                      </p:cBhvr>
                                    </p:animEffect>
                                  </p:childTnLst>
                                </p:cTn>
                              </p:par>
                            </p:childTnLst>
                          </p:cTn>
                        </p:par>
                      </p:childTnLst>
                    </p:cTn>
                  </p:par>
                  <p:par>
                    <p:cTn id="30" fill="hold">
                      <p:stCondLst>
                        <p:cond delay="indefinite"/>
                      </p:stCondLst>
                      <p:childTnLst>
                        <p:par>
                          <p:cTn id="31" fill="hold">
                            <p:stCondLst>
                              <p:cond delay="0"/>
                            </p:stCondLst>
                            <p:childTnLst>
                              <p:par>
                                <p:cTn id="32" presetID="5" presetClass="entr" presetSubtype="10" fill="hold" nodeType="click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checkerboard(across)">
                                      <p:cBhvr>
                                        <p:cTn id="3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136</a:t>
            </a:fld>
            <a:endParaRPr lang="ar-EG"/>
          </a:p>
        </p:txBody>
      </p:sp>
      <p:sp>
        <p:nvSpPr>
          <p:cNvPr id="23" name="Rectangle 22"/>
          <p:cNvSpPr/>
          <p:nvPr/>
        </p:nvSpPr>
        <p:spPr>
          <a:xfrm>
            <a:off x="7375621" y="202376"/>
            <a:ext cx="4474710" cy="707886"/>
          </a:xfrm>
          <a:prstGeom prst="rect">
            <a:avLst/>
          </a:prstGeom>
        </p:spPr>
        <p:txBody>
          <a:bodyPr wrap="square">
            <a:spAutoFit/>
          </a:bodyPr>
          <a:lstStyle/>
          <a:p>
            <a:pPr algn="ctr">
              <a:lnSpc>
                <a:spcPct val="125000"/>
              </a:lnSpc>
              <a:spcAft>
                <a:spcPts val="800"/>
              </a:spcAft>
              <a:defRPr/>
            </a:pPr>
            <a:r>
              <a:rPr lang="ar-SA" sz="3200" dirty="0">
                <a:solidFill>
                  <a:prstClr val="white"/>
                </a:solidFill>
                <a:latin typeface="Sakkal Majalla" pitchFamily="2" charset="-78"/>
                <a:cs typeface="Sakkal Majalla" pitchFamily="2" charset="-78"/>
              </a:rPr>
              <a:t>تخطيط الاحتياجات من المواد(</a:t>
            </a:r>
            <a:r>
              <a:rPr lang="en-US" sz="3200" dirty="0">
                <a:solidFill>
                  <a:prstClr val="white"/>
                </a:solidFill>
                <a:latin typeface="Sakkal Majalla" pitchFamily="2" charset="-78"/>
                <a:cs typeface="Sakkal Majalla" pitchFamily="2" charset="-78"/>
              </a:rPr>
              <a:t>MRP</a:t>
            </a:r>
            <a:r>
              <a:rPr lang="ar-SA" sz="3200" dirty="0">
                <a:solidFill>
                  <a:prstClr val="white"/>
                </a:solidFill>
                <a:latin typeface="Sakkal Majalla" pitchFamily="2" charset="-78"/>
                <a:cs typeface="Sakkal Majalla" pitchFamily="2" charset="-78"/>
              </a:rPr>
              <a:t>)</a:t>
            </a:r>
            <a:endParaRPr lang="en-US" sz="3200" dirty="0">
              <a:solidFill>
                <a:prstClr val="white"/>
              </a:solidFill>
              <a:latin typeface="Sakkal Majalla" pitchFamily="2" charset="-78"/>
              <a:cs typeface="Sakkal Majalla" pitchFamily="2" charset="-78"/>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99667" y="1209128"/>
            <a:ext cx="5429031" cy="5220510"/>
          </a:xfrm>
          <a:prstGeom prst="rect">
            <a:avLst/>
          </a:prstGeom>
        </p:spPr>
      </p:pic>
      <p:sp>
        <p:nvSpPr>
          <p:cNvPr id="5" name="Rectangle 4"/>
          <p:cNvSpPr/>
          <p:nvPr/>
        </p:nvSpPr>
        <p:spPr>
          <a:xfrm>
            <a:off x="5234347" y="3235941"/>
            <a:ext cx="2136802" cy="1146211"/>
          </a:xfrm>
          <a:prstGeom prst="rect">
            <a:avLst/>
          </a:prstGeom>
        </p:spPr>
        <p:txBody>
          <a:bodyPr wrap="square">
            <a:spAutoFit/>
          </a:bodyPr>
          <a:lstStyle/>
          <a:p>
            <a:pPr algn="ctr">
              <a:lnSpc>
                <a:spcPct val="107000"/>
              </a:lnSpc>
              <a:spcAft>
                <a:spcPts val="800"/>
              </a:spcAft>
            </a:pPr>
            <a:r>
              <a:rPr lang="ar-SA" sz="32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خطوات أسلوب (</a:t>
            </a:r>
            <a:r>
              <a:rPr lang="en-US" sz="32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MRP</a:t>
            </a:r>
            <a:r>
              <a:rPr lang="ar-SA" sz="32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a:t>
            </a:r>
            <a:endParaRPr lang="en-US" dirty="0">
              <a:solidFill>
                <a:srgbClr val="C00000"/>
              </a:solidFill>
              <a:latin typeface="Sakkal Majalla" panose="02000000000000000000" pitchFamily="2" charset="-78"/>
              <a:ea typeface="Calibri" panose="020F0502020204030204" pitchFamily="34" charset="0"/>
              <a:cs typeface="Sakkal Majalla" panose="02000000000000000000" pitchFamily="2" charset="-78"/>
            </a:endParaRPr>
          </a:p>
        </p:txBody>
      </p:sp>
      <p:grpSp>
        <p:nvGrpSpPr>
          <p:cNvPr id="6" name="Group 5"/>
          <p:cNvGrpSpPr/>
          <p:nvPr/>
        </p:nvGrpSpPr>
        <p:grpSpPr>
          <a:xfrm>
            <a:off x="6384842" y="947737"/>
            <a:ext cx="2617173" cy="2709119"/>
            <a:chOff x="6731845" y="941892"/>
            <a:chExt cx="2617173" cy="2709119"/>
          </a:xfrm>
        </p:grpSpPr>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31845" y="941892"/>
              <a:ext cx="2617173" cy="2709119"/>
            </a:xfrm>
            <a:prstGeom prst="rect">
              <a:avLst/>
            </a:prstGeom>
          </p:spPr>
        </p:pic>
        <p:sp>
          <p:nvSpPr>
            <p:cNvPr id="9" name="Rectangle 8"/>
            <p:cNvSpPr/>
            <p:nvPr/>
          </p:nvSpPr>
          <p:spPr>
            <a:xfrm rot="3278430">
              <a:off x="7131100" y="1818826"/>
              <a:ext cx="1766409" cy="1200329"/>
            </a:xfrm>
            <a:prstGeom prst="rect">
              <a:avLst/>
            </a:prstGeom>
          </p:spPr>
          <p:txBody>
            <a:bodyPr wrap="square">
              <a:spAutoFit/>
            </a:bodyPr>
            <a:lstStyle/>
            <a:p>
              <a:pPr algn="ctr"/>
              <a:r>
                <a:rPr lang="ar-EG" sz="2400" b="1" dirty="0">
                  <a:solidFill>
                    <a:schemeClr val="bg1"/>
                  </a:solidFill>
                  <a:latin typeface="Sakkal Majalla" panose="02000000000000000000" pitchFamily="2" charset="-78"/>
                  <a:cs typeface="Sakkal Majalla" panose="02000000000000000000" pitchFamily="2" charset="-78"/>
                </a:rPr>
                <a:t>تجميع </a:t>
              </a:r>
              <a:r>
                <a:rPr lang="ar-EG" sz="2400" b="1" dirty="0" smtClean="0">
                  <a:solidFill>
                    <a:schemeClr val="bg1"/>
                  </a:solidFill>
                  <a:latin typeface="Sakkal Majalla" panose="02000000000000000000" pitchFamily="2" charset="-78"/>
                  <a:cs typeface="Sakkal Majalla" panose="02000000000000000000" pitchFamily="2" charset="-78"/>
                </a:rPr>
                <a:t>الاحتياجات </a:t>
              </a:r>
              <a:br>
                <a:rPr lang="ar-EG" sz="2400" b="1" dirty="0" smtClean="0">
                  <a:solidFill>
                    <a:schemeClr val="bg1"/>
                  </a:solidFill>
                  <a:latin typeface="Sakkal Majalla" panose="02000000000000000000" pitchFamily="2" charset="-78"/>
                  <a:cs typeface="Sakkal Majalla" panose="02000000000000000000" pitchFamily="2" charset="-78"/>
                </a:rPr>
              </a:br>
              <a:r>
                <a:rPr lang="ar-EG" sz="2400" b="1" dirty="0" smtClean="0">
                  <a:solidFill>
                    <a:schemeClr val="bg1"/>
                  </a:solidFill>
                  <a:latin typeface="Sakkal Majalla" panose="02000000000000000000" pitchFamily="2" charset="-78"/>
                  <a:cs typeface="Sakkal Majalla" panose="02000000000000000000" pitchFamily="2" charset="-78"/>
                </a:rPr>
                <a:t>من </a:t>
              </a:r>
              <a:r>
                <a:rPr lang="ar-EG" sz="2400" b="1" dirty="0">
                  <a:solidFill>
                    <a:schemeClr val="bg1"/>
                  </a:solidFill>
                  <a:latin typeface="Sakkal Majalla" panose="02000000000000000000" pitchFamily="2" charset="-78"/>
                  <a:cs typeface="Sakkal Majalla" panose="02000000000000000000" pitchFamily="2" charset="-78"/>
                </a:rPr>
                <a:t>كل صنف</a:t>
              </a:r>
            </a:p>
          </p:txBody>
        </p:sp>
        <p:sp>
          <p:nvSpPr>
            <p:cNvPr id="10" name="Rectangle 9"/>
            <p:cNvSpPr/>
            <p:nvPr/>
          </p:nvSpPr>
          <p:spPr>
            <a:xfrm rot="3575065">
              <a:off x="7421294" y="1071180"/>
              <a:ext cx="630606" cy="584775"/>
            </a:xfrm>
            <a:prstGeom prst="rect">
              <a:avLst/>
            </a:prstGeom>
          </p:spPr>
          <p:txBody>
            <a:bodyPr wrap="square">
              <a:spAutoFit/>
            </a:bodyPr>
            <a:lstStyle/>
            <a:p>
              <a:pPr algn="ctr"/>
              <a:r>
                <a:rPr lang="ar-EG" sz="3200" b="1" dirty="0" smtClean="0">
                  <a:latin typeface="Sakkal Majalla" panose="02000000000000000000" pitchFamily="2" charset="-78"/>
                  <a:cs typeface="Sakkal Majalla" panose="02000000000000000000" pitchFamily="2" charset="-78"/>
                </a:rPr>
                <a:t>1</a:t>
              </a:r>
              <a:endParaRPr lang="ar-EG" sz="3200" b="1" dirty="0">
                <a:latin typeface="Sakkal Majalla" panose="02000000000000000000" pitchFamily="2" charset="-78"/>
                <a:cs typeface="Sakkal Majalla" panose="02000000000000000000" pitchFamily="2" charset="-78"/>
              </a:endParaRPr>
            </a:p>
          </p:txBody>
        </p:sp>
      </p:grpSp>
      <p:grpSp>
        <p:nvGrpSpPr>
          <p:cNvPr id="11" name="Group 10"/>
          <p:cNvGrpSpPr/>
          <p:nvPr/>
        </p:nvGrpSpPr>
        <p:grpSpPr>
          <a:xfrm>
            <a:off x="6792755" y="3554325"/>
            <a:ext cx="2793137" cy="2709120"/>
            <a:chOff x="7139758" y="3548480"/>
            <a:chExt cx="2793137" cy="2709120"/>
          </a:xfrm>
        </p:grpSpPr>
        <p:pic>
          <p:nvPicPr>
            <p:cNvPr id="12" name="Picture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39758" y="3548480"/>
              <a:ext cx="2793137" cy="2709120"/>
            </a:xfrm>
            <a:prstGeom prst="rect">
              <a:avLst/>
            </a:prstGeom>
          </p:spPr>
        </p:pic>
        <p:grpSp>
          <p:nvGrpSpPr>
            <p:cNvPr id="13" name="Group 12"/>
            <p:cNvGrpSpPr/>
            <p:nvPr/>
          </p:nvGrpSpPr>
          <p:grpSpPr>
            <a:xfrm>
              <a:off x="7807495" y="3719576"/>
              <a:ext cx="1915888" cy="1924560"/>
              <a:chOff x="6754278" y="1371761"/>
              <a:chExt cx="1915888" cy="1924560"/>
            </a:xfrm>
          </p:grpSpPr>
          <p:sp>
            <p:nvSpPr>
              <p:cNvPr id="14" name="Rectangle 13"/>
              <p:cNvSpPr/>
              <p:nvPr/>
            </p:nvSpPr>
            <p:spPr>
              <a:xfrm rot="18627126">
                <a:off x="6392163" y="1733876"/>
                <a:ext cx="1924560" cy="1200329"/>
              </a:xfrm>
              <a:prstGeom prst="rect">
                <a:avLst/>
              </a:prstGeom>
            </p:spPr>
            <p:txBody>
              <a:bodyPr wrap="square">
                <a:spAutoFit/>
              </a:bodyPr>
              <a:lstStyle/>
              <a:p>
                <a:pPr algn="ctr"/>
                <a:r>
                  <a:rPr lang="ar-EG" sz="2400" b="1" dirty="0" smtClean="0">
                    <a:solidFill>
                      <a:schemeClr val="bg1"/>
                    </a:solidFill>
                    <a:latin typeface="Sakkal Majalla" panose="02000000000000000000" pitchFamily="2" charset="-78"/>
                    <a:cs typeface="Sakkal Majalla" panose="02000000000000000000" pitchFamily="2" charset="-78"/>
                  </a:rPr>
                  <a:t>تحديد صافي الاحتياجات </a:t>
                </a:r>
                <a:br>
                  <a:rPr lang="ar-EG" sz="2400" b="1" dirty="0" smtClean="0">
                    <a:solidFill>
                      <a:schemeClr val="bg1"/>
                    </a:solidFill>
                    <a:latin typeface="Sakkal Majalla" panose="02000000000000000000" pitchFamily="2" charset="-78"/>
                    <a:cs typeface="Sakkal Majalla" panose="02000000000000000000" pitchFamily="2" charset="-78"/>
                  </a:rPr>
                </a:br>
                <a:r>
                  <a:rPr lang="ar-EG" sz="2400" b="1" dirty="0" smtClean="0">
                    <a:solidFill>
                      <a:schemeClr val="bg1"/>
                    </a:solidFill>
                    <a:latin typeface="Sakkal Majalla" panose="02000000000000000000" pitchFamily="2" charset="-78"/>
                    <a:cs typeface="Sakkal Majalla" panose="02000000000000000000" pitchFamily="2" charset="-78"/>
                  </a:rPr>
                  <a:t>من كل صنف</a:t>
                </a:r>
                <a:endParaRPr lang="ar-EG" sz="2400" b="1" dirty="0">
                  <a:solidFill>
                    <a:schemeClr val="bg1"/>
                  </a:solidFill>
                  <a:latin typeface="Sakkal Majalla" panose="02000000000000000000" pitchFamily="2" charset="-78"/>
                  <a:cs typeface="Sakkal Majalla" panose="02000000000000000000" pitchFamily="2" charset="-78"/>
                </a:endParaRPr>
              </a:p>
            </p:txBody>
          </p:sp>
          <p:sp>
            <p:nvSpPr>
              <p:cNvPr id="15" name="Rectangle 14"/>
              <p:cNvSpPr/>
              <p:nvPr/>
            </p:nvSpPr>
            <p:spPr>
              <a:xfrm rot="19738335">
                <a:off x="8039560" y="1543046"/>
                <a:ext cx="630606" cy="584775"/>
              </a:xfrm>
              <a:prstGeom prst="rect">
                <a:avLst/>
              </a:prstGeom>
            </p:spPr>
            <p:txBody>
              <a:bodyPr wrap="square">
                <a:spAutoFit/>
              </a:bodyPr>
              <a:lstStyle/>
              <a:p>
                <a:pPr algn="ctr"/>
                <a:r>
                  <a:rPr lang="ar-EG" sz="3200" b="1" dirty="0" smtClean="0">
                    <a:latin typeface="Sakkal Majalla" panose="02000000000000000000" pitchFamily="2" charset="-78"/>
                    <a:cs typeface="Sakkal Majalla" panose="02000000000000000000" pitchFamily="2" charset="-78"/>
                  </a:rPr>
                  <a:t>2</a:t>
                </a:r>
                <a:endParaRPr lang="ar-EG" sz="3200" b="1" dirty="0">
                  <a:latin typeface="Sakkal Majalla" panose="02000000000000000000" pitchFamily="2" charset="-78"/>
                  <a:cs typeface="Sakkal Majalla" panose="02000000000000000000" pitchFamily="2" charset="-78"/>
                </a:endParaRPr>
              </a:p>
            </p:txBody>
          </p:sp>
        </p:grpSp>
      </p:grpSp>
      <p:grpSp>
        <p:nvGrpSpPr>
          <p:cNvPr id="16" name="Group 15"/>
          <p:cNvGrpSpPr/>
          <p:nvPr/>
        </p:nvGrpSpPr>
        <p:grpSpPr>
          <a:xfrm>
            <a:off x="4182734" y="4572607"/>
            <a:ext cx="3188415" cy="2362954"/>
            <a:chOff x="4529737" y="4566762"/>
            <a:chExt cx="3188415" cy="2362954"/>
          </a:xfrm>
        </p:grpSpPr>
        <p:pic>
          <p:nvPicPr>
            <p:cNvPr id="17" name="Picture 1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29737" y="4566762"/>
              <a:ext cx="3188415" cy="2362954"/>
            </a:xfrm>
            <a:prstGeom prst="rect">
              <a:avLst/>
            </a:prstGeom>
          </p:spPr>
        </p:pic>
        <p:grpSp>
          <p:nvGrpSpPr>
            <p:cNvPr id="18" name="Group 17"/>
            <p:cNvGrpSpPr/>
            <p:nvPr/>
          </p:nvGrpSpPr>
          <p:grpSpPr>
            <a:xfrm>
              <a:off x="4936909" y="4825797"/>
              <a:ext cx="2431572" cy="1901372"/>
              <a:chOff x="6366789" y="1391569"/>
              <a:chExt cx="2431572" cy="1901372"/>
            </a:xfrm>
          </p:grpSpPr>
          <p:sp>
            <p:nvSpPr>
              <p:cNvPr id="19" name="Rectangle 18"/>
              <p:cNvSpPr/>
              <p:nvPr/>
            </p:nvSpPr>
            <p:spPr>
              <a:xfrm rot="1188272">
                <a:off x="6366789" y="1391569"/>
                <a:ext cx="2426154" cy="1569660"/>
              </a:xfrm>
              <a:prstGeom prst="rect">
                <a:avLst/>
              </a:prstGeom>
            </p:spPr>
            <p:txBody>
              <a:bodyPr wrap="square">
                <a:spAutoFit/>
              </a:bodyPr>
              <a:lstStyle/>
              <a:p>
                <a:pPr algn="ctr"/>
                <a:r>
                  <a:rPr lang="ar-EG" sz="2400" b="1" dirty="0">
                    <a:latin typeface="Sakkal Majalla" panose="02000000000000000000" pitchFamily="2" charset="-78"/>
                    <a:cs typeface="Sakkal Majalla" panose="02000000000000000000" pitchFamily="2" charset="-78"/>
                  </a:rPr>
                  <a:t>تحديد مقدار </a:t>
                </a:r>
                <a:r>
                  <a:rPr lang="ar-EG" sz="2400" b="1" dirty="0" smtClean="0">
                    <a:latin typeface="Sakkal Majalla" panose="02000000000000000000" pitchFamily="2" charset="-78"/>
                    <a:cs typeface="Sakkal Majalla" panose="02000000000000000000" pitchFamily="2" charset="-78"/>
                  </a:rPr>
                  <a:t/>
                </a:r>
                <a:br>
                  <a:rPr lang="ar-EG" sz="2400" b="1" dirty="0" smtClean="0">
                    <a:latin typeface="Sakkal Majalla" panose="02000000000000000000" pitchFamily="2" charset="-78"/>
                    <a:cs typeface="Sakkal Majalla" panose="02000000000000000000" pitchFamily="2" charset="-78"/>
                  </a:rPr>
                </a:br>
                <a:r>
                  <a:rPr lang="ar-EG" sz="2400" b="1" dirty="0" smtClean="0">
                    <a:latin typeface="Sakkal Majalla" panose="02000000000000000000" pitchFamily="2" charset="-78"/>
                    <a:cs typeface="Sakkal Majalla" panose="02000000000000000000" pitchFamily="2" charset="-78"/>
                  </a:rPr>
                  <a:t>الطلبيات الواجب</a:t>
                </a:r>
                <a:br>
                  <a:rPr lang="ar-EG" sz="2400" b="1" dirty="0" smtClean="0">
                    <a:latin typeface="Sakkal Majalla" panose="02000000000000000000" pitchFamily="2" charset="-78"/>
                    <a:cs typeface="Sakkal Majalla" panose="02000000000000000000" pitchFamily="2" charset="-78"/>
                  </a:rPr>
                </a:br>
                <a:r>
                  <a:rPr lang="ar-EG" sz="2400" b="1" dirty="0" smtClean="0">
                    <a:latin typeface="Sakkal Majalla" panose="02000000000000000000" pitchFamily="2" charset="-78"/>
                    <a:cs typeface="Sakkal Majalla" panose="02000000000000000000" pitchFamily="2" charset="-78"/>
                  </a:rPr>
                  <a:t> </a:t>
                </a:r>
                <a:r>
                  <a:rPr lang="ar-EG" sz="2400" b="1" dirty="0">
                    <a:latin typeface="Sakkal Majalla" panose="02000000000000000000" pitchFamily="2" charset="-78"/>
                    <a:cs typeface="Sakkal Majalla" panose="02000000000000000000" pitchFamily="2" charset="-78"/>
                  </a:rPr>
                  <a:t>استلامها </a:t>
                </a:r>
                <a:r>
                  <a:rPr lang="ar-EG" sz="2400" b="1" dirty="0" smtClean="0">
                    <a:latin typeface="Sakkal Majalla" panose="02000000000000000000" pitchFamily="2" charset="-78"/>
                    <a:cs typeface="Sakkal Majalla" panose="02000000000000000000" pitchFamily="2" charset="-78"/>
                  </a:rPr>
                  <a:t>في </a:t>
                </a:r>
                <a:r>
                  <a:rPr lang="ar-EG" sz="2400" b="1" dirty="0">
                    <a:latin typeface="Sakkal Majalla" panose="02000000000000000000" pitchFamily="2" charset="-78"/>
                    <a:cs typeface="Sakkal Majalla" panose="02000000000000000000" pitchFamily="2" charset="-78"/>
                  </a:rPr>
                  <a:t>كل فترة زمنية</a:t>
                </a:r>
              </a:p>
            </p:txBody>
          </p:sp>
          <p:sp>
            <p:nvSpPr>
              <p:cNvPr id="20" name="Rectangle 19"/>
              <p:cNvSpPr/>
              <p:nvPr/>
            </p:nvSpPr>
            <p:spPr>
              <a:xfrm>
                <a:off x="8167755" y="2708166"/>
                <a:ext cx="630606" cy="584775"/>
              </a:xfrm>
              <a:prstGeom prst="rect">
                <a:avLst/>
              </a:prstGeom>
            </p:spPr>
            <p:txBody>
              <a:bodyPr wrap="square">
                <a:spAutoFit/>
              </a:bodyPr>
              <a:lstStyle/>
              <a:p>
                <a:pPr algn="ctr"/>
                <a:r>
                  <a:rPr lang="ar-EG" sz="3200" b="1" dirty="0" smtClean="0">
                    <a:latin typeface="Sakkal Majalla" panose="02000000000000000000" pitchFamily="2" charset="-78"/>
                    <a:cs typeface="Sakkal Majalla" panose="02000000000000000000" pitchFamily="2" charset="-78"/>
                  </a:rPr>
                  <a:t>3</a:t>
                </a:r>
                <a:endParaRPr lang="ar-EG" sz="3200" b="1" dirty="0">
                  <a:latin typeface="Sakkal Majalla" panose="02000000000000000000" pitchFamily="2" charset="-78"/>
                  <a:cs typeface="Sakkal Majalla" panose="02000000000000000000" pitchFamily="2" charset="-78"/>
                </a:endParaRPr>
              </a:p>
            </p:txBody>
          </p:sp>
        </p:grpSp>
      </p:grpSp>
      <p:grpSp>
        <p:nvGrpSpPr>
          <p:cNvPr id="21" name="Group 20"/>
          <p:cNvGrpSpPr/>
          <p:nvPr/>
        </p:nvGrpSpPr>
        <p:grpSpPr>
          <a:xfrm>
            <a:off x="3256809" y="2635210"/>
            <a:ext cx="2096616" cy="2773210"/>
            <a:chOff x="3603812" y="2629365"/>
            <a:chExt cx="2096616" cy="2773210"/>
          </a:xfrm>
        </p:grpSpPr>
        <p:pic>
          <p:nvPicPr>
            <p:cNvPr id="22" name="Picture 2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603812" y="2629365"/>
              <a:ext cx="2096616" cy="2773210"/>
            </a:xfrm>
            <a:prstGeom prst="rect">
              <a:avLst/>
            </a:prstGeom>
          </p:spPr>
        </p:pic>
        <p:grpSp>
          <p:nvGrpSpPr>
            <p:cNvPr id="24" name="Group 23"/>
            <p:cNvGrpSpPr/>
            <p:nvPr/>
          </p:nvGrpSpPr>
          <p:grpSpPr>
            <a:xfrm>
              <a:off x="3749377" y="2822159"/>
              <a:ext cx="1225648" cy="2289986"/>
              <a:chOff x="7181337" y="1038236"/>
              <a:chExt cx="1225648" cy="2289986"/>
            </a:xfrm>
          </p:grpSpPr>
          <p:sp>
            <p:nvSpPr>
              <p:cNvPr id="25" name="Rectangle 24"/>
              <p:cNvSpPr/>
              <p:nvPr/>
            </p:nvSpPr>
            <p:spPr>
              <a:xfrm rot="15252289">
                <a:off x="6982887" y="1631337"/>
                <a:ext cx="2017199" cy="830997"/>
              </a:xfrm>
              <a:prstGeom prst="rect">
                <a:avLst/>
              </a:prstGeom>
            </p:spPr>
            <p:txBody>
              <a:bodyPr wrap="square">
                <a:spAutoFit/>
              </a:bodyPr>
              <a:lstStyle/>
              <a:p>
                <a:pPr algn="ctr"/>
                <a:r>
                  <a:rPr lang="ar-EG" sz="2400" b="1" dirty="0">
                    <a:solidFill>
                      <a:schemeClr val="bg1"/>
                    </a:solidFill>
                    <a:latin typeface="Sakkal Majalla" panose="02000000000000000000" pitchFamily="2" charset="-78"/>
                    <a:cs typeface="Sakkal Majalla" panose="02000000000000000000" pitchFamily="2" charset="-78"/>
                  </a:rPr>
                  <a:t>تحديد موعد وكمية إصدار الطلبيات</a:t>
                </a:r>
              </a:p>
            </p:txBody>
          </p:sp>
          <p:sp>
            <p:nvSpPr>
              <p:cNvPr id="26" name="Rectangle 25"/>
              <p:cNvSpPr/>
              <p:nvPr/>
            </p:nvSpPr>
            <p:spPr>
              <a:xfrm rot="21207959">
                <a:off x="7181337" y="2743447"/>
                <a:ext cx="630606" cy="584775"/>
              </a:xfrm>
              <a:prstGeom prst="rect">
                <a:avLst/>
              </a:prstGeom>
            </p:spPr>
            <p:txBody>
              <a:bodyPr wrap="square">
                <a:spAutoFit/>
              </a:bodyPr>
              <a:lstStyle/>
              <a:p>
                <a:pPr algn="ctr"/>
                <a:r>
                  <a:rPr lang="ar-EG" sz="3200" b="1" dirty="0" smtClean="0">
                    <a:latin typeface="Sakkal Majalla" panose="02000000000000000000" pitchFamily="2" charset="-78"/>
                    <a:cs typeface="Sakkal Majalla" panose="02000000000000000000" pitchFamily="2" charset="-78"/>
                  </a:rPr>
                  <a:t>4</a:t>
                </a:r>
                <a:endParaRPr lang="ar-EG" sz="3200" b="1" dirty="0">
                  <a:latin typeface="Sakkal Majalla" panose="02000000000000000000" pitchFamily="2" charset="-78"/>
                  <a:cs typeface="Sakkal Majalla" panose="02000000000000000000" pitchFamily="2" charset="-78"/>
                </a:endParaRPr>
              </a:p>
            </p:txBody>
          </p:sp>
        </p:grpSp>
      </p:grpSp>
      <p:grpSp>
        <p:nvGrpSpPr>
          <p:cNvPr id="27" name="Group 26"/>
          <p:cNvGrpSpPr/>
          <p:nvPr/>
        </p:nvGrpSpPr>
        <p:grpSpPr>
          <a:xfrm>
            <a:off x="3717677" y="910262"/>
            <a:ext cx="2990622" cy="2280175"/>
            <a:chOff x="4064680" y="904417"/>
            <a:chExt cx="2990622" cy="2280175"/>
          </a:xfrm>
        </p:grpSpPr>
        <p:pic>
          <p:nvPicPr>
            <p:cNvPr id="28" name="Picture 2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064680" y="904417"/>
              <a:ext cx="2990622" cy="2280175"/>
            </a:xfrm>
            <a:prstGeom prst="rect">
              <a:avLst/>
            </a:prstGeom>
          </p:spPr>
        </p:pic>
        <p:grpSp>
          <p:nvGrpSpPr>
            <p:cNvPr id="29" name="Group 28"/>
            <p:cNvGrpSpPr/>
            <p:nvPr/>
          </p:nvGrpSpPr>
          <p:grpSpPr>
            <a:xfrm>
              <a:off x="4244221" y="1394129"/>
              <a:ext cx="2731758" cy="1200329"/>
              <a:chOff x="6387707" y="2001566"/>
              <a:chExt cx="2731758" cy="1200329"/>
            </a:xfrm>
          </p:grpSpPr>
          <p:sp>
            <p:nvSpPr>
              <p:cNvPr id="30" name="Rectangle 29"/>
              <p:cNvSpPr/>
              <p:nvPr/>
            </p:nvSpPr>
            <p:spPr>
              <a:xfrm rot="19432420">
                <a:off x="6753675" y="2001566"/>
                <a:ext cx="2365790" cy="1200329"/>
              </a:xfrm>
              <a:prstGeom prst="rect">
                <a:avLst/>
              </a:prstGeom>
            </p:spPr>
            <p:txBody>
              <a:bodyPr wrap="square">
                <a:spAutoFit/>
              </a:bodyPr>
              <a:lstStyle/>
              <a:p>
                <a:pPr algn="ctr"/>
                <a:r>
                  <a:rPr lang="ar-EG" sz="2400" b="1" dirty="0">
                    <a:solidFill>
                      <a:schemeClr val="bg1"/>
                    </a:solidFill>
                    <a:latin typeface="Sakkal Majalla" panose="02000000000000000000" pitchFamily="2" charset="-78"/>
                    <a:cs typeface="Sakkal Majalla" panose="02000000000000000000" pitchFamily="2" charset="-78"/>
                  </a:rPr>
                  <a:t>تكرار نفس الخطوات لبقية الأصناف </a:t>
                </a:r>
                <a:r>
                  <a:rPr lang="ar-EG" sz="2400" b="1" dirty="0" smtClean="0">
                    <a:solidFill>
                      <a:schemeClr val="bg1"/>
                    </a:solidFill>
                    <a:latin typeface="Sakkal Majalla" panose="02000000000000000000" pitchFamily="2" charset="-78"/>
                    <a:cs typeface="Sakkal Majalla" panose="02000000000000000000" pitchFamily="2" charset="-78"/>
                  </a:rPr>
                  <a:t/>
                </a:r>
                <a:br>
                  <a:rPr lang="ar-EG" sz="2400" b="1" dirty="0" smtClean="0">
                    <a:solidFill>
                      <a:schemeClr val="bg1"/>
                    </a:solidFill>
                    <a:latin typeface="Sakkal Majalla" panose="02000000000000000000" pitchFamily="2" charset="-78"/>
                    <a:cs typeface="Sakkal Majalla" panose="02000000000000000000" pitchFamily="2" charset="-78"/>
                  </a:rPr>
                </a:br>
                <a:r>
                  <a:rPr lang="ar-EG" sz="2400" b="1" dirty="0" smtClean="0">
                    <a:solidFill>
                      <a:schemeClr val="bg1"/>
                    </a:solidFill>
                    <a:latin typeface="Sakkal Majalla" panose="02000000000000000000" pitchFamily="2" charset="-78"/>
                    <a:cs typeface="Sakkal Majalla" panose="02000000000000000000" pitchFamily="2" charset="-78"/>
                  </a:rPr>
                  <a:t>في </a:t>
                </a:r>
                <a:r>
                  <a:rPr lang="ar-EG" sz="2400" b="1" dirty="0">
                    <a:solidFill>
                      <a:schemeClr val="bg1"/>
                    </a:solidFill>
                    <a:latin typeface="Sakkal Majalla" panose="02000000000000000000" pitchFamily="2" charset="-78"/>
                    <a:cs typeface="Sakkal Majalla" panose="02000000000000000000" pitchFamily="2" charset="-78"/>
                  </a:rPr>
                  <a:t>المستويات الأدنى</a:t>
                </a:r>
              </a:p>
            </p:txBody>
          </p:sp>
          <p:sp>
            <p:nvSpPr>
              <p:cNvPr id="31" name="Rectangle 30"/>
              <p:cNvSpPr/>
              <p:nvPr/>
            </p:nvSpPr>
            <p:spPr>
              <a:xfrm rot="19738335">
                <a:off x="6387707" y="2027461"/>
                <a:ext cx="630606" cy="584775"/>
              </a:xfrm>
              <a:prstGeom prst="rect">
                <a:avLst/>
              </a:prstGeom>
            </p:spPr>
            <p:txBody>
              <a:bodyPr wrap="square">
                <a:spAutoFit/>
              </a:bodyPr>
              <a:lstStyle/>
              <a:p>
                <a:pPr algn="ctr"/>
                <a:r>
                  <a:rPr lang="ar-EG" sz="3200" b="1" dirty="0" smtClean="0">
                    <a:latin typeface="Sakkal Majalla" panose="02000000000000000000" pitchFamily="2" charset="-78"/>
                    <a:cs typeface="Sakkal Majalla" panose="02000000000000000000" pitchFamily="2" charset="-78"/>
                  </a:rPr>
                  <a:t>5</a:t>
                </a:r>
                <a:endParaRPr lang="ar-EG" sz="3200" b="1" dirty="0">
                  <a:latin typeface="Sakkal Majalla" panose="02000000000000000000" pitchFamily="2" charset="-78"/>
                  <a:cs typeface="Sakkal Majalla" panose="02000000000000000000" pitchFamily="2" charset="-78"/>
                </a:endParaRPr>
              </a:p>
            </p:txBody>
          </p:sp>
        </p:grpSp>
      </p:grpSp>
      <p:sp>
        <p:nvSpPr>
          <p:cNvPr id="32"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33"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9"/>
              </a:rPr>
              <a:t>www.dawliatraining.com</a:t>
            </a:r>
            <a:endParaRPr lang="en-US" sz="1100" dirty="0">
              <a:effectLst/>
              <a:ea typeface="Calibri"/>
              <a:cs typeface="Arial"/>
            </a:endParaRPr>
          </a:p>
        </p:txBody>
      </p:sp>
    </p:spTree>
    <p:extLst>
      <p:ext uri="{BB962C8B-B14F-4D97-AF65-F5344CB8AC3E}">
        <p14:creationId xmlns:p14="http://schemas.microsoft.com/office/powerpoint/2010/main" val="39098542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1000" fill="hold"/>
                                        <p:tgtEl>
                                          <p:spTgt spid="6"/>
                                        </p:tgtEl>
                                        <p:attrNameLst>
                                          <p:attrName>ppt_w</p:attrName>
                                        </p:attrNameLst>
                                      </p:cBhvr>
                                      <p:tavLst>
                                        <p:tav tm="0">
                                          <p:val>
                                            <p:fltVal val="0"/>
                                          </p:val>
                                        </p:tav>
                                        <p:tav tm="100000">
                                          <p:val>
                                            <p:strVal val="#ppt_w"/>
                                          </p:val>
                                        </p:tav>
                                      </p:tavLst>
                                    </p:anim>
                                    <p:anim calcmode="lin" valueType="num">
                                      <p:cBhvr>
                                        <p:cTn id="20" dur="1000" fill="hold"/>
                                        <p:tgtEl>
                                          <p:spTgt spid="6"/>
                                        </p:tgtEl>
                                        <p:attrNameLst>
                                          <p:attrName>ppt_h</p:attrName>
                                        </p:attrNameLst>
                                      </p:cBhvr>
                                      <p:tavLst>
                                        <p:tav tm="0">
                                          <p:val>
                                            <p:fltVal val="0"/>
                                          </p:val>
                                        </p:tav>
                                        <p:tav tm="100000">
                                          <p:val>
                                            <p:strVal val="#ppt_h"/>
                                          </p:val>
                                        </p:tav>
                                      </p:tavLst>
                                    </p:anim>
                                    <p:anim calcmode="lin" valueType="num">
                                      <p:cBhvr>
                                        <p:cTn id="21" dur="1000" fill="hold"/>
                                        <p:tgtEl>
                                          <p:spTgt spid="6"/>
                                        </p:tgtEl>
                                        <p:attrNameLst>
                                          <p:attrName>style.rotation</p:attrName>
                                        </p:attrNameLst>
                                      </p:cBhvr>
                                      <p:tavLst>
                                        <p:tav tm="0">
                                          <p:val>
                                            <p:fltVal val="90"/>
                                          </p:val>
                                        </p:tav>
                                        <p:tav tm="100000">
                                          <p:val>
                                            <p:fltVal val="0"/>
                                          </p:val>
                                        </p:tav>
                                      </p:tavLst>
                                    </p:anim>
                                    <p:animEffect transition="in" filter="fade">
                                      <p:cBhvr>
                                        <p:cTn id="22" dur="10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31" presetClass="entr" presetSubtype="0"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1000" fill="hold"/>
                                        <p:tgtEl>
                                          <p:spTgt spid="11"/>
                                        </p:tgtEl>
                                        <p:attrNameLst>
                                          <p:attrName>ppt_w</p:attrName>
                                        </p:attrNameLst>
                                      </p:cBhvr>
                                      <p:tavLst>
                                        <p:tav tm="0">
                                          <p:val>
                                            <p:fltVal val="0"/>
                                          </p:val>
                                        </p:tav>
                                        <p:tav tm="100000">
                                          <p:val>
                                            <p:strVal val="#ppt_w"/>
                                          </p:val>
                                        </p:tav>
                                      </p:tavLst>
                                    </p:anim>
                                    <p:anim calcmode="lin" valueType="num">
                                      <p:cBhvr>
                                        <p:cTn id="28" dur="1000" fill="hold"/>
                                        <p:tgtEl>
                                          <p:spTgt spid="11"/>
                                        </p:tgtEl>
                                        <p:attrNameLst>
                                          <p:attrName>ppt_h</p:attrName>
                                        </p:attrNameLst>
                                      </p:cBhvr>
                                      <p:tavLst>
                                        <p:tav tm="0">
                                          <p:val>
                                            <p:fltVal val="0"/>
                                          </p:val>
                                        </p:tav>
                                        <p:tav tm="100000">
                                          <p:val>
                                            <p:strVal val="#ppt_h"/>
                                          </p:val>
                                        </p:tav>
                                      </p:tavLst>
                                    </p:anim>
                                    <p:anim calcmode="lin" valueType="num">
                                      <p:cBhvr>
                                        <p:cTn id="29" dur="1000" fill="hold"/>
                                        <p:tgtEl>
                                          <p:spTgt spid="11"/>
                                        </p:tgtEl>
                                        <p:attrNameLst>
                                          <p:attrName>style.rotation</p:attrName>
                                        </p:attrNameLst>
                                      </p:cBhvr>
                                      <p:tavLst>
                                        <p:tav tm="0">
                                          <p:val>
                                            <p:fltVal val="90"/>
                                          </p:val>
                                        </p:tav>
                                        <p:tav tm="100000">
                                          <p:val>
                                            <p:fltVal val="0"/>
                                          </p:val>
                                        </p:tav>
                                      </p:tavLst>
                                    </p:anim>
                                    <p:animEffect transition="in" filter="fade">
                                      <p:cBhvr>
                                        <p:cTn id="30" dur="1000"/>
                                        <p:tgtEl>
                                          <p:spTgt spid="11"/>
                                        </p:tgtEl>
                                      </p:cBhvr>
                                    </p:animEffect>
                                  </p:childTnLst>
                                </p:cTn>
                              </p:par>
                            </p:childTnLst>
                          </p:cTn>
                        </p:par>
                      </p:childTnLst>
                    </p:cTn>
                  </p:par>
                  <p:par>
                    <p:cTn id="31" fill="hold">
                      <p:stCondLst>
                        <p:cond delay="indefinite"/>
                      </p:stCondLst>
                      <p:childTnLst>
                        <p:par>
                          <p:cTn id="32" fill="hold">
                            <p:stCondLst>
                              <p:cond delay="0"/>
                            </p:stCondLst>
                            <p:childTnLst>
                              <p:par>
                                <p:cTn id="33" presetID="31" presetClass="entr" presetSubtype="0" fill="hold" nodeType="click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p:cTn id="35" dur="1000" fill="hold"/>
                                        <p:tgtEl>
                                          <p:spTgt spid="16"/>
                                        </p:tgtEl>
                                        <p:attrNameLst>
                                          <p:attrName>ppt_w</p:attrName>
                                        </p:attrNameLst>
                                      </p:cBhvr>
                                      <p:tavLst>
                                        <p:tav tm="0">
                                          <p:val>
                                            <p:fltVal val="0"/>
                                          </p:val>
                                        </p:tav>
                                        <p:tav tm="100000">
                                          <p:val>
                                            <p:strVal val="#ppt_w"/>
                                          </p:val>
                                        </p:tav>
                                      </p:tavLst>
                                    </p:anim>
                                    <p:anim calcmode="lin" valueType="num">
                                      <p:cBhvr>
                                        <p:cTn id="36" dur="1000" fill="hold"/>
                                        <p:tgtEl>
                                          <p:spTgt spid="16"/>
                                        </p:tgtEl>
                                        <p:attrNameLst>
                                          <p:attrName>ppt_h</p:attrName>
                                        </p:attrNameLst>
                                      </p:cBhvr>
                                      <p:tavLst>
                                        <p:tav tm="0">
                                          <p:val>
                                            <p:fltVal val="0"/>
                                          </p:val>
                                        </p:tav>
                                        <p:tav tm="100000">
                                          <p:val>
                                            <p:strVal val="#ppt_h"/>
                                          </p:val>
                                        </p:tav>
                                      </p:tavLst>
                                    </p:anim>
                                    <p:anim calcmode="lin" valueType="num">
                                      <p:cBhvr>
                                        <p:cTn id="37" dur="1000" fill="hold"/>
                                        <p:tgtEl>
                                          <p:spTgt spid="16"/>
                                        </p:tgtEl>
                                        <p:attrNameLst>
                                          <p:attrName>style.rotation</p:attrName>
                                        </p:attrNameLst>
                                      </p:cBhvr>
                                      <p:tavLst>
                                        <p:tav tm="0">
                                          <p:val>
                                            <p:fltVal val="90"/>
                                          </p:val>
                                        </p:tav>
                                        <p:tav tm="100000">
                                          <p:val>
                                            <p:fltVal val="0"/>
                                          </p:val>
                                        </p:tav>
                                      </p:tavLst>
                                    </p:anim>
                                    <p:animEffect transition="in" filter="fade">
                                      <p:cBhvr>
                                        <p:cTn id="38" dur="1000"/>
                                        <p:tgtEl>
                                          <p:spTgt spid="16"/>
                                        </p:tgtEl>
                                      </p:cBhvr>
                                    </p:animEffect>
                                  </p:childTnLst>
                                </p:cTn>
                              </p:par>
                            </p:childTnLst>
                          </p:cTn>
                        </p:par>
                      </p:childTnLst>
                    </p:cTn>
                  </p:par>
                  <p:par>
                    <p:cTn id="39" fill="hold">
                      <p:stCondLst>
                        <p:cond delay="indefinite"/>
                      </p:stCondLst>
                      <p:childTnLst>
                        <p:par>
                          <p:cTn id="40" fill="hold">
                            <p:stCondLst>
                              <p:cond delay="0"/>
                            </p:stCondLst>
                            <p:childTnLst>
                              <p:par>
                                <p:cTn id="41" presetID="31" presetClass="entr" presetSubtype="0" fill="hold" nodeType="click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p:cTn id="43" dur="1000" fill="hold"/>
                                        <p:tgtEl>
                                          <p:spTgt spid="21"/>
                                        </p:tgtEl>
                                        <p:attrNameLst>
                                          <p:attrName>ppt_w</p:attrName>
                                        </p:attrNameLst>
                                      </p:cBhvr>
                                      <p:tavLst>
                                        <p:tav tm="0">
                                          <p:val>
                                            <p:fltVal val="0"/>
                                          </p:val>
                                        </p:tav>
                                        <p:tav tm="100000">
                                          <p:val>
                                            <p:strVal val="#ppt_w"/>
                                          </p:val>
                                        </p:tav>
                                      </p:tavLst>
                                    </p:anim>
                                    <p:anim calcmode="lin" valueType="num">
                                      <p:cBhvr>
                                        <p:cTn id="44" dur="1000" fill="hold"/>
                                        <p:tgtEl>
                                          <p:spTgt spid="21"/>
                                        </p:tgtEl>
                                        <p:attrNameLst>
                                          <p:attrName>ppt_h</p:attrName>
                                        </p:attrNameLst>
                                      </p:cBhvr>
                                      <p:tavLst>
                                        <p:tav tm="0">
                                          <p:val>
                                            <p:fltVal val="0"/>
                                          </p:val>
                                        </p:tav>
                                        <p:tav tm="100000">
                                          <p:val>
                                            <p:strVal val="#ppt_h"/>
                                          </p:val>
                                        </p:tav>
                                      </p:tavLst>
                                    </p:anim>
                                    <p:anim calcmode="lin" valueType="num">
                                      <p:cBhvr>
                                        <p:cTn id="45" dur="1000" fill="hold"/>
                                        <p:tgtEl>
                                          <p:spTgt spid="21"/>
                                        </p:tgtEl>
                                        <p:attrNameLst>
                                          <p:attrName>style.rotation</p:attrName>
                                        </p:attrNameLst>
                                      </p:cBhvr>
                                      <p:tavLst>
                                        <p:tav tm="0">
                                          <p:val>
                                            <p:fltVal val="90"/>
                                          </p:val>
                                        </p:tav>
                                        <p:tav tm="100000">
                                          <p:val>
                                            <p:fltVal val="0"/>
                                          </p:val>
                                        </p:tav>
                                      </p:tavLst>
                                    </p:anim>
                                    <p:animEffect transition="in" filter="fade">
                                      <p:cBhvr>
                                        <p:cTn id="46" dur="1000"/>
                                        <p:tgtEl>
                                          <p:spTgt spid="21"/>
                                        </p:tgtEl>
                                      </p:cBhvr>
                                    </p:animEffect>
                                  </p:childTnLst>
                                </p:cTn>
                              </p:par>
                            </p:childTnLst>
                          </p:cTn>
                        </p:par>
                      </p:childTnLst>
                    </p:cTn>
                  </p:par>
                  <p:par>
                    <p:cTn id="47" fill="hold">
                      <p:stCondLst>
                        <p:cond delay="indefinite"/>
                      </p:stCondLst>
                      <p:childTnLst>
                        <p:par>
                          <p:cTn id="48" fill="hold">
                            <p:stCondLst>
                              <p:cond delay="0"/>
                            </p:stCondLst>
                            <p:childTnLst>
                              <p:par>
                                <p:cTn id="49" presetID="31" presetClass="entr" presetSubtype="0" fill="hold" nodeType="clickEffect">
                                  <p:stCondLst>
                                    <p:cond delay="0"/>
                                  </p:stCondLst>
                                  <p:childTnLst>
                                    <p:set>
                                      <p:cBhvr>
                                        <p:cTn id="50" dur="1" fill="hold">
                                          <p:stCondLst>
                                            <p:cond delay="0"/>
                                          </p:stCondLst>
                                        </p:cTn>
                                        <p:tgtEl>
                                          <p:spTgt spid="27"/>
                                        </p:tgtEl>
                                        <p:attrNameLst>
                                          <p:attrName>style.visibility</p:attrName>
                                        </p:attrNameLst>
                                      </p:cBhvr>
                                      <p:to>
                                        <p:strVal val="visible"/>
                                      </p:to>
                                    </p:set>
                                    <p:anim calcmode="lin" valueType="num">
                                      <p:cBhvr>
                                        <p:cTn id="51" dur="1000" fill="hold"/>
                                        <p:tgtEl>
                                          <p:spTgt spid="27"/>
                                        </p:tgtEl>
                                        <p:attrNameLst>
                                          <p:attrName>ppt_w</p:attrName>
                                        </p:attrNameLst>
                                      </p:cBhvr>
                                      <p:tavLst>
                                        <p:tav tm="0">
                                          <p:val>
                                            <p:fltVal val="0"/>
                                          </p:val>
                                        </p:tav>
                                        <p:tav tm="100000">
                                          <p:val>
                                            <p:strVal val="#ppt_w"/>
                                          </p:val>
                                        </p:tav>
                                      </p:tavLst>
                                    </p:anim>
                                    <p:anim calcmode="lin" valueType="num">
                                      <p:cBhvr>
                                        <p:cTn id="52" dur="1000" fill="hold"/>
                                        <p:tgtEl>
                                          <p:spTgt spid="27"/>
                                        </p:tgtEl>
                                        <p:attrNameLst>
                                          <p:attrName>ppt_h</p:attrName>
                                        </p:attrNameLst>
                                      </p:cBhvr>
                                      <p:tavLst>
                                        <p:tav tm="0">
                                          <p:val>
                                            <p:fltVal val="0"/>
                                          </p:val>
                                        </p:tav>
                                        <p:tav tm="100000">
                                          <p:val>
                                            <p:strVal val="#ppt_h"/>
                                          </p:val>
                                        </p:tav>
                                      </p:tavLst>
                                    </p:anim>
                                    <p:anim calcmode="lin" valueType="num">
                                      <p:cBhvr>
                                        <p:cTn id="53" dur="1000" fill="hold"/>
                                        <p:tgtEl>
                                          <p:spTgt spid="27"/>
                                        </p:tgtEl>
                                        <p:attrNameLst>
                                          <p:attrName>style.rotation</p:attrName>
                                        </p:attrNameLst>
                                      </p:cBhvr>
                                      <p:tavLst>
                                        <p:tav tm="0">
                                          <p:val>
                                            <p:fltVal val="90"/>
                                          </p:val>
                                        </p:tav>
                                        <p:tav tm="100000">
                                          <p:val>
                                            <p:fltVal val="0"/>
                                          </p:val>
                                        </p:tav>
                                      </p:tavLst>
                                    </p:anim>
                                    <p:animEffect transition="in" filter="fade">
                                      <p:cBhvr>
                                        <p:cTn id="54"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137</a:t>
            </a:fld>
            <a:endParaRPr lang="ar-EG"/>
          </a:p>
        </p:txBody>
      </p:sp>
      <p:sp>
        <p:nvSpPr>
          <p:cNvPr id="23" name="Rectangle 22"/>
          <p:cNvSpPr/>
          <p:nvPr/>
        </p:nvSpPr>
        <p:spPr>
          <a:xfrm>
            <a:off x="7375621" y="202376"/>
            <a:ext cx="4474710" cy="707886"/>
          </a:xfrm>
          <a:prstGeom prst="rect">
            <a:avLst/>
          </a:prstGeom>
        </p:spPr>
        <p:txBody>
          <a:bodyPr wrap="square">
            <a:spAutoFit/>
          </a:bodyPr>
          <a:lstStyle/>
          <a:p>
            <a:pPr algn="ctr">
              <a:lnSpc>
                <a:spcPct val="125000"/>
              </a:lnSpc>
              <a:spcAft>
                <a:spcPts val="800"/>
              </a:spcAft>
              <a:defRPr/>
            </a:pPr>
            <a:r>
              <a:rPr lang="ar-SA" sz="3200" dirty="0">
                <a:solidFill>
                  <a:prstClr val="white"/>
                </a:solidFill>
                <a:latin typeface="Sakkal Majalla" pitchFamily="2" charset="-78"/>
                <a:cs typeface="Sakkal Majalla" pitchFamily="2" charset="-78"/>
              </a:rPr>
              <a:t>تخطيط الاحتياجات من المواد(</a:t>
            </a:r>
            <a:r>
              <a:rPr lang="en-US" sz="3200" dirty="0">
                <a:solidFill>
                  <a:prstClr val="white"/>
                </a:solidFill>
                <a:latin typeface="Sakkal Majalla" pitchFamily="2" charset="-78"/>
                <a:cs typeface="Sakkal Majalla" pitchFamily="2" charset="-78"/>
              </a:rPr>
              <a:t>MRP</a:t>
            </a:r>
            <a:r>
              <a:rPr lang="ar-SA" sz="3200" dirty="0">
                <a:solidFill>
                  <a:prstClr val="white"/>
                </a:solidFill>
                <a:latin typeface="Sakkal Majalla" pitchFamily="2" charset="-78"/>
                <a:cs typeface="Sakkal Majalla" pitchFamily="2" charset="-78"/>
              </a:rPr>
              <a:t>)</a:t>
            </a:r>
            <a:endParaRPr lang="en-US" sz="3200" dirty="0">
              <a:solidFill>
                <a:prstClr val="white"/>
              </a:solidFill>
              <a:latin typeface="Sakkal Majalla" pitchFamily="2" charset="-78"/>
              <a:cs typeface="Sakkal Majalla" pitchFamily="2" charset="-78"/>
            </a:endParaRPr>
          </a:p>
        </p:txBody>
      </p:sp>
      <p:pic>
        <p:nvPicPr>
          <p:cNvPr id="4" name="Picture 3" descr="نتيجة بحث الصور عن warehouse manager clipart"/>
          <p:cNvPicPr/>
          <p:nvPr/>
        </p:nvPicPr>
        <p:blipFill rotWithShape="1">
          <a:blip r:embed="rId3">
            <a:extLst>
              <a:ext uri="{28A0092B-C50C-407E-A947-70E740481C1C}">
                <a14:useLocalDpi xmlns:a14="http://schemas.microsoft.com/office/drawing/2010/main" val="0"/>
              </a:ext>
            </a:extLst>
          </a:blip>
          <a:srcRect l="4223" t="48510" r="4635" b="21702"/>
          <a:stretch/>
        </p:blipFill>
        <p:spPr bwMode="auto">
          <a:xfrm flipH="1">
            <a:off x="7156749" y="1843422"/>
            <a:ext cx="4693582" cy="3450472"/>
          </a:xfrm>
          <a:prstGeom prst="rect">
            <a:avLst/>
          </a:prstGeom>
          <a:noFill/>
          <a:ln>
            <a:noFill/>
          </a:ln>
          <a:extLst>
            <a:ext uri="{53640926-AAD7-44D8-BBD7-CCE9431645EC}">
              <a14:shadowObscured xmlns:a14="http://schemas.microsoft.com/office/drawing/2010/main"/>
            </a:ext>
          </a:extLst>
        </p:spPr>
      </p:pic>
      <p:sp>
        <p:nvSpPr>
          <p:cNvPr id="2" name="Rectangle 1"/>
          <p:cNvSpPr/>
          <p:nvPr/>
        </p:nvSpPr>
        <p:spPr>
          <a:xfrm>
            <a:off x="226560" y="2178148"/>
            <a:ext cx="8181474" cy="1477328"/>
          </a:xfrm>
          <a:prstGeom prst="rect">
            <a:avLst/>
          </a:prstGeom>
        </p:spPr>
        <p:txBody>
          <a:bodyPr wrap="square">
            <a:spAutoFit/>
          </a:bodyPr>
          <a:lstStyle/>
          <a:p>
            <a:pPr algn="justLow">
              <a:lnSpc>
                <a:spcPct val="125000"/>
              </a:lnSpc>
              <a:spcAft>
                <a:spcPts val="800"/>
              </a:spcAft>
              <a:tabLst>
                <a:tab pos="372110" algn="l"/>
                <a:tab pos="3322955" algn="ctr"/>
              </a:tabLst>
            </a:pP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وبالطبع يتوقف دلك أيضا على عدد الوحدات اللازمة من الصنف اللازم في المستوى الأدنى لإنتاج وحدة من الصنف في المستوى الأعلى وتعرف هذه العملية بالتشعيب لأننا نبدأ بعدد محدود في المستويات الأدنى، حيت أننا نحدد مكونات كل صنف في المستوى الأعلى</a:t>
            </a:r>
            <a:endPar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sp>
        <p:nvSpPr>
          <p:cNvPr id="6" name="Rectangle 5"/>
          <p:cNvSpPr/>
          <p:nvPr/>
        </p:nvSpPr>
        <p:spPr>
          <a:xfrm>
            <a:off x="226560" y="3800011"/>
            <a:ext cx="6996327" cy="1938992"/>
          </a:xfrm>
          <a:prstGeom prst="rect">
            <a:avLst/>
          </a:prstGeom>
        </p:spPr>
        <p:txBody>
          <a:bodyPr wrap="square">
            <a:spAutoFit/>
          </a:bodyPr>
          <a:lstStyle/>
          <a:p>
            <a:pPr algn="justLow">
              <a:lnSpc>
                <a:spcPct val="125000"/>
              </a:lnSpc>
              <a:spcAft>
                <a:spcPts val="800"/>
              </a:spcAft>
              <a:tabLst>
                <a:tab pos="372110" algn="l"/>
                <a:tab pos="3322955" algn="ctr"/>
              </a:tabLst>
            </a:pP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تتكرر هذه الخطوات في كل المستويات حسب الأرقام المعطاة في شجرة الأصناف يتم التوصل إلى خطة لشراء وإنتاج كل صنف من الأصناف اللازمة، ويكون لدينا في كل فترة قائمة بما هي الأصناف التي يتم إصدار أوامر شراؤها أو </a:t>
            </a:r>
            <a:r>
              <a:rPr lang="ar-EG"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t>انتاجها</a:t>
            </a:r>
            <a:r>
              <a:rPr lang="ar-SA"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t>، </a:t>
            </a: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والكميات الواجب شراؤها أو إنتاجها من كل صنف</a:t>
            </a:r>
            <a:endPar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sp>
        <p:nvSpPr>
          <p:cNvPr id="8"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9"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4"/>
              </a:rPr>
              <a:t>www.dawliatraining.com</a:t>
            </a:r>
            <a:endParaRPr lang="en-US" sz="1100" dirty="0">
              <a:effectLst/>
              <a:ea typeface="Calibri"/>
              <a:cs typeface="Arial"/>
            </a:endParaRPr>
          </a:p>
        </p:txBody>
      </p:sp>
    </p:spTree>
    <p:extLst>
      <p:ext uri="{BB962C8B-B14F-4D97-AF65-F5344CB8AC3E}">
        <p14:creationId xmlns:p14="http://schemas.microsoft.com/office/powerpoint/2010/main" val="40392216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14" presetClass="entr" presetSubtype="1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randombar(horizontal)">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138</a:t>
            </a:fld>
            <a:endParaRPr lang="ar-EG"/>
          </a:p>
        </p:txBody>
      </p:sp>
      <p:sp>
        <p:nvSpPr>
          <p:cNvPr id="23" name="Rectangle 22"/>
          <p:cNvSpPr/>
          <p:nvPr/>
        </p:nvSpPr>
        <p:spPr>
          <a:xfrm>
            <a:off x="7375621" y="202376"/>
            <a:ext cx="4474710" cy="707886"/>
          </a:xfrm>
          <a:prstGeom prst="rect">
            <a:avLst/>
          </a:prstGeom>
        </p:spPr>
        <p:txBody>
          <a:bodyPr wrap="square">
            <a:spAutoFit/>
          </a:bodyPr>
          <a:lstStyle/>
          <a:p>
            <a:pPr algn="ctr">
              <a:lnSpc>
                <a:spcPct val="125000"/>
              </a:lnSpc>
              <a:spcAft>
                <a:spcPts val="800"/>
              </a:spcAft>
              <a:defRPr/>
            </a:pPr>
            <a:r>
              <a:rPr lang="ar-SA" sz="3200" dirty="0">
                <a:solidFill>
                  <a:prstClr val="white"/>
                </a:solidFill>
                <a:latin typeface="Sakkal Majalla" pitchFamily="2" charset="-78"/>
                <a:cs typeface="Sakkal Majalla" pitchFamily="2" charset="-78"/>
              </a:rPr>
              <a:t>تخطيط الاحتياجات من المواد(</a:t>
            </a:r>
            <a:r>
              <a:rPr lang="en-US" sz="3200" dirty="0">
                <a:solidFill>
                  <a:prstClr val="white"/>
                </a:solidFill>
                <a:latin typeface="Sakkal Majalla" pitchFamily="2" charset="-78"/>
                <a:cs typeface="Sakkal Majalla" pitchFamily="2" charset="-78"/>
              </a:rPr>
              <a:t>MRP</a:t>
            </a:r>
            <a:r>
              <a:rPr lang="ar-SA" sz="3200" dirty="0">
                <a:solidFill>
                  <a:prstClr val="white"/>
                </a:solidFill>
                <a:latin typeface="Sakkal Majalla" pitchFamily="2" charset="-78"/>
                <a:cs typeface="Sakkal Majalla" pitchFamily="2" charset="-78"/>
              </a:rPr>
              <a:t>)</a:t>
            </a:r>
            <a:endParaRPr lang="en-US" sz="3200" dirty="0">
              <a:solidFill>
                <a:prstClr val="white"/>
              </a:solidFill>
              <a:latin typeface="Sakkal Majalla" pitchFamily="2" charset="-78"/>
              <a:cs typeface="Sakkal Majalla" pitchFamily="2" charset="-78"/>
            </a:endParaRPr>
          </a:p>
        </p:txBody>
      </p:sp>
      <p:sp>
        <p:nvSpPr>
          <p:cNvPr id="4" name="Rectangle 3"/>
          <p:cNvSpPr/>
          <p:nvPr/>
        </p:nvSpPr>
        <p:spPr>
          <a:xfrm>
            <a:off x="112296" y="1369456"/>
            <a:ext cx="11715830" cy="1015663"/>
          </a:xfrm>
          <a:prstGeom prst="rect">
            <a:avLst/>
          </a:prstGeom>
        </p:spPr>
        <p:txBody>
          <a:bodyPr wrap="square">
            <a:spAutoFit/>
          </a:bodyPr>
          <a:lstStyle/>
          <a:p>
            <a:pPr algn="justLow">
              <a:lnSpc>
                <a:spcPct val="125000"/>
              </a:lnSpc>
              <a:spcAft>
                <a:spcPts val="800"/>
              </a:spcAft>
            </a:pPr>
            <a:r>
              <a:rPr lang="ar-SA"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وبهذه النتيجة السابقة نكون قد توصلنا إلى ما هو واجب، ولكن في بعض الأحيان تظهر لدينا مشاكل خاصة بتوافر أو عدم توافر المواد اللازمة لتغير الظروف التي تبني عليها التخطيط، </a:t>
            </a:r>
            <a:r>
              <a:rPr lang="ar-SA" sz="2400" b="1" dirty="0">
                <a:solidFill>
                  <a:srgbClr val="00B050"/>
                </a:solidFill>
                <a:latin typeface="Calibri" panose="020F0502020204030204" pitchFamily="34" charset="0"/>
                <a:ea typeface="Calibri" panose="020F0502020204030204" pitchFamily="34" charset="0"/>
                <a:cs typeface="Sakkal Majalla" panose="02000000000000000000" pitchFamily="2" charset="-78"/>
              </a:rPr>
              <a:t>وفي هذه الحالة يكون أمام نظام</a:t>
            </a:r>
            <a:r>
              <a:rPr lang="en-US" sz="2400" b="1" dirty="0">
                <a:solidFill>
                  <a:srgbClr val="00B050"/>
                </a:solidFill>
                <a:latin typeface="Sakkal Majalla" panose="02000000000000000000" pitchFamily="2" charset="-78"/>
                <a:ea typeface="Calibri" panose="020F0502020204030204" pitchFamily="34" charset="0"/>
                <a:cs typeface="Arial" panose="020B0604020202020204" pitchFamily="34" charset="0"/>
              </a:rPr>
              <a:t> (MRP)</a:t>
            </a:r>
            <a:r>
              <a:rPr lang="ar-SA" sz="2400" b="1" dirty="0">
                <a:solidFill>
                  <a:srgbClr val="00B050"/>
                </a:solidFill>
                <a:latin typeface="Calibri" panose="020F0502020204030204" pitchFamily="34" charset="0"/>
                <a:ea typeface="Calibri" panose="020F0502020204030204" pitchFamily="34" charset="0"/>
                <a:cs typeface="Sakkal Majalla" panose="02000000000000000000" pitchFamily="2" charset="-78"/>
              </a:rPr>
              <a:t>ثلاثة بدائل</a:t>
            </a:r>
            <a:r>
              <a:rPr lang="en-US" sz="2400" b="1" dirty="0">
                <a:solidFill>
                  <a:srgbClr val="00B050"/>
                </a:solidFill>
                <a:latin typeface="Sakkal Majalla" panose="02000000000000000000" pitchFamily="2" charset="-78"/>
                <a:ea typeface="Calibri" panose="020F0502020204030204" pitchFamily="34" charset="0"/>
                <a:cs typeface="Arial" panose="020B0604020202020204" pitchFamily="34" charset="0"/>
              </a:rPr>
              <a:t> :</a:t>
            </a:r>
            <a:endParaRPr lang="en-US" sz="1400"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5" name="Picture 4"/>
          <p:cNvPicPr>
            <a:picLocks noChangeAspect="1"/>
          </p:cNvPicPr>
          <p:nvPr/>
        </p:nvPicPr>
        <p:blipFill>
          <a:blip r:embed="rId3"/>
          <a:stretch>
            <a:fillRect/>
          </a:stretch>
        </p:blipFill>
        <p:spPr>
          <a:xfrm flipH="1">
            <a:off x="8883630" y="2746800"/>
            <a:ext cx="2944495" cy="3385961"/>
          </a:xfrm>
          <a:prstGeom prst="rect">
            <a:avLst/>
          </a:prstGeom>
        </p:spPr>
      </p:pic>
      <p:grpSp>
        <p:nvGrpSpPr>
          <p:cNvPr id="6" name="Group 5"/>
          <p:cNvGrpSpPr/>
          <p:nvPr/>
        </p:nvGrpSpPr>
        <p:grpSpPr>
          <a:xfrm>
            <a:off x="112295" y="2631987"/>
            <a:ext cx="9752166" cy="830997"/>
            <a:chOff x="897884" y="338976"/>
            <a:chExt cx="9634177" cy="830997"/>
          </a:xfrm>
        </p:grpSpPr>
        <p:sp>
          <p:nvSpPr>
            <p:cNvPr id="8" name="Rectangle 7"/>
            <p:cNvSpPr/>
            <p:nvPr/>
          </p:nvSpPr>
          <p:spPr>
            <a:xfrm>
              <a:off x="9986277" y="508189"/>
              <a:ext cx="545784" cy="523220"/>
            </a:xfrm>
            <a:prstGeom prst="rect">
              <a:avLst/>
            </a:prstGeom>
          </p:spPr>
          <p:txBody>
            <a:bodyPr wrap="square">
              <a:spAutoFit/>
            </a:bodyPr>
            <a:lstStyle/>
            <a:p>
              <a:pPr algn="ctr"/>
              <a:r>
                <a:rPr lang="ar-EG" sz="2800" b="1" dirty="0" smtClean="0">
                  <a:solidFill>
                    <a:schemeClr val="bg1"/>
                  </a:solidFill>
                  <a:latin typeface="Sakkal Majalla" panose="02000000000000000000" pitchFamily="2" charset="-78"/>
                  <a:cs typeface="Sakkal Majalla" panose="02000000000000000000" pitchFamily="2" charset="-78"/>
                </a:rPr>
                <a:t>1</a:t>
              </a:r>
              <a:endParaRPr lang="ar-EG" sz="2800" b="1" dirty="0">
                <a:solidFill>
                  <a:schemeClr val="bg1"/>
                </a:solidFill>
                <a:latin typeface="Sakkal Majalla" panose="02000000000000000000" pitchFamily="2" charset="-78"/>
                <a:cs typeface="Sakkal Majalla" panose="02000000000000000000" pitchFamily="2" charset="-78"/>
              </a:endParaRPr>
            </a:p>
          </p:txBody>
        </p:sp>
        <p:sp>
          <p:nvSpPr>
            <p:cNvPr id="9" name="TextBox 8"/>
            <p:cNvSpPr txBox="1"/>
            <p:nvPr/>
          </p:nvSpPr>
          <p:spPr>
            <a:xfrm>
              <a:off x="897884" y="338976"/>
              <a:ext cx="9082835" cy="830997"/>
            </a:xfrm>
            <a:prstGeom prst="rect">
              <a:avLst/>
            </a:prstGeom>
            <a:noFill/>
          </p:spPr>
          <p:txBody>
            <a:bodyPr wrap="square" rtlCol="1">
              <a:spAutoFit/>
            </a:bodyPr>
            <a:lstStyle/>
            <a:p>
              <a:pPr algn="justLow"/>
              <a:r>
                <a:rPr lang="ar-EG" sz="2400" b="1" dirty="0">
                  <a:solidFill>
                    <a:srgbClr val="002060"/>
                  </a:solidFill>
                  <a:latin typeface="Sakkal Majalla" panose="02000000000000000000" pitchFamily="2" charset="-78"/>
                  <a:cs typeface="Sakkal Majalla" panose="02000000000000000000" pitchFamily="2" charset="-78"/>
                </a:rPr>
                <a:t>تسهيل وتعجيل إنتاج أو توريد بعض الأصناف التي بها عجز، وذلك يكون الحالة الأخيرة يجب إصدارها فورا على أن يتم التوريد أو الإنتاج في فترة أقل من فترة التوريد العادية ويكون ذلك طبعا بتكلفة أعلى</a:t>
              </a:r>
            </a:p>
          </p:txBody>
        </p:sp>
      </p:grpSp>
      <p:grpSp>
        <p:nvGrpSpPr>
          <p:cNvPr id="10" name="Group 9"/>
          <p:cNvGrpSpPr/>
          <p:nvPr/>
        </p:nvGrpSpPr>
        <p:grpSpPr>
          <a:xfrm>
            <a:off x="112295" y="3571103"/>
            <a:ext cx="9325251" cy="830997"/>
            <a:chOff x="1319634" y="403289"/>
            <a:chExt cx="9212427" cy="830997"/>
          </a:xfrm>
        </p:grpSpPr>
        <p:sp>
          <p:nvSpPr>
            <p:cNvPr id="11" name="Rectangle 10"/>
            <p:cNvSpPr/>
            <p:nvPr/>
          </p:nvSpPr>
          <p:spPr>
            <a:xfrm>
              <a:off x="9986277" y="508189"/>
              <a:ext cx="545784" cy="523220"/>
            </a:xfrm>
            <a:prstGeom prst="rect">
              <a:avLst/>
            </a:prstGeom>
          </p:spPr>
          <p:txBody>
            <a:bodyPr wrap="square">
              <a:spAutoFit/>
            </a:bodyPr>
            <a:lstStyle/>
            <a:p>
              <a:pPr algn="ctr"/>
              <a:r>
                <a:rPr lang="ar-EG" sz="2800" b="1" dirty="0" smtClean="0">
                  <a:solidFill>
                    <a:schemeClr val="bg1"/>
                  </a:solidFill>
                  <a:latin typeface="Sakkal Majalla" panose="02000000000000000000" pitchFamily="2" charset="-78"/>
                  <a:cs typeface="Sakkal Majalla" panose="02000000000000000000" pitchFamily="2" charset="-78"/>
                </a:rPr>
                <a:t>2</a:t>
              </a:r>
              <a:endParaRPr lang="ar-EG" sz="2800" b="1" dirty="0">
                <a:solidFill>
                  <a:schemeClr val="bg1"/>
                </a:solidFill>
                <a:latin typeface="Sakkal Majalla" panose="02000000000000000000" pitchFamily="2" charset="-78"/>
                <a:cs typeface="Sakkal Majalla" panose="02000000000000000000" pitchFamily="2" charset="-78"/>
              </a:endParaRPr>
            </a:p>
          </p:txBody>
        </p:sp>
        <p:sp>
          <p:nvSpPr>
            <p:cNvPr id="12" name="TextBox 11"/>
            <p:cNvSpPr txBox="1"/>
            <p:nvPr/>
          </p:nvSpPr>
          <p:spPr>
            <a:xfrm>
              <a:off x="1319634" y="403289"/>
              <a:ext cx="8688992" cy="830997"/>
            </a:xfrm>
            <a:prstGeom prst="rect">
              <a:avLst/>
            </a:prstGeom>
            <a:noFill/>
          </p:spPr>
          <p:txBody>
            <a:bodyPr wrap="square" rtlCol="1">
              <a:spAutoFit/>
            </a:bodyPr>
            <a:lstStyle/>
            <a:p>
              <a:pPr algn="justLow"/>
              <a:r>
                <a:rPr lang="ar-EG" sz="2400" b="1" dirty="0">
                  <a:solidFill>
                    <a:srgbClr val="002060"/>
                  </a:solidFill>
                  <a:latin typeface="Sakkal Majalla" panose="02000000000000000000" pitchFamily="2" charset="-78"/>
                  <a:cs typeface="Sakkal Majalla" panose="02000000000000000000" pitchFamily="2" charset="-78"/>
                </a:rPr>
                <a:t>تأجيل وإرجاء إنتاج أو توريد بعض الأصناف التي لدينا منها فائض أو ليست هناك حاجة إليها </a:t>
              </a:r>
              <a:r>
                <a:rPr lang="ar-EG" sz="2400" b="1" dirty="0" smtClean="0">
                  <a:solidFill>
                    <a:srgbClr val="002060"/>
                  </a:solidFill>
                  <a:latin typeface="Sakkal Majalla" panose="02000000000000000000" pitchFamily="2" charset="-78"/>
                  <a:cs typeface="Sakkal Majalla" panose="02000000000000000000" pitchFamily="2" charset="-78"/>
                </a:rPr>
                <a:t/>
              </a:r>
              <a:br>
                <a:rPr lang="ar-EG" sz="2400" b="1" dirty="0" smtClean="0">
                  <a:solidFill>
                    <a:srgbClr val="002060"/>
                  </a:solidFill>
                  <a:latin typeface="Sakkal Majalla" panose="02000000000000000000" pitchFamily="2" charset="-78"/>
                  <a:cs typeface="Sakkal Majalla" panose="02000000000000000000" pitchFamily="2" charset="-78"/>
                </a:rPr>
              </a:br>
              <a:r>
                <a:rPr lang="ar-EG" sz="2400" b="1" dirty="0" smtClean="0">
                  <a:solidFill>
                    <a:srgbClr val="002060"/>
                  </a:solidFill>
                  <a:latin typeface="Sakkal Majalla" panose="02000000000000000000" pitchFamily="2" charset="-78"/>
                  <a:cs typeface="Sakkal Majalla" panose="02000000000000000000" pitchFamily="2" charset="-78"/>
                </a:rPr>
                <a:t>في </a:t>
              </a:r>
              <a:r>
                <a:rPr lang="ar-EG" sz="2400" b="1" dirty="0">
                  <a:solidFill>
                    <a:srgbClr val="002060"/>
                  </a:solidFill>
                  <a:latin typeface="Sakkal Majalla" panose="02000000000000000000" pitchFamily="2" charset="-78"/>
                  <a:cs typeface="Sakkal Majalla" panose="02000000000000000000" pitchFamily="2" charset="-78"/>
                </a:rPr>
                <a:t>الوقت المتوقع للتوريد</a:t>
              </a:r>
            </a:p>
          </p:txBody>
        </p:sp>
      </p:grpSp>
      <p:grpSp>
        <p:nvGrpSpPr>
          <p:cNvPr id="13" name="Group 12"/>
          <p:cNvGrpSpPr/>
          <p:nvPr/>
        </p:nvGrpSpPr>
        <p:grpSpPr>
          <a:xfrm>
            <a:off x="112296" y="4508760"/>
            <a:ext cx="9312552" cy="830997"/>
            <a:chOff x="1332180" y="354300"/>
            <a:chExt cx="9199881" cy="830997"/>
          </a:xfrm>
        </p:grpSpPr>
        <p:sp>
          <p:nvSpPr>
            <p:cNvPr id="14" name="Rectangle 13"/>
            <p:cNvSpPr/>
            <p:nvPr/>
          </p:nvSpPr>
          <p:spPr>
            <a:xfrm>
              <a:off x="9986277" y="508189"/>
              <a:ext cx="545784" cy="523220"/>
            </a:xfrm>
            <a:prstGeom prst="rect">
              <a:avLst/>
            </a:prstGeom>
          </p:spPr>
          <p:txBody>
            <a:bodyPr wrap="square">
              <a:spAutoFit/>
            </a:bodyPr>
            <a:lstStyle/>
            <a:p>
              <a:pPr algn="ctr"/>
              <a:r>
                <a:rPr lang="ar-EG" sz="2800" b="1" dirty="0" smtClean="0">
                  <a:solidFill>
                    <a:schemeClr val="bg1"/>
                  </a:solidFill>
                  <a:latin typeface="Sakkal Majalla" panose="02000000000000000000" pitchFamily="2" charset="-78"/>
                  <a:cs typeface="Sakkal Majalla" panose="02000000000000000000" pitchFamily="2" charset="-78"/>
                </a:rPr>
                <a:t>3</a:t>
              </a:r>
              <a:endParaRPr lang="ar-EG" sz="2800" b="1" dirty="0">
                <a:solidFill>
                  <a:schemeClr val="bg1"/>
                </a:solidFill>
                <a:latin typeface="Sakkal Majalla" panose="02000000000000000000" pitchFamily="2" charset="-78"/>
                <a:cs typeface="Sakkal Majalla" panose="02000000000000000000" pitchFamily="2" charset="-78"/>
              </a:endParaRPr>
            </a:p>
          </p:txBody>
        </p:sp>
        <p:sp>
          <p:nvSpPr>
            <p:cNvPr id="15" name="TextBox 14"/>
            <p:cNvSpPr txBox="1"/>
            <p:nvPr/>
          </p:nvSpPr>
          <p:spPr>
            <a:xfrm>
              <a:off x="1332180" y="354300"/>
              <a:ext cx="8665214" cy="830997"/>
            </a:xfrm>
            <a:prstGeom prst="rect">
              <a:avLst/>
            </a:prstGeom>
            <a:noFill/>
          </p:spPr>
          <p:txBody>
            <a:bodyPr wrap="square" rtlCol="1">
              <a:spAutoFit/>
            </a:bodyPr>
            <a:lstStyle/>
            <a:p>
              <a:pPr algn="justLow"/>
              <a:r>
                <a:rPr lang="ar-EG" sz="2400" b="1" dirty="0">
                  <a:solidFill>
                    <a:srgbClr val="002060"/>
                  </a:solidFill>
                  <a:latin typeface="Sakkal Majalla" panose="02000000000000000000" pitchFamily="2" charset="-78"/>
                  <a:cs typeface="Sakkal Majalla" panose="02000000000000000000" pitchFamily="2" charset="-78"/>
                </a:rPr>
                <a:t>وهذه السياسة قد تمكن وخاصة بنسبة للأصناف المنتجة من جعل جزء من الطاقة المتاحة لاستخدام آخر قد يكون أكثر أهمية وحساس مثل تشغيل أصناف أخرى تحتاج إلى تعجيل</a:t>
              </a:r>
            </a:p>
          </p:txBody>
        </p:sp>
      </p:grpSp>
      <p:grpSp>
        <p:nvGrpSpPr>
          <p:cNvPr id="16" name="Group 15"/>
          <p:cNvGrpSpPr/>
          <p:nvPr/>
        </p:nvGrpSpPr>
        <p:grpSpPr>
          <a:xfrm>
            <a:off x="112295" y="5599522"/>
            <a:ext cx="9752166" cy="852797"/>
            <a:chOff x="897884" y="508189"/>
            <a:chExt cx="9634177" cy="852797"/>
          </a:xfrm>
        </p:grpSpPr>
        <p:sp>
          <p:nvSpPr>
            <p:cNvPr id="17" name="Rectangle 16"/>
            <p:cNvSpPr/>
            <p:nvPr/>
          </p:nvSpPr>
          <p:spPr>
            <a:xfrm>
              <a:off x="9986277" y="508189"/>
              <a:ext cx="545784" cy="523220"/>
            </a:xfrm>
            <a:prstGeom prst="rect">
              <a:avLst/>
            </a:prstGeom>
          </p:spPr>
          <p:txBody>
            <a:bodyPr wrap="square">
              <a:spAutoFit/>
            </a:bodyPr>
            <a:lstStyle/>
            <a:p>
              <a:pPr algn="ctr"/>
              <a:r>
                <a:rPr lang="ar-EG" sz="2800" b="1" dirty="0" smtClean="0">
                  <a:solidFill>
                    <a:schemeClr val="bg1"/>
                  </a:solidFill>
                  <a:latin typeface="Sakkal Majalla" panose="02000000000000000000" pitchFamily="2" charset="-78"/>
                  <a:cs typeface="Sakkal Majalla" panose="02000000000000000000" pitchFamily="2" charset="-78"/>
                </a:rPr>
                <a:t>4</a:t>
              </a:r>
              <a:endParaRPr lang="ar-EG" sz="2800" b="1" dirty="0">
                <a:solidFill>
                  <a:schemeClr val="bg1"/>
                </a:solidFill>
                <a:latin typeface="Sakkal Majalla" panose="02000000000000000000" pitchFamily="2" charset="-78"/>
                <a:cs typeface="Sakkal Majalla" panose="02000000000000000000" pitchFamily="2" charset="-78"/>
              </a:endParaRPr>
            </a:p>
          </p:txBody>
        </p:sp>
        <p:sp>
          <p:nvSpPr>
            <p:cNvPr id="18" name="TextBox 17"/>
            <p:cNvSpPr txBox="1"/>
            <p:nvPr/>
          </p:nvSpPr>
          <p:spPr>
            <a:xfrm>
              <a:off x="897884" y="529989"/>
              <a:ext cx="9110742" cy="830997"/>
            </a:xfrm>
            <a:prstGeom prst="rect">
              <a:avLst/>
            </a:prstGeom>
            <a:noFill/>
          </p:spPr>
          <p:txBody>
            <a:bodyPr wrap="square" rtlCol="1">
              <a:spAutoFit/>
            </a:bodyPr>
            <a:lstStyle/>
            <a:p>
              <a:pPr algn="justLow"/>
              <a:r>
                <a:rPr lang="ar-EG" sz="2400" b="1" dirty="0">
                  <a:solidFill>
                    <a:srgbClr val="002060"/>
                  </a:solidFill>
                  <a:latin typeface="Sakkal Majalla" panose="02000000000000000000" pitchFamily="2" charset="-78"/>
                  <a:cs typeface="Sakkal Majalla" panose="02000000000000000000" pitchFamily="2" charset="-78"/>
                </a:rPr>
                <a:t>إذا كان من غير الممكن تعديل مستوي الطاقة، فقد يكون من الأفضل تعديل تقديرات جدول الإنتاج الأساسي</a:t>
              </a:r>
            </a:p>
          </p:txBody>
        </p:sp>
      </p:grpSp>
      <p:sp>
        <p:nvSpPr>
          <p:cNvPr id="19"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20"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4"/>
              </a:rPr>
              <a:t>www.dawliatraining.com</a:t>
            </a:r>
            <a:endParaRPr lang="en-US" sz="1100" dirty="0">
              <a:effectLst/>
              <a:ea typeface="Calibri"/>
              <a:cs typeface="Arial"/>
            </a:endParaRPr>
          </a:p>
        </p:txBody>
      </p:sp>
    </p:spTree>
    <p:extLst>
      <p:ext uri="{BB962C8B-B14F-4D97-AF65-F5344CB8AC3E}">
        <p14:creationId xmlns:p14="http://schemas.microsoft.com/office/powerpoint/2010/main" val="958466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anim calcmode="lin" valueType="num">
                                      <p:cBhvr>
                                        <p:cTn id="25" dur="1000" fill="hold"/>
                                        <p:tgtEl>
                                          <p:spTgt spid="10"/>
                                        </p:tgtEl>
                                        <p:attrNameLst>
                                          <p:attrName>ppt_x</p:attrName>
                                        </p:attrNameLst>
                                      </p:cBhvr>
                                      <p:tavLst>
                                        <p:tav tm="0">
                                          <p:val>
                                            <p:strVal val="#ppt_x"/>
                                          </p:val>
                                        </p:tav>
                                        <p:tav tm="100000">
                                          <p:val>
                                            <p:strVal val="#ppt_x"/>
                                          </p:val>
                                        </p:tav>
                                      </p:tavLst>
                                    </p:anim>
                                    <p:anim calcmode="lin" valueType="num">
                                      <p:cBhvr>
                                        <p:cTn id="2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1000"/>
                                        <p:tgtEl>
                                          <p:spTgt spid="13"/>
                                        </p:tgtEl>
                                      </p:cBhvr>
                                    </p:animEffect>
                                    <p:anim calcmode="lin" valueType="num">
                                      <p:cBhvr>
                                        <p:cTn id="32" dur="1000" fill="hold"/>
                                        <p:tgtEl>
                                          <p:spTgt spid="13"/>
                                        </p:tgtEl>
                                        <p:attrNameLst>
                                          <p:attrName>ppt_x</p:attrName>
                                        </p:attrNameLst>
                                      </p:cBhvr>
                                      <p:tavLst>
                                        <p:tav tm="0">
                                          <p:val>
                                            <p:strVal val="#ppt_x"/>
                                          </p:val>
                                        </p:tav>
                                        <p:tav tm="100000">
                                          <p:val>
                                            <p:strVal val="#ppt_x"/>
                                          </p:val>
                                        </p:tav>
                                      </p:tavLst>
                                    </p:anim>
                                    <p:anim calcmode="lin" valueType="num">
                                      <p:cBhvr>
                                        <p:cTn id="3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1000"/>
                                        <p:tgtEl>
                                          <p:spTgt spid="16"/>
                                        </p:tgtEl>
                                      </p:cBhvr>
                                    </p:animEffect>
                                    <p:anim calcmode="lin" valueType="num">
                                      <p:cBhvr>
                                        <p:cTn id="39" dur="1000" fill="hold"/>
                                        <p:tgtEl>
                                          <p:spTgt spid="16"/>
                                        </p:tgtEl>
                                        <p:attrNameLst>
                                          <p:attrName>ppt_x</p:attrName>
                                        </p:attrNameLst>
                                      </p:cBhvr>
                                      <p:tavLst>
                                        <p:tav tm="0">
                                          <p:val>
                                            <p:strVal val="#ppt_x"/>
                                          </p:val>
                                        </p:tav>
                                        <p:tav tm="100000">
                                          <p:val>
                                            <p:strVal val="#ppt_x"/>
                                          </p:val>
                                        </p:tav>
                                      </p:tavLst>
                                    </p:anim>
                                    <p:anim calcmode="lin" valueType="num">
                                      <p:cBhvr>
                                        <p:cTn id="40"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139</a:t>
            </a:fld>
            <a:endParaRPr lang="ar-EG"/>
          </a:p>
        </p:txBody>
      </p:sp>
      <p:sp>
        <p:nvSpPr>
          <p:cNvPr id="23" name="Rectangle 22"/>
          <p:cNvSpPr/>
          <p:nvPr/>
        </p:nvSpPr>
        <p:spPr>
          <a:xfrm>
            <a:off x="7375621" y="202376"/>
            <a:ext cx="4474710" cy="707886"/>
          </a:xfrm>
          <a:prstGeom prst="rect">
            <a:avLst/>
          </a:prstGeom>
        </p:spPr>
        <p:txBody>
          <a:bodyPr wrap="square">
            <a:spAutoFit/>
          </a:bodyPr>
          <a:lstStyle/>
          <a:p>
            <a:pPr algn="ctr">
              <a:lnSpc>
                <a:spcPct val="125000"/>
              </a:lnSpc>
              <a:spcAft>
                <a:spcPts val="800"/>
              </a:spcAft>
              <a:defRPr/>
            </a:pPr>
            <a:r>
              <a:rPr lang="ar-SA" sz="3200" dirty="0">
                <a:solidFill>
                  <a:prstClr val="white"/>
                </a:solidFill>
                <a:latin typeface="Sakkal Majalla" pitchFamily="2" charset="-78"/>
                <a:cs typeface="Sakkal Majalla" pitchFamily="2" charset="-78"/>
              </a:rPr>
              <a:t>تخطيط الاحتياجات من المواد(</a:t>
            </a:r>
            <a:r>
              <a:rPr lang="en-US" sz="3200" dirty="0">
                <a:solidFill>
                  <a:prstClr val="white"/>
                </a:solidFill>
                <a:latin typeface="Sakkal Majalla" pitchFamily="2" charset="-78"/>
                <a:cs typeface="Sakkal Majalla" pitchFamily="2" charset="-78"/>
              </a:rPr>
              <a:t>MRP</a:t>
            </a:r>
            <a:r>
              <a:rPr lang="ar-SA" sz="3200" dirty="0">
                <a:solidFill>
                  <a:prstClr val="white"/>
                </a:solidFill>
                <a:latin typeface="Sakkal Majalla" pitchFamily="2" charset="-78"/>
                <a:cs typeface="Sakkal Majalla" pitchFamily="2" charset="-78"/>
              </a:rPr>
              <a:t>)</a:t>
            </a:r>
            <a:endParaRPr lang="en-US" sz="3200" dirty="0">
              <a:solidFill>
                <a:prstClr val="white"/>
              </a:solidFill>
              <a:latin typeface="Sakkal Majalla" pitchFamily="2" charset="-78"/>
              <a:cs typeface="Sakkal Majalla" pitchFamily="2" charset="-78"/>
            </a:endParaRPr>
          </a:p>
        </p:txBody>
      </p:sp>
      <p:grpSp>
        <p:nvGrpSpPr>
          <p:cNvPr id="4" name="Group 3"/>
          <p:cNvGrpSpPr/>
          <p:nvPr/>
        </p:nvGrpSpPr>
        <p:grpSpPr>
          <a:xfrm>
            <a:off x="1427747" y="218468"/>
            <a:ext cx="4411579" cy="726328"/>
            <a:chOff x="9128" y="22322"/>
            <a:chExt cx="2510155" cy="368565"/>
          </a:xfrm>
        </p:grpSpPr>
        <p:pic>
          <p:nvPicPr>
            <p:cNvPr id="5" name="Picture 4" descr="C:\Users\Google\Desktop\اشكال\ghg_0014_Vector-Smart-Object.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128" y="22322"/>
              <a:ext cx="2510155" cy="336885"/>
            </a:xfrm>
            <a:prstGeom prst="rect">
              <a:avLst/>
            </a:prstGeom>
            <a:noFill/>
            <a:ln>
              <a:noFill/>
            </a:ln>
          </p:spPr>
        </p:pic>
        <p:sp>
          <p:nvSpPr>
            <p:cNvPr id="6" name="Rectangle 5"/>
            <p:cNvSpPr/>
            <p:nvPr/>
          </p:nvSpPr>
          <p:spPr>
            <a:xfrm>
              <a:off x="216455" y="27331"/>
              <a:ext cx="2095500" cy="363556"/>
            </a:xfrm>
            <a:prstGeom prst="rect">
              <a:avLst/>
            </a:prstGeom>
          </p:spPr>
          <p:txBody>
            <a:bodyPr wrap="square" anchor="ctr">
              <a:noAutofit/>
            </a:bodyPr>
            <a:lstStyle/>
            <a:p>
              <a:pPr algn="ctr">
                <a:lnSpc>
                  <a:spcPct val="70000"/>
                </a:lnSpc>
                <a:spcAft>
                  <a:spcPts val="800"/>
                </a:spcAft>
              </a:pPr>
              <a:r>
                <a:rPr lang="ar-SA" sz="2400" b="1" dirty="0">
                  <a:solidFill>
                    <a:srgbClr val="FFFFFF"/>
                  </a:solidFill>
                  <a:latin typeface="Sakkal Majalla" panose="02000000000000000000" pitchFamily="2" charset="-78"/>
                  <a:ea typeface="Calibri" panose="020F0502020204030204" pitchFamily="34" charset="0"/>
                  <a:cs typeface="Sakkal Majalla" panose="02000000000000000000" pitchFamily="2" charset="-78"/>
                </a:rPr>
                <a:t>مدخلات ومخرجات أسلوب (</a:t>
              </a:r>
              <a:r>
                <a:rPr lang="en-US" sz="2400" b="1" dirty="0">
                  <a:solidFill>
                    <a:srgbClr val="FFFFFF"/>
                  </a:solidFill>
                  <a:latin typeface="Sakkal Majalla" panose="02000000000000000000" pitchFamily="2" charset="-78"/>
                  <a:ea typeface="Calibri" panose="020F0502020204030204" pitchFamily="34" charset="0"/>
                  <a:cs typeface="Sakkal Majalla" panose="02000000000000000000" pitchFamily="2" charset="-78"/>
                </a:rPr>
                <a:t>MRP</a:t>
              </a:r>
              <a:r>
                <a:rPr lang="ar-SA" sz="2400" b="1" dirty="0">
                  <a:solidFill>
                    <a:srgbClr val="FFFFFF"/>
                  </a:solidFill>
                  <a:latin typeface="Sakkal Majalla" panose="02000000000000000000" pitchFamily="2" charset="-78"/>
                  <a:ea typeface="Calibri" panose="020F0502020204030204" pitchFamily="34" charset="0"/>
                  <a:cs typeface="Sakkal Majalla" panose="02000000000000000000" pitchFamily="2" charset="-78"/>
                </a:rPr>
                <a:t>) </a:t>
              </a:r>
              <a:endParaRPr lang="en-US" sz="14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8" name="Rectangle 7"/>
          <p:cNvSpPr/>
          <p:nvPr/>
        </p:nvSpPr>
        <p:spPr>
          <a:xfrm>
            <a:off x="401053" y="1373051"/>
            <a:ext cx="11449278" cy="646331"/>
          </a:xfrm>
          <a:prstGeom prst="rect">
            <a:avLst/>
          </a:prstGeom>
        </p:spPr>
        <p:txBody>
          <a:bodyPr wrap="square">
            <a:spAutoFit/>
          </a:bodyPr>
          <a:lstStyle/>
          <a:p>
            <a:pPr algn="justLow">
              <a:lnSpc>
                <a:spcPct val="150000"/>
              </a:lnSpc>
              <a:spcAft>
                <a:spcPts val="800"/>
              </a:spcAft>
              <a:tabLst>
                <a:tab pos="372110" algn="l"/>
                <a:tab pos="3322955" algn="ctr"/>
              </a:tabLst>
            </a:pP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يتكون أسلوب تخطيط الاحتياجات من المواد من مجموعة من المدخلات والمخرجات </a:t>
            </a:r>
            <a:r>
              <a:rPr lang="ar-SA" sz="24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كما يوضح الشكل التالي:</a:t>
            </a:r>
            <a:endParaRPr lang="ar-EG" sz="24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endParaRPr>
          </a:p>
        </p:txBody>
      </p:sp>
      <p:pic>
        <p:nvPicPr>
          <p:cNvPr id="9" name="Picture 8"/>
          <p:cNvPicPr/>
          <p:nvPr/>
        </p:nvPicPr>
        <p:blipFill>
          <a:blip r:embed="rId4">
            <a:extLst>
              <a:ext uri="{28A0092B-C50C-407E-A947-70E740481C1C}">
                <a14:useLocalDpi xmlns:a14="http://schemas.microsoft.com/office/drawing/2010/main" val="0"/>
              </a:ext>
            </a:extLst>
          </a:blip>
          <a:stretch>
            <a:fillRect/>
          </a:stretch>
        </p:blipFill>
        <p:spPr>
          <a:xfrm>
            <a:off x="3144252" y="2447637"/>
            <a:ext cx="6210199" cy="3830780"/>
          </a:xfrm>
          <a:prstGeom prst="rect">
            <a:avLst/>
          </a:prstGeom>
        </p:spPr>
      </p:pic>
      <p:sp>
        <p:nvSpPr>
          <p:cNvPr id="10"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11"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5"/>
              </a:rPr>
              <a:t>www.dawliatraining.com</a:t>
            </a:r>
            <a:endParaRPr lang="en-US" sz="1100" dirty="0">
              <a:effectLst/>
              <a:ea typeface="Calibri"/>
              <a:cs typeface="Arial"/>
            </a:endParaRPr>
          </a:p>
        </p:txBody>
      </p:sp>
    </p:spTree>
    <p:extLst>
      <p:ext uri="{BB962C8B-B14F-4D97-AF65-F5344CB8AC3E}">
        <p14:creationId xmlns:p14="http://schemas.microsoft.com/office/powerpoint/2010/main" val="29852011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heel(1)">
                                      <p:cBhvr>
                                        <p:cTn id="12" dur="2000"/>
                                        <p:tgtEl>
                                          <p:spTgt spid="8"/>
                                        </p:tgtEl>
                                      </p:cBhvr>
                                    </p:animEffect>
                                  </p:childTnLst>
                                </p:cTn>
                              </p:par>
                              <p:par>
                                <p:cTn id="13" presetID="21" presetClass="entr" presetSubtype="1"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heel(1)">
                                      <p:cBhvr>
                                        <p:cTn id="15"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14</a:t>
            </a:fld>
            <a:endParaRPr lang="ar-EG"/>
          </a:p>
        </p:txBody>
      </p:sp>
      <p:sp>
        <p:nvSpPr>
          <p:cNvPr id="23" name="Rectangle 22"/>
          <p:cNvSpPr/>
          <p:nvPr/>
        </p:nvSpPr>
        <p:spPr>
          <a:xfrm>
            <a:off x="7375621" y="202376"/>
            <a:ext cx="4474710" cy="707886"/>
          </a:xfrm>
          <a:prstGeom prst="rect">
            <a:avLst/>
          </a:prstGeom>
        </p:spPr>
        <p:txBody>
          <a:bodyPr wrap="square">
            <a:spAutoFit/>
          </a:bodyPr>
          <a:lstStyle/>
          <a:p>
            <a:pPr lvl="0" algn="ctr">
              <a:lnSpc>
                <a:spcPct val="125000"/>
              </a:lnSpc>
            </a:pPr>
            <a:r>
              <a:rPr lang="ar-EG" sz="3200" dirty="0">
                <a:solidFill>
                  <a:prstClr val="white"/>
                </a:solidFill>
                <a:latin typeface="Sakkal Majalla" pitchFamily="2" charset="-78"/>
                <a:cs typeface="Sakkal Majalla" pitchFamily="2" charset="-78"/>
              </a:rPr>
              <a:t>مفهوم إدارة المستودعات والمخازن</a:t>
            </a:r>
            <a:endParaRPr kumimoji="0" lang="ar-EG" sz="3200" b="0" i="0" u="none" strike="noStrike" kern="1200" cap="none" spc="0" normalizeH="0" baseline="0" noProof="0" dirty="0">
              <a:ln>
                <a:noFill/>
              </a:ln>
              <a:solidFill>
                <a:prstClr val="white"/>
              </a:solidFill>
              <a:effectLst/>
              <a:uLnTx/>
              <a:uFillTx/>
              <a:latin typeface="Sakkal Majalla" pitchFamily="2" charset="-78"/>
              <a:cs typeface="Sakkal Majalla" pitchFamily="2" charset="-78"/>
            </a:endParaRPr>
          </a:p>
        </p:txBody>
      </p:sp>
      <p:grpSp>
        <p:nvGrpSpPr>
          <p:cNvPr id="3" name="Group 2"/>
          <p:cNvGrpSpPr/>
          <p:nvPr/>
        </p:nvGrpSpPr>
        <p:grpSpPr>
          <a:xfrm>
            <a:off x="8085221" y="2153197"/>
            <a:ext cx="3577390" cy="3204866"/>
            <a:chOff x="8085221" y="2153197"/>
            <a:chExt cx="3577390" cy="3204866"/>
          </a:xfrm>
        </p:grpSpPr>
        <p:pic>
          <p:nvPicPr>
            <p:cNvPr id="4" name="Picture 3" descr="نتيجة بحث الصور عن المستودعات والمخازن"/>
            <p:cNvPicPr/>
            <p:nvPr/>
          </p:nvPicPr>
          <p:blipFill rotWithShape="1">
            <a:blip r:embed="rId3">
              <a:extLst>
                <a:ext uri="{28A0092B-C50C-407E-A947-70E740481C1C}">
                  <a14:useLocalDpi xmlns:a14="http://schemas.microsoft.com/office/drawing/2010/main" val="0"/>
                </a:ext>
              </a:extLst>
            </a:blip>
            <a:srcRect l="5915" t="9970" r="4692" b="3540"/>
            <a:stretch/>
          </p:blipFill>
          <p:spPr bwMode="auto">
            <a:xfrm>
              <a:off x="8085221" y="2614862"/>
              <a:ext cx="3577390" cy="2743201"/>
            </a:xfrm>
            <a:prstGeom prst="rect">
              <a:avLst/>
            </a:prstGeom>
            <a:noFill/>
            <a:ln>
              <a:noFill/>
            </a:ln>
          </p:spPr>
        </p:pic>
        <p:sp>
          <p:nvSpPr>
            <p:cNvPr id="2" name="Rectangle 1"/>
            <p:cNvSpPr/>
            <p:nvPr/>
          </p:nvSpPr>
          <p:spPr>
            <a:xfrm>
              <a:off x="8158125" y="2153197"/>
              <a:ext cx="3504486" cy="461665"/>
            </a:xfrm>
            <a:prstGeom prst="rect">
              <a:avLst/>
            </a:prstGeom>
          </p:spPr>
          <p:txBody>
            <a:bodyPr wrap="none">
              <a:spAutoFit/>
            </a:bodyPr>
            <a:lstStyle/>
            <a:p>
              <a:r>
                <a:rPr lang="ar-EG" sz="2400" b="1" dirty="0">
                  <a:solidFill>
                    <a:srgbClr val="C00000"/>
                  </a:solidFill>
                  <a:ea typeface="Calibri" panose="020F0502020204030204" pitchFamily="34" charset="0"/>
                  <a:cs typeface="Sakkal Majalla" panose="02000000000000000000" pitchFamily="2" charset="-78"/>
                </a:rPr>
                <a:t>أما إدارة المخازن أو المستودعات فهي </a:t>
              </a:r>
              <a:endParaRPr lang="ar-EG" sz="2800" dirty="0"/>
            </a:p>
          </p:txBody>
        </p:sp>
      </p:grpSp>
      <p:sp>
        <p:nvSpPr>
          <p:cNvPr id="5" name="Rectangle 4"/>
          <p:cNvSpPr/>
          <p:nvPr/>
        </p:nvSpPr>
        <p:spPr>
          <a:xfrm>
            <a:off x="838200" y="3435586"/>
            <a:ext cx="7247021" cy="1477328"/>
          </a:xfrm>
          <a:prstGeom prst="rect">
            <a:avLst/>
          </a:prstGeom>
        </p:spPr>
        <p:txBody>
          <a:bodyPr wrap="square">
            <a:spAutoFit/>
          </a:bodyPr>
          <a:lstStyle/>
          <a:p>
            <a:pPr algn="justLow">
              <a:lnSpc>
                <a:spcPct val="125000"/>
              </a:lnSpc>
            </a:pPr>
            <a:r>
              <a:rPr lang="ar-EG" sz="2400" b="1" dirty="0">
                <a:solidFill>
                  <a:srgbClr val="002060"/>
                </a:solidFill>
                <a:ea typeface="Calibri" panose="020F0502020204030204" pitchFamily="34" charset="0"/>
                <a:cs typeface="Sakkal Majalla" panose="02000000000000000000" pitchFamily="2" charset="-78"/>
              </a:rPr>
              <a:t>الإدارة المعنية بالاحتفاظ بالمخزون والمحافظة عليه، وتخطيط وتنظيم وتنفيذ ورقابة إجراءات التخزين، وصرف المخزون حسب الكميات والنوعيات المقررة </a:t>
            </a:r>
            <a:r>
              <a:rPr lang="ar-EG" sz="2400" b="1" dirty="0" smtClean="0">
                <a:solidFill>
                  <a:srgbClr val="002060"/>
                </a:solidFill>
                <a:ea typeface="Calibri" panose="020F0502020204030204" pitchFamily="34" charset="0"/>
                <a:cs typeface="Sakkal Majalla" panose="02000000000000000000" pitchFamily="2" charset="-78"/>
              </a:rPr>
              <a:t>للإدارات </a:t>
            </a:r>
            <a:r>
              <a:rPr lang="ar-EG" sz="2400" b="1" dirty="0">
                <a:solidFill>
                  <a:srgbClr val="002060"/>
                </a:solidFill>
                <a:ea typeface="Calibri" panose="020F0502020204030204" pitchFamily="34" charset="0"/>
                <a:cs typeface="Sakkal Majalla" panose="02000000000000000000" pitchFamily="2" charset="-78"/>
              </a:rPr>
              <a:t>والأقسام الطالبة والمستخدمة لمواد المخزون</a:t>
            </a:r>
          </a:p>
        </p:txBody>
      </p:sp>
      <p:sp>
        <p:nvSpPr>
          <p:cNvPr id="8"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9"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4"/>
              </a:rPr>
              <a:t>www.dawliatraining.com</a:t>
            </a:r>
            <a:endParaRPr lang="en-US" sz="1100" dirty="0">
              <a:effectLst/>
              <a:ea typeface="Calibri"/>
              <a:cs typeface="Arial"/>
            </a:endParaRPr>
          </a:p>
        </p:txBody>
      </p:sp>
    </p:spTree>
    <p:extLst>
      <p:ext uri="{BB962C8B-B14F-4D97-AF65-F5344CB8AC3E}">
        <p14:creationId xmlns:p14="http://schemas.microsoft.com/office/powerpoint/2010/main" val="4033340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2"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right)">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140</a:t>
            </a:fld>
            <a:endParaRPr lang="ar-EG"/>
          </a:p>
        </p:txBody>
      </p:sp>
      <p:sp>
        <p:nvSpPr>
          <p:cNvPr id="23" name="Rectangle 22"/>
          <p:cNvSpPr/>
          <p:nvPr/>
        </p:nvSpPr>
        <p:spPr>
          <a:xfrm>
            <a:off x="7375621" y="202376"/>
            <a:ext cx="4474710" cy="707886"/>
          </a:xfrm>
          <a:prstGeom prst="rect">
            <a:avLst/>
          </a:prstGeom>
        </p:spPr>
        <p:txBody>
          <a:bodyPr wrap="square">
            <a:spAutoFit/>
          </a:bodyPr>
          <a:lstStyle/>
          <a:p>
            <a:pPr lvl="0" algn="ctr">
              <a:lnSpc>
                <a:spcPct val="125000"/>
              </a:lnSpc>
              <a:spcAft>
                <a:spcPts val="800"/>
              </a:spcAft>
              <a:defRPr/>
            </a:pPr>
            <a:r>
              <a:rPr lang="ar-SA" sz="3200" dirty="0">
                <a:solidFill>
                  <a:prstClr val="white"/>
                </a:solidFill>
                <a:latin typeface="Sakkal Majalla" pitchFamily="2" charset="-78"/>
                <a:cs typeface="Sakkal Majalla" pitchFamily="2" charset="-78"/>
              </a:rPr>
              <a:t>تخطيط الاحتياجات من المواد(</a:t>
            </a:r>
            <a:r>
              <a:rPr lang="en-US" sz="3200" dirty="0">
                <a:solidFill>
                  <a:prstClr val="white"/>
                </a:solidFill>
                <a:latin typeface="Sakkal Majalla" pitchFamily="2" charset="-78"/>
                <a:cs typeface="Sakkal Majalla" pitchFamily="2" charset="-78"/>
              </a:rPr>
              <a:t>MRP</a:t>
            </a:r>
            <a:r>
              <a:rPr lang="ar-SA" sz="3200" dirty="0">
                <a:solidFill>
                  <a:prstClr val="white"/>
                </a:solidFill>
                <a:latin typeface="Sakkal Majalla" pitchFamily="2" charset="-78"/>
                <a:cs typeface="Sakkal Majalla" pitchFamily="2" charset="-78"/>
              </a:rPr>
              <a:t>)</a:t>
            </a:r>
            <a:endParaRPr lang="en-US" sz="3200" dirty="0">
              <a:solidFill>
                <a:prstClr val="white"/>
              </a:solidFill>
              <a:latin typeface="Sakkal Majalla" pitchFamily="2" charset="-78"/>
              <a:cs typeface="Sakkal Majalla" pitchFamily="2" charset="-78"/>
            </a:endParaRPr>
          </a:p>
        </p:txBody>
      </p:sp>
      <p:grpSp>
        <p:nvGrpSpPr>
          <p:cNvPr id="4" name="Group 3"/>
          <p:cNvGrpSpPr/>
          <p:nvPr/>
        </p:nvGrpSpPr>
        <p:grpSpPr>
          <a:xfrm>
            <a:off x="1669127" y="202376"/>
            <a:ext cx="3368096" cy="975358"/>
            <a:chOff x="0" y="0"/>
            <a:chExt cx="2041524" cy="525491"/>
          </a:xfrm>
        </p:grpSpPr>
        <p:pic>
          <p:nvPicPr>
            <p:cNvPr id="5" name="Picture 4" descr="C:\Users\Google\Desktop\اشكال\ااااااااااااااا_0001_Vector-Smart-Object.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flipV="1">
              <a:off x="0" y="0"/>
              <a:ext cx="2041524" cy="486410"/>
            </a:xfrm>
            <a:prstGeom prst="rect">
              <a:avLst/>
            </a:prstGeom>
            <a:noFill/>
            <a:ln>
              <a:noFill/>
            </a:ln>
          </p:spPr>
        </p:pic>
        <p:sp>
          <p:nvSpPr>
            <p:cNvPr id="6" name="Rectangle 5"/>
            <p:cNvSpPr/>
            <p:nvPr/>
          </p:nvSpPr>
          <p:spPr>
            <a:xfrm>
              <a:off x="38896" y="130341"/>
              <a:ext cx="1679897" cy="215626"/>
            </a:xfrm>
            <a:prstGeom prst="rect">
              <a:avLst/>
            </a:prstGeom>
          </p:spPr>
          <p:txBody>
            <a:bodyPr wrap="square">
              <a:noAutofit/>
            </a:bodyPr>
            <a:lstStyle/>
            <a:p>
              <a:pPr algn="ctr" rtl="1">
                <a:lnSpc>
                  <a:spcPct val="107000"/>
                </a:lnSpc>
                <a:spcAft>
                  <a:spcPts val="800"/>
                </a:spcAft>
              </a:pPr>
              <a:r>
                <a:rPr lang="ar-SA" sz="24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مدخلات النظام (</a:t>
              </a:r>
              <a:r>
                <a:rPr lang="en-US" sz="24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MRP</a:t>
              </a:r>
              <a:r>
                <a:rPr lang="ar-SA" sz="24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8" name="Rectangle 7"/>
            <p:cNvSpPr/>
            <p:nvPr/>
          </p:nvSpPr>
          <p:spPr>
            <a:xfrm>
              <a:off x="1572934" y="166444"/>
              <a:ext cx="439420" cy="359047"/>
            </a:xfrm>
            <a:prstGeom prst="rect">
              <a:avLst/>
            </a:prstGeom>
          </p:spPr>
          <p:txBody>
            <a:bodyPr wrap="square">
              <a:noAutofit/>
            </a:bodyPr>
            <a:lstStyle/>
            <a:p>
              <a:pPr algn="ctr" rtl="1">
                <a:lnSpc>
                  <a:spcPct val="107000"/>
                </a:lnSpc>
                <a:spcAft>
                  <a:spcPts val="800"/>
                </a:spcAft>
              </a:pPr>
              <a:r>
                <a:rPr lang="ar-SA" sz="2400" b="1" dirty="0">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أولاً</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pic>
        <p:nvPicPr>
          <p:cNvPr id="4098" name="Picture 2" descr="Review and Manage the SAP MRP List"/>
          <p:cNvPicPr>
            <a:picLocks noChangeAspect="1" noChangeArrowheads="1"/>
          </p:cNvPicPr>
          <p:nvPr/>
        </p:nvPicPr>
        <p:blipFill rotWithShape="1">
          <a:blip r:embed="rId4" cstate="print">
            <a:clrChange>
              <a:clrFrom>
                <a:srgbClr val="F5F5F5"/>
              </a:clrFrom>
              <a:clrTo>
                <a:srgbClr val="F5F5F5">
                  <a:alpha val="0"/>
                </a:srgbClr>
              </a:clrTo>
            </a:clrChange>
            <a:extLst>
              <a:ext uri="{28A0092B-C50C-407E-A947-70E740481C1C}">
                <a14:useLocalDpi xmlns:a14="http://schemas.microsoft.com/office/drawing/2010/main" val="0"/>
              </a:ext>
            </a:extLst>
          </a:blip>
          <a:srcRect r="17701"/>
          <a:stretch/>
        </p:blipFill>
        <p:spPr bwMode="auto">
          <a:xfrm>
            <a:off x="330244" y="1819891"/>
            <a:ext cx="4658855" cy="402728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5088397" y="2680684"/>
            <a:ext cx="6668731" cy="2862322"/>
          </a:xfrm>
          <a:prstGeom prst="rect">
            <a:avLst/>
          </a:prstGeom>
        </p:spPr>
        <p:txBody>
          <a:bodyPr wrap="square">
            <a:spAutoFit/>
          </a:bodyPr>
          <a:lstStyle/>
          <a:p>
            <a:pPr algn="justLow">
              <a:lnSpc>
                <a:spcPct val="125000"/>
              </a:lnSpc>
              <a:spcAft>
                <a:spcPts val="800"/>
              </a:spcAft>
              <a:tabLst>
                <a:tab pos="372110" algn="l"/>
                <a:tab pos="3322955" algn="ctr"/>
              </a:tabLst>
            </a:pP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تتكون المداخلات الأساسية لنظام</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(MRP) </a:t>
            </a: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من جدول الإنتاج الرئيسي وملف هيكل شجرة المنتج، أو قائمة المواد وملف حالة أو(سجل) المخزون وباستخدام معلومات هذه المداخلات يحدد النظام</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(MRP) </a:t>
            </a: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الأنشطة التي يجب أن تقوم بها إدارة العمليات للتطابق مع الجدول مثل إصدار أوامر إنتاج جديدة وتعديل كميات تلك الأوامر والطلبيات وتعجيل الأوامر المتأخر</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ة</a:t>
            </a:r>
          </a:p>
        </p:txBody>
      </p:sp>
      <p:sp>
        <p:nvSpPr>
          <p:cNvPr id="10"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11"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5"/>
              </a:rPr>
              <a:t>www.dawliatraining.com</a:t>
            </a:r>
            <a:endParaRPr lang="en-US" sz="1100" dirty="0">
              <a:effectLst/>
              <a:ea typeface="Calibri"/>
              <a:cs typeface="Arial"/>
            </a:endParaRPr>
          </a:p>
        </p:txBody>
      </p:sp>
    </p:spTree>
    <p:extLst>
      <p:ext uri="{BB962C8B-B14F-4D97-AF65-F5344CB8AC3E}">
        <p14:creationId xmlns:p14="http://schemas.microsoft.com/office/powerpoint/2010/main" val="38535343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4098"/>
                                        </p:tgtEl>
                                        <p:attrNameLst>
                                          <p:attrName>style.visibility</p:attrName>
                                        </p:attrNameLst>
                                      </p:cBhvr>
                                      <p:to>
                                        <p:strVal val="visible"/>
                                      </p:to>
                                    </p:set>
                                    <p:animEffect transition="in" filter="randombar(horizontal)">
                                      <p:cBhvr>
                                        <p:cTn id="14" dur="500"/>
                                        <p:tgtEl>
                                          <p:spTgt spid="4098"/>
                                        </p:tgtEl>
                                      </p:cBhvr>
                                    </p:animEffect>
                                  </p:childTnLst>
                                </p:cTn>
                              </p:par>
                              <p:par>
                                <p:cTn id="15" presetID="14" presetClass="entr" presetSubtype="10"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randombar(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141</a:t>
            </a:fld>
            <a:endParaRPr lang="ar-EG"/>
          </a:p>
        </p:txBody>
      </p:sp>
      <p:sp>
        <p:nvSpPr>
          <p:cNvPr id="23" name="Rectangle 22"/>
          <p:cNvSpPr/>
          <p:nvPr/>
        </p:nvSpPr>
        <p:spPr>
          <a:xfrm>
            <a:off x="7375621" y="202376"/>
            <a:ext cx="4474710" cy="707886"/>
          </a:xfrm>
          <a:prstGeom prst="rect">
            <a:avLst/>
          </a:prstGeom>
        </p:spPr>
        <p:txBody>
          <a:bodyPr wrap="square">
            <a:spAutoFit/>
          </a:bodyPr>
          <a:lstStyle/>
          <a:p>
            <a:pPr lvl="0" algn="ctr">
              <a:lnSpc>
                <a:spcPct val="125000"/>
              </a:lnSpc>
              <a:spcAft>
                <a:spcPts val="800"/>
              </a:spcAft>
              <a:defRPr/>
            </a:pPr>
            <a:r>
              <a:rPr lang="ar-SA" sz="3200" dirty="0">
                <a:solidFill>
                  <a:prstClr val="white"/>
                </a:solidFill>
                <a:latin typeface="Sakkal Majalla" pitchFamily="2" charset="-78"/>
                <a:cs typeface="Sakkal Majalla" pitchFamily="2" charset="-78"/>
              </a:rPr>
              <a:t>تخطيط الاحتياجات من المواد(</a:t>
            </a:r>
            <a:r>
              <a:rPr lang="en-US" sz="3200" dirty="0">
                <a:solidFill>
                  <a:prstClr val="white"/>
                </a:solidFill>
                <a:latin typeface="Sakkal Majalla" pitchFamily="2" charset="-78"/>
                <a:cs typeface="Sakkal Majalla" pitchFamily="2" charset="-78"/>
              </a:rPr>
              <a:t>MRP</a:t>
            </a:r>
            <a:r>
              <a:rPr lang="ar-SA" sz="3200" dirty="0">
                <a:solidFill>
                  <a:prstClr val="white"/>
                </a:solidFill>
                <a:latin typeface="Sakkal Majalla" pitchFamily="2" charset="-78"/>
                <a:cs typeface="Sakkal Majalla" pitchFamily="2" charset="-78"/>
              </a:rPr>
              <a:t>)</a:t>
            </a:r>
            <a:endParaRPr lang="en-US" sz="3200" dirty="0">
              <a:solidFill>
                <a:prstClr val="white"/>
              </a:solidFill>
              <a:latin typeface="Sakkal Majalla" pitchFamily="2" charset="-78"/>
              <a:cs typeface="Sakkal Majalla" pitchFamily="2" charset="-78"/>
            </a:endParaRPr>
          </a:p>
        </p:txBody>
      </p:sp>
      <p:grpSp>
        <p:nvGrpSpPr>
          <p:cNvPr id="3" name="Group 2"/>
          <p:cNvGrpSpPr/>
          <p:nvPr/>
        </p:nvGrpSpPr>
        <p:grpSpPr>
          <a:xfrm>
            <a:off x="7218948" y="1395866"/>
            <a:ext cx="4631383" cy="625439"/>
            <a:chOff x="7218948" y="1395866"/>
            <a:chExt cx="4631383" cy="625439"/>
          </a:xfrm>
        </p:grpSpPr>
        <p:pic>
          <p:nvPicPr>
            <p:cNvPr id="2" name="Picture 1"/>
            <p:cNvPicPr>
              <a:picLocks noChangeAspect="1"/>
            </p:cNvPicPr>
            <p:nvPr/>
          </p:nvPicPr>
          <p:blipFill rotWithShape="1">
            <a:blip r:embed="rId3"/>
            <a:srcRect l="7558" t="9882" r="6211" b="19656"/>
            <a:stretch/>
          </p:blipFill>
          <p:spPr>
            <a:xfrm>
              <a:off x="11226925" y="1427747"/>
              <a:ext cx="623406" cy="593558"/>
            </a:xfrm>
            <a:prstGeom prst="rect">
              <a:avLst/>
            </a:prstGeom>
          </p:spPr>
        </p:pic>
        <p:grpSp>
          <p:nvGrpSpPr>
            <p:cNvPr id="5" name="Group 4"/>
            <p:cNvGrpSpPr/>
            <p:nvPr/>
          </p:nvGrpSpPr>
          <p:grpSpPr>
            <a:xfrm>
              <a:off x="7218948" y="1395866"/>
              <a:ext cx="4461055" cy="625233"/>
              <a:chOff x="1171158" y="820636"/>
              <a:chExt cx="3703930" cy="705932"/>
            </a:xfrm>
          </p:grpSpPr>
          <p:sp>
            <p:nvSpPr>
              <p:cNvPr id="6" name="Rectangle 5"/>
              <p:cNvSpPr/>
              <p:nvPr/>
            </p:nvSpPr>
            <p:spPr>
              <a:xfrm>
                <a:off x="1171158" y="979006"/>
                <a:ext cx="3327749" cy="547562"/>
              </a:xfrm>
              <a:prstGeom prst="rect">
                <a:avLst/>
              </a:prstGeom>
            </p:spPr>
            <p:txBody>
              <a:bodyPr wrap="square">
                <a:noAutofit/>
              </a:bodyPr>
              <a:lstStyle/>
              <a:p>
                <a:pPr algn="r" rtl="1">
                  <a:lnSpc>
                    <a:spcPct val="107000"/>
                  </a:lnSpc>
                  <a:spcAft>
                    <a:spcPts val="800"/>
                  </a:spcAft>
                </a:pPr>
                <a:r>
                  <a:rPr lang="ar-SA" sz="24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جدول إنتاج الرئيسي (</a:t>
                </a:r>
                <a:r>
                  <a:rPr lang="en-US" sz="24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MRP</a:t>
                </a:r>
                <a:r>
                  <a:rPr lang="ar-SA" sz="2400" b="1" dirty="0" smtClean="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a:t>
                </a:r>
                <a:r>
                  <a:rPr lang="ar-EG" sz="2400" b="1" dirty="0" smtClean="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a:t>
                </a:r>
                <a:endParaRPr lang="en-US" sz="14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9" name="Rectangle 8"/>
              <p:cNvSpPr/>
              <p:nvPr/>
            </p:nvSpPr>
            <p:spPr>
              <a:xfrm>
                <a:off x="4595688" y="820636"/>
                <a:ext cx="279400" cy="461645"/>
              </a:xfrm>
              <a:prstGeom prst="rect">
                <a:avLst/>
              </a:prstGeom>
            </p:spPr>
            <p:txBody>
              <a:bodyPr wrap="square">
                <a:noAutofit/>
              </a:bodyPr>
              <a:lstStyle/>
              <a:p>
                <a:pPr algn="r" rtl="1">
                  <a:lnSpc>
                    <a:spcPct val="107000"/>
                  </a:lnSpc>
                  <a:spcAft>
                    <a:spcPts val="800"/>
                  </a:spcAft>
                </a:pPr>
                <a:r>
                  <a:rPr lang="ar-SA" sz="2000" b="1" dirty="0">
                    <a:effectLst/>
                    <a:latin typeface="Sakkal Majalla" panose="02000000000000000000" pitchFamily="2" charset="-78"/>
                    <a:ea typeface="Calibri" panose="020F0502020204030204" pitchFamily="34" charset="0"/>
                    <a:cs typeface="Sakkal Majalla" panose="02000000000000000000" pitchFamily="2" charset="-78"/>
                  </a:rPr>
                  <a:t>1</a:t>
                </a:r>
                <a:endParaRPr lang="en-US" sz="11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sp>
        <p:nvSpPr>
          <p:cNvPr id="4" name="Rectangle 3"/>
          <p:cNvSpPr/>
          <p:nvPr/>
        </p:nvSpPr>
        <p:spPr>
          <a:xfrm>
            <a:off x="838200" y="2021099"/>
            <a:ext cx="10388724" cy="1477328"/>
          </a:xfrm>
          <a:prstGeom prst="rect">
            <a:avLst/>
          </a:prstGeom>
        </p:spPr>
        <p:txBody>
          <a:bodyPr wrap="square">
            <a:spAutoFit/>
          </a:bodyPr>
          <a:lstStyle/>
          <a:p>
            <a:pPr algn="justLow">
              <a:lnSpc>
                <a:spcPct val="125000"/>
              </a:lnSpc>
              <a:spcAft>
                <a:spcPts val="800"/>
              </a:spcAft>
              <a:tabLst>
                <a:tab pos="372110" algn="l"/>
                <a:tab pos="3322955" algn="ctr"/>
              </a:tabLst>
            </a:pP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عبارة عن جدول إنتاج يحدد عدد الوحدات أو المكونات اللازمة للإنتاج خلال فترة زمنية معينة فهو بصورة عامة عبارة عن جدول يبين ما الذي ينبغي إنتاجه، وما هي كمياته المطلوب ومتى يتم إنتاجه ويجب أن يتسق هذا الجدول مع خطة الإنتاج الإجمالية التي توضع على مستوى المخرجات الكلية بشكل فقرات معروفة</a:t>
            </a:r>
            <a:endPar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grpSp>
        <p:nvGrpSpPr>
          <p:cNvPr id="11" name="Group 10"/>
          <p:cNvGrpSpPr/>
          <p:nvPr/>
        </p:nvGrpSpPr>
        <p:grpSpPr>
          <a:xfrm>
            <a:off x="7218948" y="3767980"/>
            <a:ext cx="4631383" cy="625439"/>
            <a:chOff x="7218948" y="1395866"/>
            <a:chExt cx="4631383" cy="625439"/>
          </a:xfrm>
        </p:grpSpPr>
        <p:pic>
          <p:nvPicPr>
            <p:cNvPr id="12" name="Picture 11"/>
            <p:cNvPicPr>
              <a:picLocks noChangeAspect="1"/>
            </p:cNvPicPr>
            <p:nvPr/>
          </p:nvPicPr>
          <p:blipFill rotWithShape="1">
            <a:blip r:embed="rId3"/>
            <a:srcRect l="7558" t="9882" r="6211" b="19656"/>
            <a:stretch/>
          </p:blipFill>
          <p:spPr>
            <a:xfrm>
              <a:off x="11226925" y="1427747"/>
              <a:ext cx="623406" cy="593558"/>
            </a:xfrm>
            <a:prstGeom prst="rect">
              <a:avLst/>
            </a:prstGeom>
          </p:spPr>
        </p:pic>
        <p:grpSp>
          <p:nvGrpSpPr>
            <p:cNvPr id="13" name="Group 12"/>
            <p:cNvGrpSpPr/>
            <p:nvPr/>
          </p:nvGrpSpPr>
          <p:grpSpPr>
            <a:xfrm>
              <a:off x="7218948" y="1395866"/>
              <a:ext cx="4461055" cy="625233"/>
              <a:chOff x="1171158" y="820636"/>
              <a:chExt cx="3703930" cy="705932"/>
            </a:xfrm>
          </p:grpSpPr>
          <p:sp>
            <p:nvSpPr>
              <p:cNvPr id="14" name="Rectangle 13"/>
              <p:cNvSpPr/>
              <p:nvPr/>
            </p:nvSpPr>
            <p:spPr>
              <a:xfrm>
                <a:off x="1171158" y="979006"/>
                <a:ext cx="3327749" cy="547562"/>
              </a:xfrm>
              <a:prstGeom prst="rect">
                <a:avLst/>
              </a:prstGeom>
            </p:spPr>
            <p:txBody>
              <a:bodyPr wrap="square">
                <a:noAutofit/>
              </a:bodyPr>
              <a:lstStyle/>
              <a:p>
                <a:pPr>
                  <a:lnSpc>
                    <a:spcPct val="107000"/>
                  </a:lnSpc>
                  <a:spcAft>
                    <a:spcPts val="800"/>
                  </a:spcAft>
                </a:pPr>
                <a:r>
                  <a:rPr lang="ar-SA" sz="24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ملف هيكل المنتج</a:t>
                </a:r>
                <a:r>
                  <a:rPr lang="en-US" sz="24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BOM)</a:t>
                </a:r>
                <a:r>
                  <a:rPr lang="ar-EG" sz="24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a:t>
                </a:r>
                <a:endParaRPr lang="en-US" sz="24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endParaRPr>
              </a:p>
            </p:txBody>
          </p:sp>
          <p:sp>
            <p:nvSpPr>
              <p:cNvPr id="15" name="Rectangle 14"/>
              <p:cNvSpPr/>
              <p:nvPr/>
            </p:nvSpPr>
            <p:spPr>
              <a:xfrm>
                <a:off x="4595688" y="820636"/>
                <a:ext cx="279400" cy="461645"/>
              </a:xfrm>
              <a:prstGeom prst="rect">
                <a:avLst/>
              </a:prstGeom>
            </p:spPr>
            <p:txBody>
              <a:bodyPr wrap="square">
                <a:noAutofit/>
              </a:bodyPr>
              <a:lstStyle/>
              <a:p>
                <a:pPr algn="r" rtl="1">
                  <a:lnSpc>
                    <a:spcPct val="107000"/>
                  </a:lnSpc>
                  <a:spcAft>
                    <a:spcPts val="800"/>
                  </a:spcAft>
                </a:pPr>
                <a:r>
                  <a:rPr lang="ar-EG" sz="2000" b="1" dirty="0" smtClean="0">
                    <a:effectLst/>
                    <a:latin typeface="Sakkal Majalla" panose="02000000000000000000" pitchFamily="2" charset="-78"/>
                    <a:ea typeface="Calibri" panose="020F0502020204030204" pitchFamily="34" charset="0"/>
                    <a:cs typeface="Sakkal Majalla" panose="02000000000000000000" pitchFamily="2" charset="-78"/>
                  </a:rPr>
                  <a:t>2</a:t>
                </a:r>
                <a:endParaRPr lang="en-US" sz="11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sp>
        <p:nvSpPr>
          <p:cNvPr id="16" name="Rectangle 15"/>
          <p:cNvSpPr/>
          <p:nvPr/>
        </p:nvSpPr>
        <p:spPr>
          <a:xfrm>
            <a:off x="838200" y="4393213"/>
            <a:ext cx="10388724" cy="1477328"/>
          </a:xfrm>
          <a:prstGeom prst="rect">
            <a:avLst/>
          </a:prstGeom>
        </p:spPr>
        <p:txBody>
          <a:bodyPr wrap="square">
            <a:spAutoFit/>
          </a:bodyPr>
          <a:lstStyle/>
          <a:p>
            <a:pPr algn="justLow">
              <a:lnSpc>
                <a:spcPct val="125000"/>
              </a:lnSpc>
              <a:spcAft>
                <a:spcPts val="800"/>
              </a:spcAft>
              <a:tabLst>
                <a:tab pos="372110" algn="l"/>
                <a:tab pos="3322955" algn="ctr"/>
              </a:tabLst>
            </a:pP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هو النوع الثاني من المدخلات أسلوب</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(MRP)</a:t>
            </a: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ويسمى أيضا بالتركيبة الفنية للمنتج أو قائمة المواد التي يدرج ضمنها جميع العناصر التي يتكون منها المنتج وتحوى وصفا مختصرا لكل عنصر وتحدد الكمية اللازمة من كل عنصر ووقت الانتظار لتوفيره</a:t>
            </a:r>
            <a:endPar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sp>
        <p:nvSpPr>
          <p:cNvPr id="17"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18"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4"/>
              </a:rPr>
              <a:t>www.dawliatraining.com</a:t>
            </a:r>
            <a:endParaRPr lang="en-US" sz="1100" dirty="0">
              <a:effectLst/>
              <a:ea typeface="Calibri"/>
              <a:cs typeface="Arial"/>
            </a:endParaRPr>
          </a:p>
        </p:txBody>
      </p:sp>
    </p:spTree>
    <p:extLst>
      <p:ext uri="{BB962C8B-B14F-4D97-AF65-F5344CB8AC3E}">
        <p14:creationId xmlns:p14="http://schemas.microsoft.com/office/powerpoint/2010/main" val="11330239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randombar(horizontal)">
                                      <p:cBhvr>
                                        <p:cTn id="25" dur="500"/>
                                        <p:tgtEl>
                                          <p:spTgt spid="4"/>
                                        </p:tgtEl>
                                      </p:cBhvr>
                                    </p:animEffect>
                                  </p:childTnLst>
                                </p:cTn>
                              </p:par>
                            </p:childTnLst>
                          </p:cTn>
                        </p:par>
                      </p:childTnLst>
                    </p:cTn>
                  </p:par>
                  <p:par>
                    <p:cTn id="26" fill="hold">
                      <p:stCondLst>
                        <p:cond delay="indefinite"/>
                      </p:stCondLst>
                      <p:childTnLst>
                        <p:par>
                          <p:cTn id="27" fill="hold">
                            <p:stCondLst>
                              <p:cond delay="0"/>
                            </p:stCondLst>
                            <p:childTnLst>
                              <p:par>
                                <p:cTn id="28" presetID="26" presetClass="entr" presetSubtype="0" fill="hold"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wipe(down)">
                                      <p:cBhvr>
                                        <p:cTn id="30" dur="580">
                                          <p:stCondLst>
                                            <p:cond delay="0"/>
                                          </p:stCondLst>
                                        </p:cTn>
                                        <p:tgtEl>
                                          <p:spTgt spid="11"/>
                                        </p:tgtEl>
                                      </p:cBhvr>
                                    </p:animEffect>
                                    <p:anim calcmode="lin" valueType="num">
                                      <p:cBhvr>
                                        <p:cTn id="31"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32"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33"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34"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35"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36" dur="26">
                                          <p:stCondLst>
                                            <p:cond delay="650"/>
                                          </p:stCondLst>
                                        </p:cTn>
                                        <p:tgtEl>
                                          <p:spTgt spid="11"/>
                                        </p:tgtEl>
                                      </p:cBhvr>
                                      <p:to x="100000" y="60000"/>
                                    </p:animScale>
                                    <p:animScale>
                                      <p:cBhvr>
                                        <p:cTn id="37" dur="166" decel="50000">
                                          <p:stCondLst>
                                            <p:cond delay="676"/>
                                          </p:stCondLst>
                                        </p:cTn>
                                        <p:tgtEl>
                                          <p:spTgt spid="11"/>
                                        </p:tgtEl>
                                      </p:cBhvr>
                                      <p:to x="100000" y="100000"/>
                                    </p:animScale>
                                    <p:animScale>
                                      <p:cBhvr>
                                        <p:cTn id="38" dur="26">
                                          <p:stCondLst>
                                            <p:cond delay="1312"/>
                                          </p:stCondLst>
                                        </p:cTn>
                                        <p:tgtEl>
                                          <p:spTgt spid="11"/>
                                        </p:tgtEl>
                                      </p:cBhvr>
                                      <p:to x="100000" y="80000"/>
                                    </p:animScale>
                                    <p:animScale>
                                      <p:cBhvr>
                                        <p:cTn id="39" dur="166" decel="50000">
                                          <p:stCondLst>
                                            <p:cond delay="1338"/>
                                          </p:stCondLst>
                                        </p:cTn>
                                        <p:tgtEl>
                                          <p:spTgt spid="11"/>
                                        </p:tgtEl>
                                      </p:cBhvr>
                                      <p:to x="100000" y="100000"/>
                                    </p:animScale>
                                    <p:animScale>
                                      <p:cBhvr>
                                        <p:cTn id="40" dur="26">
                                          <p:stCondLst>
                                            <p:cond delay="1642"/>
                                          </p:stCondLst>
                                        </p:cTn>
                                        <p:tgtEl>
                                          <p:spTgt spid="11"/>
                                        </p:tgtEl>
                                      </p:cBhvr>
                                      <p:to x="100000" y="90000"/>
                                    </p:animScale>
                                    <p:animScale>
                                      <p:cBhvr>
                                        <p:cTn id="41" dur="166" decel="50000">
                                          <p:stCondLst>
                                            <p:cond delay="1668"/>
                                          </p:stCondLst>
                                        </p:cTn>
                                        <p:tgtEl>
                                          <p:spTgt spid="11"/>
                                        </p:tgtEl>
                                      </p:cBhvr>
                                      <p:to x="100000" y="100000"/>
                                    </p:animScale>
                                    <p:animScale>
                                      <p:cBhvr>
                                        <p:cTn id="42" dur="26">
                                          <p:stCondLst>
                                            <p:cond delay="1808"/>
                                          </p:stCondLst>
                                        </p:cTn>
                                        <p:tgtEl>
                                          <p:spTgt spid="11"/>
                                        </p:tgtEl>
                                      </p:cBhvr>
                                      <p:to x="100000" y="95000"/>
                                    </p:animScale>
                                    <p:animScale>
                                      <p:cBhvr>
                                        <p:cTn id="43" dur="166" decel="50000">
                                          <p:stCondLst>
                                            <p:cond delay="1834"/>
                                          </p:stCondLst>
                                        </p:cTn>
                                        <p:tgtEl>
                                          <p:spTgt spid="11"/>
                                        </p:tgtEl>
                                      </p:cBhvr>
                                      <p:to x="100000" y="100000"/>
                                    </p:animScale>
                                  </p:childTnLst>
                                </p:cTn>
                              </p:par>
                            </p:childTnLst>
                          </p:cTn>
                        </p:par>
                      </p:childTnLst>
                    </p:cTn>
                  </p:par>
                  <p:par>
                    <p:cTn id="44" fill="hold">
                      <p:stCondLst>
                        <p:cond delay="indefinite"/>
                      </p:stCondLst>
                      <p:childTnLst>
                        <p:par>
                          <p:cTn id="45" fill="hold">
                            <p:stCondLst>
                              <p:cond delay="0"/>
                            </p:stCondLst>
                            <p:childTnLst>
                              <p:par>
                                <p:cTn id="46" presetID="14" presetClass="entr" presetSubtype="10" fill="hold" grpId="0" nodeType="click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randombar(horizontal)">
                                      <p:cBhvr>
                                        <p:cTn id="4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6" grpId="0"/>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142</a:t>
            </a:fld>
            <a:endParaRPr lang="ar-EG"/>
          </a:p>
        </p:txBody>
      </p:sp>
      <p:sp>
        <p:nvSpPr>
          <p:cNvPr id="23" name="Rectangle 22"/>
          <p:cNvSpPr/>
          <p:nvPr/>
        </p:nvSpPr>
        <p:spPr>
          <a:xfrm>
            <a:off x="7375621" y="202376"/>
            <a:ext cx="4474710" cy="707886"/>
          </a:xfrm>
          <a:prstGeom prst="rect">
            <a:avLst/>
          </a:prstGeom>
        </p:spPr>
        <p:txBody>
          <a:bodyPr wrap="square">
            <a:spAutoFit/>
          </a:bodyPr>
          <a:lstStyle/>
          <a:p>
            <a:pPr lvl="0" algn="ctr">
              <a:lnSpc>
                <a:spcPct val="125000"/>
              </a:lnSpc>
              <a:spcAft>
                <a:spcPts val="800"/>
              </a:spcAft>
              <a:defRPr/>
            </a:pPr>
            <a:r>
              <a:rPr lang="ar-SA" sz="3200" dirty="0">
                <a:solidFill>
                  <a:prstClr val="white"/>
                </a:solidFill>
                <a:latin typeface="Sakkal Majalla" pitchFamily="2" charset="-78"/>
                <a:cs typeface="Sakkal Majalla" pitchFamily="2" charset="-78"/>
              </a:rPr>
              <a:t>تخطيط الاحتياجات من المواد(</a:t>
            </a:r>
            <a:r>
              <a:rPr lang="en-US" sz="3200" dirty="0">
                <a:solidFill>
                  <a:prstClr val="white"/>
                </a:solidFill>
                <a:latin typeface="Sakkal Majalla" pitchFamily="2" charset="-78"/>
                <a:cs typeface="Sakkal Majalla" pitchFamily="2" charset="-78"/>
              </a:rPr>
              <a:t>MRP</a:t>
            </a:r>
            <a:r>
              <a:rPr lang="ar-SA" sz="3200" dirty="0">
                <a:solidFill>
                  <a:prstClr val="white"/>
                </a:solidFill>
                <a:latin typeface="Sakkal Majalla" pitchFamily="2" charset="-78"/>
                <a:cs typeface="Sakkal Majalla" pitchFamily="2" charset="-78"/>
              </a:rPr>
              <a:t>)</a:t>
            </a:r>
            <a:endParaRPr lang="en-US" sz="3200" dirty="0">
              <a:solidFill>
                <a:prstClr val="white"/>
              </a:solidFill>
              <a:latin typeface="Sakkal Majalla" pitchFamily="2" charset="-78"/>
              <a:cs typeface="Sakkal Majalla" pitchFamily="2" charset="-78"/>
            </a:endParaRPr>
          </a:p>
        </p:txBody>
      </p:sp>
      <p:grpSp>
        <p:nvGrpSpPr>
          <p:cNvPr id="4" name="Group 3"/>
          <p:cNvGrpSpPr/>
          <p:nvPr/>
        </p:nvGrpSpPr>
        <p:grpSpPr>
          <a:xfrm>
            <a:off x="7218948" y="1395866"/>
            <a:ext cx="4631383" cy="625439"/>
            <a:chOff x="7218948" y="1395866"/>
            <a:chExt cx="4631383" cy="625439"/>
          </a:xfrm>
        </p:grpSpPr>
        <p:pic>
          <p:nvPicPr>
            <p:cNvPr id="5" name="Picture 4"/>
            <p:cNvPicPr>
              <a:picLocks noChangeAspect="1"/>
            </p:cNvPicPr>
            <p:nvPr/>
          </p:nvPicPr>
          <p:blipFill rotWithShape="1">
            <a:blip r:embed="rId3"/>
            <a:srcRect l="7558" t="9882" r="6211" b="19656"/>
            <a:stretch/>
          </p:blipFill>
          <p:spPr>
            <a:xfrm>
              <a:off x="11226925" y="1427747"/>
              <a:ext cx="623406" cy="593558"/>
            </a:xfrm>
            <a:prstGeom prst="rect">
              <a:avLst/>
            </a:prstGeom>
          </p:spPr>
        </p:pic>
        <p:grpSp>
          <p:nvGrpSpPr>
            <p:cNvPr id="6" name="Group 5"/>
            <p:cNvGrpSpPr/>
            <p:nvPr/>
          </p:nvGrpSpPr>
          <p:grpSpPr>
            <a:xfrm>
              <a:off x="7218948" y="1395866"/>
              <a:ext cx="4461055" cy="625233"/>
              <a:chOff x="1171158" y="820636"/>
              <a:chExt cx="3703930" cy="705932"/>
            </a:xfrm>
          </p:grpSpPr>
          <p:sp>
            <p:nvSpPr>
              <p:cNvPr id="8" name="Rectangle 7"/>
              <p:cNvSpPr/>
              <p:nvPr/>
            </p:nvSpPr>
            <p:spPr>
              <a:xfrm>
                <a:off x="1171158" y="979006"/>
                <a:ext cx="3327749" cy="547562"/>
              </a:xfrm>
              <a:prstGeom prst="rect">
                <a:avLst/>
              </a:prstGeom>
            </p:spPr>
            <p:txBody>
              <a:bodyPr wrap="square">
                <a:noAutofit/>
              </a:bodyPr>
              <a:lstStyle/>
              <a:p>
                <a:pPr>
                  <a:lnSpc>
                    <a:spcPct val="107000"/>
                  </a:lnSpc>
                  <a:spcAft>
                    <a:spcPts val="800"/>
                  </a:spcAft>
                </a:pPr>
                <a:r>
                  <a:rPr lang="ar-SA" sz="24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ملف حالة المخزون (</a:t>
                </a:r>
                <a:r>
                  <a:rPr lang="en-US" sz="24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ISF</a:t>
                </a:r>
                <a:r>
                  <a:rPr lang="ar-SA" sz="2400" b="1" dirty="0" smtClean="0">
                    <a:solidFill>
                      <a:srgbClr val="C00000"/>
                    </a:solidFill>
                    <a:latin typeface="Sakkal Majalla" panose="02000000000000000000" pitchFamily="2" charset="-78"/>
                    <a:ea typeface="Calibri" panose="020F0502020204030204" pitchFamily="34" charset="0"/>
                    <a:cs typeface="Sakkal Majalla" panose="02000000000000000000" pitchFamily="2" charset="-78"/>
                  </a:rPr>
                  <a:t>)</a:t>
                </a:r>
                <a:r>
                  <a:rPr lang="ar-EG" sz="2400" b="1" dirty="0" smtClean="0">
                    <a:solidFill>
                      <a:srgbClr val="C00000"/>
                    </a:solidFill>
                    <a:latin typeface="Sakkal Majalla" panose="02000000000000000000" pitchFamily="2" charset="-78"/>
                    <a:ea typeface="Calibri" panose="020F0502020204030204" pitchFamily="34" charset="0"/>
                    <a:cs typeface="Sakkal Majalla" panose="02000000000000000000" pitchFamily="2" charset="-78"/>
                  </a:rPr>
                  <a:t>:</a:t>
                </a:r>
                <a:endParaRPr lang="en-US" sz="14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9" name="Rectangle 8"/>
              <p:cNvSpPr/>
              <p:nvPr/>
            </p:nvSpPr>
            <p:spPr>
              <a:xfrm>
                <a:off x="4595688" y="820636"/>
                <a:ext cx="279400" cy="461645"/>
              </a:xfrm>
              <a:prstGeom prst="rect">
                <a:avLst/>
              </a:prstGeom>
            </p:spPr>
            <p:txBody>
              <a:bodyPr wrap="square">
                <a:noAutofit/>
              </a:bodyPr>
              <a:lstStyle/>
              <a:p>
                <a:pPr algn="r" rtl="1">
                  <a:lnSpc>
                    <a:spcPct val="107000"/>
                  </a:lnSpc>
                  <a:spcAft>
                    <a:spcPts val="800"/>
                  </a:spcAft>
                </a:pPr>
                <a:r>
                  <a:rPr lang="ar-EG" sz="2000" b="1" dirty="0" smtClean="0">
                    <a:effectLst/>
                    <a:latin typeface="Sakkal Majalla" panose="02000000000000000000" pitchFamily="2" charset="-78"/>
                    <a:ea typeface="Calibri" panose="020F0502020204030204" pitchFamily="34" charset="0"/>
                    <a:cs typeface="Sakkal Majalla" panose="02000000000000000000" pitchFamily="2" charset="-78"/>
                  </a:rPr>
                  <a:t>3</a:t>
                </a:r>
                <a:endParaRPr lang="en-US" sz="11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sp>
        <p:nvSpPr>
          <p:cNvPr id="10" name="Rectangle 9"/>
          <p:cNvSpPr/>
          <p:nvPr/>
        </p:nvSpPr>
        <p:spPr>
          <a:xfrm>
            <a:off x="838200" y="2021099"/>
            <a:ext cx="10388724" cy="1477328"/>
          </a:xfrm>
          <a:prstGeom prst="rect">
            <a:avLst/>
          </a:prstGeom>
        </p:spPr>
        <p:txBody>
          <a:bodyPr wrap="square">
            <a:spAutoFit/>
          </a:bodyPr>
          <a:lstStyle/>
          <a:p>
            <a:pPr algn="justLow">
              <a:lnSpc>
                <a:spcPct val="125000"/>
              </a:lnSpc>
              <a:spcAft>
                <a:spcPts val="800"/>
              </a:spcAft>
              <a:tabLst>
                <a:tab pos="372110" algn="l"/>
                <a:tab pos="3322955" algn="ctr"/>
              </a:tabLst>
            </a:pP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يسمى أيضا سجلات المخزون، ويستعمل هذا الملف لخزن البيانات عن حالة التخزين لكل عنصر</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(BO M) </a:t>
            </a: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للمنتج وفي كل وقت ويحتوي على الزمر التعريفي لكل جزء والكمية المتوافرة أو المتاحة، والكميات المجدول تسليمها </a:t>
            </a:r>
            <a:r>
              <a:rPr lang="ar-EG"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t/>
            </a:r>
            <a:br>
              <a:rPr lang="ar-EG"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br>
            <a:r>
              <a:rPr lang="ar-SA"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t>أو </a:t>
            </a:r>
            <a:r>
              <a:rPr lang="ar-EG"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t>إكمالها</a:t>
            </a:r>
            <a:r>
              <a:rPr lang="ar-SA"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t> </a:t>
            </a: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أو خزين الأمان وحجم الدفعة ومدة الانتظار لكل جزء وبيانات التكلفة والمجهزين</a:t>
            </a:r>
            <a:endPar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sp>
        <p:nvSpPr>
          <p:cNvPr id="11" name="Rectangle 10"/>
          <p:cNvSpPr/>
          <p:nvPr/>
        </p:nvSpPr>
        <p:spPr>
          <a:xfrm>
            <a:off x="3481137" y="3657139"/>
            <a:ext cx="7742040" cy="1477328"/>
          </a:xfrm>
          <a:prstGeom prst="rect">
            <a:avLst/>
          </a:prstGeom>
        </p:spPr>
        <p:txBody>
          <a:bodyPr wrap="square">
            <a:spAutoFit/>
          </a:bodyPr>
          <a:lstStyle/>
          <a:p>
            <a:pPr algn="justLow">
              <a:lnSpc>
                <a:spcPct val="125000"/>
              </a:lnSpc>
              <a:spcAft>
                <a:spcPts val="800"/>
              </a:spcAft>
              <a:tabLst>
                <a:tab pos="372110" algn="l"/>
                <a:tab pos="3322955" algn="ctr"/>
              </a:tabLst>
            </a:pP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كما يحتوي على بيانات دقيقة عن التغييرات الحاصلة في تواريخ استحقاق الطلبات واستحقاق عمليات سحب الخز ين من المخازن والأوامر الملغاة والأوامر الاستثنائية اللازمة وغيرها وجميع المعاملات </a:t>
            </a:r>
            <a:r>
              <a:rPr lang="ar-SA"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t>التي </a:t>
            </a: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تطرأ على </a:t>
            </a:r>
            <a:r>
              <a:rPr lang="ar-SA"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t>الخزين </a:t>
            </a:r>
            <a:endPar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pic>
        <p:nvPicPr>
          <p:cNvPr id="6146" name="Picture 2" descr="Advanced Warehouse Management System | STORI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 y="3498427"/>
            <a:ext cx="4973054" cy="3200861"/>
          </a:xfrm>
          <a:prstGeom prst="rect">
            <a:avLst/>
          </a:prstGeom>
          <a:noFill/>
          <a:extLst>
            <a:ext uri="{909E8E84-426E-40DD-AFC4-6F175D3DCCD1}">
              <a14:hiddenFill xmlns:a14="http://schemas.microsoft.com/office/drawing/2010/main">
                <a:solidFill>
                  <a:srgbClr val="FFFFFF"/>
                </a:solidFill>
              </a14:hiddenFill>
            </a:ext>
          </a:extLst>
        </p:spPr>
      </p:pic>
      <p:sp>
        <p:nvSpPr>
          <p:cNvPr id="12"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13"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5"/>
              </a:rPr>
              <a:t>www.dawliatraining.com</a:t>
            </a:r>
            <a:endParaRPr lang="en-US" sz="1100" dirty="0">
              <a:effectLst/>
              <a:ea typeface="Calibri"/>
              <a:cs typeface="Arial"/>
            </a:endParaRPr>
          </a:p>
        </p:txBody>
      </p:sp>
    </p:spTree>
    <p:extLst>
      <p:ext uri="{BB962C8B-B14F-4D97-AF65-F5344CB8AC3E}">
        <p14:creationId xmlns:p14="http://schemas.microsoft.com/office/powerpoint/2010/main" val="30832075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randombar(horizontal)">
                                      <p:cBhvr>
                                        <p:cTn id="25" dur="500"/>
                                        <p:tgtEl>
                                          <p:spTgt spid="10"/>
                                        </p:tgtEl>
                                      </p:cBhvr>
                                    </p:animEffect>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randombar(horizontal)">
                                      <p:cBhvr>
                                        <p:cTn id="30" dur="500"/>
                                        <p:tgtEl>
                                          <p:spTgt spid="11"/>
                                        </p:tgtEl>
                                      </p:cBhvr>
                                    </p:animEffect>
                                  </p:childTnLst>
                                </p:cTn>
                              </p:par>
                              <p:par>
                                <p:cTn id="31" presetID="14" presetClass="entr" presetSubtype="10" fill="hold" nodeType="withEffect">
                                  <p:stCondLst>
                                    <p:cond delay="0"/>
                                  </p:stCondLst>
                                  <p:childTnLst>
                                    <p:set>
                                      <p:cBhvr>
                                        <p:cTn id="32" dur="1" fill="hold">
                                          <p:stCondLst>
                                            <p:cond delay="0"/>
                                          </p:stCondLst>
                                        </p:cTn>
                                        <p:tgtEl>
                                          <p:spTgt spid="6146"/>
                                        </p:tgtEl>
                                        <p:attrNameLst>
                                          <p:attrName>style.visibility</p:attrName>
                                        </p:attrNameLst>
                                      </p:cBhvr>
                                      <p:to>
                                        <p:strVal val="visible"/>
                                      </p:to>
                                    </p:set>
                                    <p:animEffect transition="in" filter="randombar(horizontal)">
                                      <p:cBhvr>
                                        <p:cTn id="33" dur="5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143</a:t>
            </a:fld>
            <a:endParaRPr lang="ar-EG"/>
          </a:p>
        </p:txBody>
      </p:sp>
      <p:sp>
        <p:nvSpPr>
          <p:cNvPr id="23" name="Rectangle 22"/>
          <p:cNvSpPr/>
          <p:nvPr/>
        </p:nvSpPr>
        <p:spPr>
          <a:xfrm>
            <a:off x="7375621" y="202376"/>
            <a:ext cx="4474710" cy="707886"/>
          </a:xfrm>
          <a:prstGeom prst="rect">
            <a:avLst/>
          </a:prstGeom>
        </p:spPr>
        <p:txBody>
          <a:bodyPr wrap="square">
            <a:spAutoFit/>
          </a:bodyPr>
          <a:lstStyle/>
          <a:p>
            <a:pPr lvl="0" algn="ctr">
              <a:lnSpc>
                <a:spcPct val="125000"/>
              </a:lnSpc>
              <a:spcAft>
                <a:spcPts val="800"/>
              </a:spcAft>
              <a:defRPr/>
            </a:pPr>
            <a:r>
              <a:rPr lang="ar-SA" sz="3200" dirty="0">
                <a:solidFill>
                  <a:prstClr val="white"/>
                </a:solidFill>
                <a:latin typeface="Sakkal Majalla" pitchFamily="2" charset="-78"/>
                <a:cs typeface="Sakkal Majalla" pitchFamily="2" charset="-78"/>
              </a:rPr>
              <a:t>تخطيط الاحتياجات من المواد(</a:t>
            </a:r>
            <a:r>
              <a:rPr lang="en-US" sz="3200" dirty="0">
                <a:solidFill>
                  <a:prstClr val="white"/>
                </a:solidFill>
                <a:latin typeface="Sakkal Majalla" pitchFamily="2" charset="-78"/>
                <a:cs typeface="Sakkal Majalla" pitchFamily="2" charset="-78"/>
              </a:rPr>
              <a:t>MRP</a:t>
            </a:r>
            <a:r>
              <a:rPr lang="ar-SA" sz="3200" dirty="0">
                <a:solidFill>
                  <a:prstClr val="white"/>
                </a:solidFill>
                <a:latin typeface="Sakkal Majalla" pitchFamily="2" charset="-78"/>
                <a:cs typeface="Sakkal Majalla" pitchFamily="2" charset="-78"/>
              </a:rPr>
              <a:t>)</a:t>
            </a:r>
            <a:endParaRPr lang="en-US" sz="3200" dirty="0">
              <a:solidFill>
                <a:prstClr val="white"/>
              </a:solidFill>
              <a:latin typeface="Sakkal Majalla" pitchFamily="2" charset="-78"/>
              <a:cs typeface="Sakkal Majalla" pitchFamily="2" charset="-78"/>
            </a:endParaRPr>
          </a:p>
        </p:txBody>
      </p:sp>
      <p:grpSp>
        <p:nvGrpSpPr>
          <p:cNvPr id="4" name="Group 3"/>
          <p:cNvGrpSpPr/>
          <p:nvPr/>
        </p:nvGrpSpPr>
        <p:grpSpPr>
          <a:xfrm>
            <a:off x="1765379" y="202376"/>
            <a:ext cx="3368096" cy="975358"/>
            <a:chOff x="0" y="0"/>
            <a:chExt cx="2041524" cy="525491"/>
          </a:xfrm>
        </p:grpSpPr>
        <p:pic>
          <p:nvPicPr>
            <p:cNvPr id="5" name="Picture 4" descr="C:\Users\Google\Desktop\اشكال\ااااااااااااااا_0001_Vector-Smart-Object.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flipV="1">
              <a:off x="0" y="0"/>
              <a:ext cx="2041524" cy="486410"/>
            </a:xfrm>
            <a:prstGeom prst="rect">
              <a:avLst/>
            </a:prstGeom>
            <a:noFill/>
            <a:ln>
              <a:noFill/>
            </a:ln>
          </p:spPr>
        </p:pic>
        <p:sp>
          <p:nvSpPr>
            <p:cNvPr id="6" name="Rectangle 5"/>
            <p:cNvSpPr/>
            <p:nvPr/>
          </p:nvSpPr>
          <p:spPr>
            <a:xfrm>
              <a:off x="38896" y="130341"/>
              <a:ext cx="1679897" cy="215626"/>
            </a:xfrm>
            <a:prstGeom prst="rect">
              <a:avLst/>
            </a:prstGeom>
          </p:spPr>
          <p:txBody>
            <a:bodyPr wrap="square">
              <a:noAutofit/>
            </a:bodyPr>
            <a:lstStyle/>
            <a:p>
              <a:pPr algn="ctr">
                <a:lnSpc>
                  <a:spcPct val="107000"/>
                </a:lnSpc>
                <a:spcAft>
                  <a:spcPts val="800"/>
                </a:spcAft>
              </a:pPr>
              <a:r>
                <a:rPr lang="ar-SA" sz="24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مخرجات أسلوب (</a:t>
              </a:r>
              <a:r>
                <a:rPr lang="en-US" sz="24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MRP</a:t>
              </a:r>
              <a:r>
                <a:rPr lang="ar-SA" sz="24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a:t>
              </a:r>
              <a:endParaRPr lang="en-US" sz="14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8" name="Rectangle 7"/>
            <p:cNvSpPr/>
            <p:nvPr/>
          </p:nvSpPr>
          <p:spPr>
            <a:xfrm>
              <a:off x="1572934" y="166444"/>
              <a:ext cx="439420" cy="359047"/>
            </a:xfrm>
            <a:prstGeom prst="rect">
              <a:avLst/>
            </a:prstGeom>
          </p:spPr>
          <p:txBody>
            <a:bodyPr wrap="square">
              <a:noAutofit/>
            </a:bodyPr>
            <a:lstStyle/>
            <a:p>
              <a:pPr algn="ctr">
                <a:lnSpc>
                  <a:spcPct val="107000"/>
                </a:lnSpc>
                <a:spcAft>
                  <a:spcPts val="800"/>
                </a:spcAft>
              </a:pPr>
              <a:r>
                <a:rPr lang="ar-SA" sz="2400" b="1" dirty="0">
                  <a:solidFill>
                    <a:srgbClr val="FFFFFF"/>
                  </a:solidFill>
                  <a:latin typeface="Sakkal Majalla" panose="02000000000000000000" pitchFamily="2" charset="-78"/>
                  <a:ea typeface="Calibri" panose="020F0502020204030204" pitchFamily="34" charset="0"/>
                  <a:cs typeface="Sakkal Majalla" panose="02000000000000000000" pitchFamily="2" charset="-78"/>
                </a:rPr>
                <a:t>ثانياً</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2" name="Rectangle 1"/>
          <p:cNvSpPr/>
          <p:nvPr/>
        </p:nvSpPr>
        <p:spPr>
          <a:xfrm>
            <a:off x="352926" y="1485582"/>
            <a:ext cx="11497405" cy="1015663"/>
          </a:xfrm>
          <a:prstGeom prst="rect">
            <a:avLst/>
          </a:prstGeom>
        </p:spPr>
        <p:txBody>
          <a:bodyPr wrap="square">
            <a:spAutoFit/>
          </a:bodyPr>
          <a:lstStyle/>
          <a:p>
            <a:pPr algn="justLow">
              <a:lnSpc>
                <a:spcPct val="125000"/>
              </a:lnSpc>
              <a:spcAft>
                <a:spcPts val="800"/>
              </a:spcAft>
            </a:pPr>
            <a:r>
              <a:rPr lang="ar-SA"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يزود نظام</a:t>
            </a:r>
            <a:r>
              <a:rPr lang="en-US" sz="2400" b="1" dirty="0">
                <a:solidFill>
                  <a:srgbClr val="002060"/>
                </a:solidFill>
                <a:latin typeface="Sakkal Majalla" panose="02000000000000000000" pitchFamily="2" charset="-78"/>
                <a:ea typeface="Calibri" panose="020F0502020204030204" pitchFamily="34" charset="0"/>
                <a:cs typeface="Arial" panose="020B0604020202020204" pitchFamily="34" charset="0"/>
              </a:rPr>
              <a:t> (MRP) </a:t>
            </a:r>
            <a:r>
              <a:rPr lang="ar-SA"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الإدارة بعدد من التقارير والجداول والإشعارات التي تساعد في أدارة مخزون الطلب المعتمد، </a:t>
            </a:r>
            <a:r>
              <a:rPr lang="ar-SA" sz="2400" b="1" dirty="0">
                <a:solidFill>
                  <a:srgbClr val="00B050"/>
                </a:solidFill>
                <a:latin typeface="Calibri" panose="020F0502020204030204" pitchFamily="34" charset="0"/>
                <a:ea typeface="Calibri" panose="020F0502020204030204" pitchFamily="34" charset="0"/>
                <a:cs typeface="Sakkal Majalla" panose="02000000000000000000" pitchFamily="2" charset="-78"/>
              </a:rPr>
              <a:t>لذلك تتمثل المخرجات بالآتي</a:t>
            </a:r>
            <a:r>
              <a:rPr lang="en-US" sz="2400" b="1" dirty="0">
                <a:solidFill>
                  <a:srgbClr val="00B050"/>
                </a:solidFill>
                <a:latin typeface="Sakkal Majalla" panose="02000000000000000000" pitchFamily="2" charset="-78"/>
                <a:ea typeface="Calibri" panose="020F0502020204030204" pitchFamily="34" charset="0"/>
                <a:cs typeface="Arial" panose="020B0604020202020204" pitchFamily="34" charset="0"/>
              </a:rPr>
              <a:t> :</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grpSp>
        <p:nvGrpSpPr>
          <p:cNvPr id="3" name="Group 2"/>
          <p:cNvGrpSpPr/>
          <p:nvPr/>
        </p:nvGrpSpPr>
        <p:grpSpPr>
          <a:xfrm>
            <a:off x="6721642" y="2618858"/>
            <a:ext cx="5128689" cy="814153"/>
            <a:chOff x="6123516" y="2618858"/>
            <a:chExt cx="5726815" cy="923010"/>
          </a:xfrm>
        </p:grpSpPr>
        <p:pic>
          <p:nvPicPr>
            <p:cNvPr id="9" name="Picture 8" descr="D:\esraa\الإدارة الحديثة للمستودعات والمخازن\photos\istockphoto-941665020-612x612.jpg"/>
            <p:cNvPicPr/>
            <p:nvPr/>
          </p:nvPicPr>
          <p:blipFill>
            <a:blip r:embed="rId4" cstate="print">
              <a:clrChange>
                <a:clrFrom>
                  <a:srgbClr val="3E6C7B"/>
                </a:clrFrom>
                <a:clrTo>
                  <a:srgbClr val="3E6C7B">
                    <a:alpha val="0"/>
                  </a:srgbClr>
                </a:clrTo>
              </a:clrChange>
              <a:extLst>
                <a:ext uri="{28A0092B-C50C-407E-A947-70E740481C1C}">
                  <a14:useLocalDpi xmlns:a14="http://schemas.microsoft.com/office/drawing/2010/main" val="0"/>
                </a:ext>
              </a:extLst>
            </a:blip>
            <a:srcRect/>
            <a:stretch>
              <a:fillRect/>
            </a:stretch>
          </p:blipFill>
          <p:spPr bwMode="auto">
            <a:xfrm>
              <a:off x="10839679" y="2662989"/>
              <a:ext cx="1010652" cy="870946"/>
            </a:xfrm>
            <a:prstGeom prst="rect">
              <a:avLst/>
            </a:prstGeom>
            <a:noFill/>
            <a:ln>
              <a:noFill/>
            </a:ln>
          </p:spPr>
        </p:pic>
        <p:grpSp>
          <p:nvGrpSpPr>
            <p:cNvPr id="10" name="Group 9"/>
            <p:cNvGrpSpPr/>
            <p:nvPr/>
          </p:nvGrpSpPr>
          <p:grpSpPr>
            <a:xfrm>
              <a:off x="6123516" y="2618858"/>
              <a:ext cx="4941914" cy="923010"/>
              <a:chOff x="3979596" y="-36603"/>
              <a:chExt cx="4765220" cy="1119939"/>
            </a:xfrm>
          </p:grpSpPr>
          <p:sp>
            <p:nvSpPr>
              <p:cNvPr id="11" name="Rectangle 10"/>
              <p:cNvSpPr/>
              <p:nvPr/>
            </p:nvSpPr>
            <p:spPr>
              <a:xfrm>
                <a:off x="3979596" y="518758"/>
                <a:ext cx="4547540" cy="564578"/>
              </a:xfrm>
              <a:prstGeom prst="rect">
                <a:avLst/>
              </a:prstGeom>
            </p:spPr>
            <p:txBody>
              <a:bodyPr wrap="square">
                <a:noAutofit/>
              </a:bodyPr>
              <a:lstStyle/>
              <a:p>
                <a:pPr algn="r" rtl="1">
                  <a:lnSpc>
                    <a:spcPct val="107000"/>
                  </a:lnSpc>
                  <a:spcAft>
                    <a:spcPts val="800"/>
                  </a:spcAft>
                </a:pPr>
                <a:r>
                  <a:rPr lang="ar-SA" sz="2400" b="1">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إشعارات العمل أو الحركة</a:t>
                </a:r>
                <a:endParaRPr lang="en-US" sz="240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13" name="Rectangle 12"/>
              <p:cNvSpPr/>
              <p:nvPr/>
            </p:nvSpPr>
            <p:spPr>
              <a:xfrm>
                <a:off x="8465416" y="-36603"/>
                <a:ext cx="279400" cy="461645"/>
              </a:xfrm>
              <a:prstGeom prst="rect">
                <a:avLst/>
              </a:prstGeom>
            </p:spPr>
            <p:txBody>
              <a:bodyPr wrap="square">
                <a:noAutofit/>
              </a:bodyPr>
              <a:lstStyle/>
              <a:p>
                <a:pPr algn="r" rtl="1">
                  <a:lnSpc>
                    <a:spcPct val="107000"/>
                  </a:lnSpc>
                  <a:spcAft>
                    <a:spcPts val="800"/>
                  </a:spcAft>
                </a:pPr>
                <a:r>
                  <a:rPr lang="ar-EG" sz="2400" b="1">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1</a:t>
                </a:r>
                <a:endParaRPr lang="en-US" sz="240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sp>
        <p:nvSpPr>
          <p:cNvPr id="14" name="Rectangle 13"/>
          <p:cNvSpPr/>
          <p:nvPr/>
        </p:nvSpPr>
        <p:spPr>
          <a:xfrm>
            <a:off x="513347" y="3582552"/>
            <a:ext cx="11128437" cy="1938992"/>
          </a:xfrm>
          <a:prstGeom prst="rect">
            <a:avLst/>
          </a:prstGeom>
        </p:spPr>
        <p:txBody>
          <a:bodyPr wrap="square">
            <a:spAutoFit/>
          </a:bodyPr>
          <a:lstStyle/>
          <a:p>
            <a:pPr algn="justLow">
              <a:lnSpc>
                <a:spcPct val="125000"/>
              </a:lnSpc>
              <a:spcAft>
                <a:spcPts val="800"/>
              </a:spcAft>
              <a:tabLst>
                <a:tab pos="372110" algn="l"/>
                <a:tab pos="3322955" algn="ctr"/>
              </a:tabLst>
            </a:pP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هي مذكرات يجري توليدها بواسطة الحاسوب، وتبين الحاجة إلى أطلاق أمر أو تعديل تاريخ استحقاق الأمر المجدول تسليمه ويمكن أن تكون مقتصرة على تحديد رقم الجزء والكمية المطلوب أطلاقها وتاريخ الاحتياج، أو عرض لقيد بالكامل مع المذكرة ويستفاد منها أيضا في اتخاذ القرارات الخاصة بالمخزون وتعديل ملف حالة الخزين وهذه هي إشعارات بإعادة الجدولة </a:t>
            </a:r>
            <a:r>
              <a:rPr lang="ar-EG"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t/>
            </a:r>
            <a:br>
              <a:rPr lang="ar-EG"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br>
            <a:r>
              <a:rPr lang="ar-SA"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t>من </a:t>
            </a: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حيث تحديد الكميات الواجب إنتاجها وتواريخ استحقاقه</a:t>
            </a:r>
            <a:endPar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sp>
        <p:nvSpPr>
          <p:cNvPr id="15"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16"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5"/>
              </a:rPr>
              <a:t>www.dawliatraining.com</a:t>
            </a:r>
            <a:endParaRPr lang="en-US" sz="1100" dirty="0">
              <a:effectLst/>
              <a:ea typeface="Calibri"/>
              <a:cs typeface="Arial"/>
            </a:endParaRPr>
          </a:p>
        </p:txBody>
      </p:sp>
    </p:spTree>
    <p:extLst>
      <p:ext uri="{BB962C8B-B14F-4D97-AF65-F5344CB8AC3E}">
        <p14:creationId xmlns:p14="http://schemas.microsoft.com/office/powerpoint/2010/main" val="3301199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2">
                                            <p:txEl>
                                              <p:pRg st="0" end="0"/>
                                            </p:txEl>
                                          </p:spTgt>
                                        </p:tgtEl>
                                        <p:attrNameLst>
                                          <p:attrName>style.visibility</p:attrName>
                                        </p:attrNameLst>
                                      </p:cBhvr>
                                      <p:to>
                                        <p:strVal val="visible"/>
                                      </p:to>
                                    </p:set>
                                    <p:animEffect transition="in" filter="barn(inVertical)">
                                      <p:cBhvr>
                                        <p:cTn id="14" dur="500"/>
                                        <p:tgtEl>
                                          <p:spTgt spid="2">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Effect transition="in" filter="fade">
                                      <p:cBhvr>
                                        <p:cTn id="21" dur="500"/>
                                        <p:tgtEl>
                                          <p:spTgt spid="3"/>
                                        </p:tgtEl>
                                      </p:cBhvr>
                                    </p:animEffect>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grpId="0" nodeType="click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randombar(horizontal)">
                                      <p:cBhvr>
                                        <p:cTn id="2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144</a:t>
            </a:fld>
            <a:endParaRPr lang="ar-EG"/>
          </a:p>
        </p:txBody>
      </p:sp>
      <p:sp>
        <p:nvSpPr>
          <p:cNvPr id="23" name="Rectangle 22"/>
          <p:cNvSpPr/>
          <p:nvPr/>
        </p:nvSpPr>
        <p:spPr>
          <a:xfrm>
            <a:off x="7375621" y="202376"/>
            <a:ext cx="4474710" cy="707886"/>
          </a:xfrm>
          <a:prstGeom prst="rect">
            <a:avLst/>
          </a:prstGeom>
        </p:spPr>
        <p:txBody>
          <a:bodyPr wrap="square">
            <a:spAutoFit/>
          </a:bodyPr>
          <a:lstStyle/>
          <a:p>
            <a:pPr lvl="0" algn="ctr">
              <a:lnSpc>
                <a:spcPct val="125000"/>
              </a:lnSpc>
              <a:spcAft>
                <a:spcPts val="800"/>
              </a:spcAft>
              <a:defRPr/>
            </a:pPr>
            <a:r>
              <a:rPr lang="ar-SA" sz="3200" dirty="0">
                <a:solidFill>
                  <a:prstClr val="white"/>
                </a:solidFill>
                <a:latin typeface="Sakkal Majalla" pitchFamily="2" charset="-78"/>
                <a:cs typeface="Sakkal Majalla" pitchFamily="2" charset="-78"/>
              </a:rPr>
              <a:t>تخطيط الاحتياجات من المواد(</a:t>
            </a:r>
            <a:r>
              <a:rPr lang="en-US" sz="3200" dirty="0">
                <a:solidFill>
                  <a:prstClr val="white"/>
                </a:solidFill>
                <a:latin typeface="Sakkal Majalla" pitchFamily="2" charset="-78"/>
                <a:cs typeface="Sakkal Majalla" pitchFamily="2" charset="-78"/>
              </a:rPr>
              <a:t>MRP</a:t>
            </a:r>
            <a:r>
              <a:rPr lang="ar-SA" sz="3200" dirty="0">
                <a:solidFill>
                  <a:prstClr val="white"/>
                </a:solidFill>
                <a:latin typeface="Sakkal Majalla" pitchFamily="2" charset="-78"/>
                <a:cs typeface="Sakkal Majalla" pitchFamily="2" charset="-78"/>
              </a:rPr>
              <a:t>)</a:t>
            </a:r>
            <a:endParaRPr lang="en-US" sz="3200" dirty="0">
              <a:solidFill>
                <a:prstClr val="white"/>
              </a:solidFill>
              <a:latin typeface="Sakkal Majalla" pitchFamily="2" charset="-78"/>
              <a:cs typeface="Sakkal Majalla" pitchFamily="2" charset="-78"/>
            </a:endParaRPr>
          </a:p>
        </p:txBody>
      </p:sp>
      <p:grpSp>
        <p:nvGrpSpPr>
          <p:cNvPr id="4" name="Group 3"/>
          <p:cNvGrpSpPr/>
          <p:nvPr/>
        </p:nvGrpSpPr>
        <p:grpSpPr>
          <a:xfrm>
            <a:off x="6721642" y="1431742"/>
            <a:ext cx="5128689" cy="814153"/>
            <a:chOff x="6123516" y="2618858"/>
            <a:chExt cx="5726815" cy="923010"/>
          </a:xfrm>
        </p:grpSpPr>
        <p:pic>
          <p:nvPicPr>
            <p:cNvPr id="5" name="Picture 4" descr="D:\esraa\الإدارة الحديثة للمستودعات والمخازن\photos\istockphoto-941665020-612x612.jpg"/>
            <p:cNvPicPr/>
            <p:nvPr/>
          </p:nvPicPr>
          <p:blipFill>
            <a:blip r:embed="rId3" cstate="print">
              <a:clrChange>
                <a:clrFrom>
                  <a:srgbClr val="3E6C7B"/>
                </a:clrFrom>
                <a:clrTo>
                  <a:srgbClr val="3E6C7B">
                    <a:alpha val="0"/>
                  </a:srgbClr>
                </a:clrTo>
              </a:clrChange>
              <a:extLst>
                <a:ext uri="{28A0092B-C50C-407E-A947-70E740481C1C}">
                  <a14:useLocalDpi xmlns:a14="http://schemas.microsoft.com/office/drawing/2010/main" val="0"/>
                </a:ext>
              </a:extLst>
            </a:blip>
            <a:srcRect/>
            <a:stretch>
              <a:fillRect/>
            </a:stretch>
          </p:blipFill>
          <p:spPr bwMode="auto">
            <a:xfrm>
              <a:off x="10839679" y="2662989"/>
              <a:ext cx="1010652" cy="870946"/>
            </a:xfrm>
            <a:prstGeom prst="rect">
              <a:avLst/>
            </a:prstGeom>
            <a:noFill/>
            <a:ln>
              <a:noFill/>
            </a:ln>
          </p:spPr>
        </p:pic>
        <p:grpSp>
          <p:nvGrpSpPr>
            <p:cNvPr id="6" name="Group 5"/>
            <p:cNvGrpSpPr/>
            <p:nvPr/>
          </p:nvGrpSpPr>
          <p:grpSpPr>
            <a:xfrm>
              <a:off x="6123516" y="2618858"/>
              <a:ext cx="4941914" cy="923010"/>
              <a:chOff x="3979596" y="-36603"/>
              <a:chExt cx="4765220" cy="1119939"/>
            </a:xfrm>
          </p:grpSpPr>
          <p:sp>
            <p:nvSpPr>
              <p:cNvPr id="8" name="Rectangle 7"/>
              <p:cNvSpPr/>
              <p:nvPr/>
            </p:nvSpPr>
            <p:spPr>
              <a:xfrm>
                <a:off x="3979596" y="518758"/>
                <a:ext cx="4547540" cy="564578"/>
              </a:xfrm>
              <a:prstGeom prst="rect">
                <a:avLst/>
              </a:prstGeom>
            </p:spPr>
            <p:txBody>
              <a:bodyPr wrap="square">
                <a:noAutofit/>
              </a:bodyPr>
              <a:lstStyle/>
              <a:p>
                <a:pPr>
                  <a:lnSpc>
                    <a:spcPct val="107000"/>
                  </a:lnSpc>
                  <a:spcAft>
                    <a:spcPts val="800"/>
                  </a:spcAft>
                </a:pPr>
                <a:r>
                  <a:rPr lang="ar-SA" sz="24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تـقـاريـر الـطـاقـة</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9" name="Rectangle 8"/>
              <p:cNvSpPr/>
              <p:nvPr/>
            </p:nvSpPr>
            <p:spPr>
              <a:xfrm>
                <a:off x="8465416" y="-36603"/>
                <a:ext cx="279400" cy="461645"/>
              </a:xfrm>
              <a:prstGeom prst="rect">
                <a:avLst/>
              </a:prstGeom>
            </p:spPr>
            <p:txBody>
              <a:bodyPr wrap="square">
                <a:noAutofit/>
              </a:bodyPr>
              <a:lstStyle/>
              <a:p>
                <a:pPr algn="r" rtl="1">
                  <a:lnSpc>
                    <a:spcPct val="107000"/>
                  </a:lnSpc>
                  <a:spcAft>
                    <a:spcPts val="800"/>
                  </a:spcAft>
                </a:pPr>
                <a:r>
                  <a:rPr lang="ar-EG" sz="2400" b="1" dirty="0" smtClean="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2</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sp>
        <p:nvSpPr>
          <p:cNvPr id="10" name="Rectangle 9"/>
          <p:cNvSpPr/>
          <p:nvPr/>
        </p:nvSpPr>
        <p:spPr>
          <a:xfrm>
            <a:off x="513347" y="2395436"/>
            <a:ext cx="11241878" cy="1015663"/>
          </a:xfrm>
          <a:prstGeom prst="rect">
            <a:avLst/>
          </a:prstGeom>
        </p:spPr>
        <p:txBody>
          <a:bodyPr wrap="square">
            <a:spAutoFit/>
          </a:bodyPr>
          <a:lstStyle/>
          <a:p>
            <a:pPr algn="justLow">
              <a:lnSpc>
                <a:spcPct val="125000"/>
              </a:lnSpc>
              <a:spcAft>
                <a:spcPts val="800"/>
              </a:spcAft>
            </a:pP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a:t>
            </a: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إن </a:t>
            </a:r>
            <a:r>
              <a:rPr lang="ar-SA"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t>نظام</a:t>
            </a:r>
            <a:r>
              <a:rPr lang="en-US"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t> (</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MRP)</a:t>
            </a:r>
            <a:r>
              <a:rPr lang="en-US"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t> </a:t>
            </a:r>
            <a:r>
              <a:rPr lang="ar-SA"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t>لا </a:t>
            </a: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يأخذ بالاعتبار محددات الطاقة عند احتسابه للأوامر </a:t>
            </a:r>
            <a:r>
              <a:rPr lang="ar-SA"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t>المخططة لذلك </a:t>
            </a: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يجب تحديد الاحتياجات </a:t>
            </a:r>
            <a:r>
              <a:rPr lang="ar-SA"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t>من </a:t>
            </a: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الطاقة لمقابلة خطة والاحتياجات المادية، </a:t>
            </a:r>
            <a:r>
              <a:rPr lang="ar-SA" sz="24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وفيما يأتي توضيح لهذه التقارير الآتية</a:t>
            </a:r>
            <a:r>
              <a:rPr lang="en-US" sz="24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a:t>
            </a:r>
            <a:endParaRPr lang="en-US" sz="14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nvGrpSpPr>
          <p:cNvPr id="11" name="Group 10"/>
          <p:cNvGrpSpPr/>
          <p:nvPr/>
        </p:nvGrpSpPr>
        <p:grpSpPr>
          <a:xfrm>
            <a:off x="4709073" y="3504758"/>
            <a:ext cx="2875861" cy="2623654"/>
            <a:chOff x="4784617" y="2498615"/>
            <a:chExt cx="3489979" cy="3191084"/>
          </a:xfrm>
        </p:grpSpPr>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84617" y="2498615"/>
              <a:ext cx="3489979" cy="3191084"/>
            </a:xfrm>
            <a:prstGeom prst="rect">
              <a:avLst/>
            </a:prstGeom>
          </p:spPr>
        </p:pic>
        <p:sp>
          <p:nvSpPr>
            <p:cNvPr id="13" name="Rectangle 12"/>
            <p:cNvSpPr/>
            <p:nvPr/>
          </p:nvSpPr>
          <p:spPr>
            <a:xfrm>
              <a:off x="5638510" y="3405336"/>
              <a:ext cx="1876642" cy="1684534"/>
            </a:xfrm>
            <a:prstGeom prst="rect">
              <a:avLst/>
            </a:prstGeom>
          </p:spPr>
          <p:txBody>
            <a:bodyPr wrap="square">
              <a:spAutoFit/>
            </a:bodyPr>
            <a:lstStyle/>
            <a:p>
              <a:pPr algn="ctr"/>
              <a:r>
                <a:rPr lang="ar-EG" sz="2800" b="1" dirty="0" smtClean="0">
                  <a:solidFill>
                    <a:srgbClr val="00C0E2"/>
                  </a:solidFill>
                  <a:latin typeface="Sakkal Majalla" panose="02000000000000000000" pitchFamily="2" charset="-78"/>
                  <a:cs typeface="Sakkal Majalla" panose="02000000000000000000" pitchFamily="2" charset="-78"/>
                </a:rPr>
                <a:t>تقارير </a:t>
              </a:r>
              <a:r>
                <a:rPr lang="ar-EG" sz="2800" b="1" dirty="0">
                  <a:solidFill>
                    <a:srgbClr val="00C0E2"/>
                  </a:solidFill>
                  <a:latin typeface="Sakkal Majalla" panose="02000000000000000000" pitchFamily="2" charset="-78"/>
                  <a:cs typeface="Sakkal Majalla" panose="02000000000000000000" pitchFamily="2" charset="-78"/>
                </a:rPr>
                <a:t>المداخلات والمخرجات </a:t>
              </a:r>
            </a:p>
          </p:txBody>
        </p:sp>
      </p:grpSp>
      <p:grpSp>
        <p:nvGrpSpPr>
          <p:cNvPr id="14" name="Group 13"/>
          <p:cNvGrpSpPr/>
          <p:nvPr/>
        </p:nvGrpSpPr>
        <p:grpSpPr>
          <a:xfrm>
            <a:off x="7214624" y="3799903"/>
            <a:ext cx="2875861" cy="2462788"/>
            <a:chOff x="7771431" y="2800939"/>
            <a:chExt cx="3489979" cy="2995427"/>
          </a:xfrm>
        </p:grpSpPr>
        <p:pic>
          <p:nvPicPr>
            <p:cNvPr id="15" name="Picture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71431" y="2800939"/>
              <a:ext cx="3489979" cy="2995427"/>
            </a:xfrm>
            <a:prstGeom prst="rect">
              <a:avLst/>
            </a:prstGeom>
          </p:spPr>
        </p:pic>
        <p:sp>
          <p:nvSpPr>
            <p:cNvPr id="16" name="Rectangle 15"/>
            <p:cNvSpPr/>
            <p:nvPr/>
          </p:nvSpPr>
          <p:spPr>
            <a:xfrm>
              <a:off x="8386019" y="3348682"/>
              <a:ext cx="2295914" cy="1684535"/>
            </a:xfrm>
            <a:prstGeom prst="rect">
              <a:avLst/>
            </a:prstGeom>
          </p:spPr>
          <p:txBody>
            <a:bodyPr wrap="square">
              <a:spAutoFit/>
            </a:bodyPr>
            <a:lstStyle/>
            <a:p>
              <a:pPr algn="ctr"/>
              <a:r>
                <a:rPr lang="ar-EG" sz="2800" b="1" dirty="0" smtClean="0">
                  <a:solidFill>
                    <a:srgbClr val="4B3AD1"/>
                  </a:solidFill>
                  <a:latin typeface="Sakkal Majalla" panose="02000000000000000000" pitchFamily="2" charset="-78"/>
                  <a:cs typeface="Sakkal Majalla" panose="02000000000000000000" pitchFamily="2" charset="-78"/>
                </a:rPr>
                <a:t>تقارير </a:t>
              </a:r>
              <a:r>
                <a:rPr lang="ar-EG" sz="2800" b="1" dirty="0">
                  <a:solidFill>
                    <a:srgbClr val="4B3AD1"/>
                  </a:solidFill>
                  <a:latin typeface="Sakkal Majalla" panose="02000000000000000000" pitchFamily="2" charset="-78"/>
                  <a:cs typeface="Sakkal Majalla" panose="02000000000000000000" pitchFamily="2" charset="-78"/>
                </a:rPr>
                <a:t>التخطيط الاحتياجات </a:t>
              </a:r>
              <a:r>
                <a:rPr lang="ar-EG" sz="2800" b="1" dirty="0" smtClean="0">
                  <a:solidFill>
                    <a:srgbClr val="4B3AD1"/>
                  </a:solidFill>
                  <a:latin typeface="Sakkal Majalla" panose="02000000000000000000" pitchFamily="2" charset="-78"/>
                  <a:cs typeface="Sakkal Majalla" panose="02000000000000000000" pitchFamily="2" charset="-78"/>
                </a:rPr>
                <a:t/>
              </a:r>
              <a:br>
                <a:rPr lang="ar-EG" sz="2800" b="1" dirty="0" smtClean="0">
                  <a:solidFill>
                    <a:srgbClr val="4B3AD1"/>
                  </a:solidFill>
                  <a:latin typeface="Sakkal Majalla" panose="02000000000000000000" pitchFamily="2" charset="-78"/>
                  <a:cs typeface="Sakkal Majalla" panose="02000000000000000000" pitchFamily="2" charset="-78"/>
                </a:rPr>
              </a:br>
              <a:r>
                <a:rPr lang="ar-EG" sz="2800" b="1" dirty="0" smtClean="0">
                  <a:solidFill>
                    <a:srgbClr val="4B3AD1"/>
                  </a:solidFill>
                  <a:latin typeface="Sakkal Majalla" panose="02000000000000000000" pitchFamily="2" charset="-78"/>
                  <a:cs typeface="Sakkal Majalla" panose="02000000000000000000" pitchFamily="2" charset="-78"/>
                </a:rPr>
                <a:t>من </a:t>
              </a:r>
              <a:r>
                <a:rPr lang="ar-EG" sz="2800" b="1" dirty="0">
                  <a:solidFill>
                    <a:srgbClr val="4B3AD1"/>
                  </a:solidFill>
                  <a:latin typeface="Sakkal Majalla" panose="02000000000000000000" pitchFamily="2" charset="-78"/>
                  <a:cs typeface="Sakkal Majalla" panose="02000000000000000000" pitchFamily="2" charset="-78"/>
                </a:rPr>
                <a:t>الطاقة </a:t>
              </a:r>
            </a:p>
          </p:txBody>
        </p:sp>
      </p:grpSp>
      <p:grpSp>
        <p:nvGrpSpPr>
          <p:cNvPr id="17" name="Group 16"/>
          <p:cNvGrpSpPr/>
          <p:nvPr/>
        </p:nvGrpSpPr>
        <p:grpSpPr>
          <a:xfrm>
            <a:off x="2233844" y="3799903"/>
            <a:ext cx="2875861" cy="2462788"/>
            <a:chOff x="1797803" y="2800939"/>
            <a:chExt cx="3489979" cy="2995427"/>
          </a:xfrm>
        </p:grpSpPr>
        <p:pic>
          <p:nvPicPr>
            <p:cNvPr id="18" name="Picture 1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797803" y="2800939"/>
              <a:ext cx="3489979" cy="2995427"/>
            </a:xfrm>
            <a:prstGeom prst="rect">
              <a:avLst/>
            </a:prstGeom>
          </p:spPr>
        </p:pic>
        <p:sp>
          <p:nvSpPr>
            <p:cNvPr id="19" name="Rectangle 18"/>
            <p:cNvSpPr/>
            <p:nvPr/>
          </p:nvSpPr>
          <p:spPr>
            <a:xfrm>
              <a:off x="2555419" y="3464068"/>
              <a:ext cx="1876642" cy="1310193"/>
            </a:xfrm>
            <a:prstGeom prst="rect">
              <a:avLst/>
            </a:prstGeom>
          </p:spPr>
          <p:txBody>
            <a:bodyPr wrap="square">
              <a:spAutoFit/>
            </a:bodyPr>
            <a:lstStyle/>
            <a:p>
              <a:pPr algn="ctr"/>
              <a:r>
                <a:rPr lang="ar-EG" sz="3200" b="1" dirty="0" smtClean="0">
                  <a:solidFill>
                    <a:srgbClr val="FC9B00"/>
                  </a:solidFill>
                  <a:latin typeface="Sakkal Majalla" panose="02000000000000000000" pitchFamily="2" charset="-78"/>
                  <a:cs typeface="Sakkal Majalla" panose="02000000000000000000" pitchFamily="2" charset="-78"/>
                </a:rPr>
                <a:t>تقارير </a:t>
              </a:r>
              <a:r>
                <a:rPr lang="ar-EG" sz="3200" b="1" dirty="0">
                  <a:solidFill>
                    <a:srgbClr val="FC9B00"/>
                  </a:solidFill>
                  <a:latin typeface="Sakkal Majalla" panose="02000000000000000000" pitchFamily="2" charset="-78"/>
                  <a:cs typeface="Sakkal Majalla" panose="02000000000000000000" pitchFamily="2" charset="-78"/>
                </a:rPr>
                <a:t>أخرى </a:t>
              </a:r>
            </a:p>
          </p:txBody>
        </p:sp>
      </p:grpSp>
      <p:sp>
        <p:nvSpPr>
          <p:cNvPr id="20"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21"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7"/>
              </a:rPr>
              <a:t>www.dawliatraining.com</a:t>
            </a:r>
            <a:endParaRPr lang="en-US" sz="1100" dirty="0">
              <a:effectLst/>
              <a:ea typeface="Calibri"/>
              <a:cs typeface="Arial"/>
            </a:endParaRPr>
          </a:p>
        </p:txBody>
      </p:sp>
    </p:spTree>
    <p:extLst>
      <p:ext uri="{BB962C8B-B14F-4D97-AF65-F5344CB8AC3E}">
        <p14:creationId xmlns:p14="http://schemas.microsoft.com/office/powerpoint/2010/main" val="9296129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randombar(horizontal)">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49" presetClass="entr" presetSubtype="0" decel="100000"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ppt_w</p:attrName>
                                        </p:attrNameLst>
                                      </p:cBhvr>
                                      <p:tavLst>
                                        <p:tav tm="0">
                                          <p:val>
                                            <p:fltVal val="0"/>
                                          </p:val>
                                        </p:tav>
                                        <p:tav tm="100000">
                                          <p:val>
                                            <p:strVal val="#ppt_w"/>
                                          </p:val>
                                        </p:tav>
                                      </p:tavLst>
                                    </p:anim>
                                    <p:anim calcmode="lin" valueType="num">
                                      <p:cBhvr>
                                        <p:cTn id="20" dur="500" fill="hold"/>
                                        <p:tgtEl>
                                          <p:spTgt spid="14"/>
                                        </p:tgtEl>
                                        <p:attrNameLst>
                                          <p:attrName>ppt_h</p:attrName>
                                        </p:attrNameLst>
                                      </p:cBhvr>
                                      <p:tavLst>
                                        <p:tav tm="0">
                                          <p:val>
                                            <p:fltVal val="0"/>
                                          </p:val>
                                        </p:tav>
                                        <p:tav tm="100000">
                                          <p:val>
                                            <p:strVal val="#ppt_h"/>
                                          </p:val>
                                        </p:tav>
                                      </p:tavLst>
                                    </p:anim>
                                    <p:anim calcmode="lin" valueType="num">
                                      <p:cBhvr>
                                        <p:cTn id="21" dur="500" fill="hold"/>
                                        <p:tgtEl>
                                          <p:spTgt spid="14"/>
                                        </p:tgtEl>
                                        <p:attrNameLst>
                                          <p:attrName>style.rotation</p:attrName>
                                        </p:attrNameLst>
                                      </p:cBhvr>
                                      <p:tavLst>
                                        <p:tav tm="0">
                                          <p:val>
                                            <p:fltVal val="360"/>
                                          </p:val>
                                        </p:tav>
                                        <p:tav tm="100000">
                                          <p:val>
                                            <p:fltVal val="0"/>
                                          </p:val>
                                        </p:tav>
                                      </p:tavLst>
                                    </p:anim>
                                    <p:animEffect transition="in" filter="fade">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49" presetClass="entr" presetSubtype="0" decel="100000"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anim calcmode="lin" valueType="num">
                                      <p:cBhvr>
                                        <p:cTn id="29" dur="500" fill="hold"/>
                                        <p:tgtEl>
                                          <p:spTgt spid="11"/>
                                        </p:tgtEl>
                                        <p:attrNameLst>
                                          <p:attrName>style.rotation</p:attrName>
                                        </p:attrNameLst>
                                      </p:cBhvr>
                                      <p:tavLst>
                                        <p:tav tm="0">
                                          <p:val>
                                            <p:fltVal val="360"/>
                                          </p:val>
                                        </p:tav>
                                        <p:tav tm="100000">
                                          <p:val>
                                            <p:fltVal val="0"/>
                                          </p:val>
                                        </p:tav>
                                      </p:tavLst>
                                    </p:anim>
                                    <p:animEffect transition="in" filter="fade">
                                      <p:cBhvr>
                                        <p:cTn id="30" dur="500"/>
                                        <p:tgtEl>
                                          <p:spTgt spid="11"/>
                                        </p:tgtEl>
                                      </p:cBhvr>
                                    </p:animEffect>
                                  </p:childTnLst>
                                </p:cTn>
                              </p:par>
                            </p:childTnLst>
                          </p:cTn>
                        </p:par>
                      </p:childTnLst>
                    </p:cTn>
                  </p:par>
                  <p:par>
                    <p:cTn id="31" fill="hold">
                      <p:stCondLst>
                        <p:cond delay="indefinite"/>
                      </p:stCondLst>
                      <p:childTnLst>
                        <p:par>
                          <p:cTn id="32" fill="hold">
                            <p:stCondLst>
                              <p:cond delay="0"/>
                            </p:stCondLst>
                            <p:childTnLst>
                              <p:par>
                                <p:cTn id="33" presetID="49" presetClass="entr" presetSubtype="0" decel="100000" fill="hold" nodeType="click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p:cTn id="35" dur="500" fill="hold"/>
                                        <p:tgtEl>
                                          <p:spTgt spid="17"/>
                                        </p:tgtEl>
                                        <p:attrNameLst>
                                          <p:attrName>ppt_w</p:attrName>
                                        </p:attrNameLst>
                                      </p:cBhvr>
                                      <p:tavLst>
                                        <p:tav tm="0">
                                          <p:val>
                                            <p:fltVal val="0"/>
                                          </p:val>
                                        </p:tav>
                                        <p:tav tm="100000">
                                          <p:val>
                                            <p:strVal val="#ppt_w"/>
                                          </p:val>
                                        </p:tav>
                                      </p:tavLst>
                                    </p:anim>
                                    <p:anim calcmode="lin" valueType="num">
                                      <p:cBhvr>
                                        <p:cTn id="36" dur="500" fill="hold"/>
                                        <p:tgtEl>
                                          <p:spTgt spid="17"/>
                                        </p:tgtEl>
                                        <p:attrNameLst>
                                          <p:attrName>ppt_h</p:attrName>
                                        </p:attrNameLst>
                                      </p:cBhvr>
                                      <p:tavLst>
                                        <p:tav tm="0">
                                          <p:val>
                                            <p:fltVal val="0"/>
                                          </p:val>
                                        </p:tav>
                                        <p:tav tm="100000">
                                          <p:val>
                                            <p:strVal val="#ppt_h"/>
                                          </p:val>
                                        </p:tav>
                                      </p:tavLst>
                                    </p:anim>
                                    <p:anim calcmode="lin" valueType="num">
                                      <p:cBhvr>
                                        <p:cTn id="37" dur="500" fill="hold"/>
                                        <p:tgtEl>
                                          <p:spTgt spid="17"/>
                                        </p:tgtEl>
                                        <p:attrNameLst>
                                          <p:attrName>style.rotation</p:attrName>
                                        </p:attrNameLst>
                                      </p:cBhvr>
                                      <p:tavLst>
                                        <p:tav tm="0">
                                          <p:val>
                                            <p:fltVal val="360"/>
                                          </p:val>
                                        </p:tav>
                                        <p:tav tm="100000">
                                          <p:val>
                                            <p:fltVal val="0"/>
                                          </p:val>
                                        </p:tav>
                                      </p:tavLst>
                                    </p:anim>
                                    <p:animEffect transition="in" filter="fade">
                                      <p:cBhvr>
                                        <p:cTn id="3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145</a:t>
            </a:fld>
            <a:endParaRPr lang="ar-EG"/>
          </a:p>
        </p:txBody>
      </p:sp>
      <p:sp>
        <p:nvSpPr>
          <p:cNvPr id="23" name="Rectangle 22"/>
          <p:cNvSpPr/>
          <p:nvPr/>
        </p:nvSpPr>
        <p:spPr>
          <a:xfrm>
            <a:off x="7375621" y="202376"/>
            <a:ext cx="4474710" cy="707886"/>
          </a:xfrm>
          <a:prstGeom prst="rect">
            <a:avLst/>
          </a:prstGeom>
        </p:spPr>
        <p:txBody>
          <a:bodyPr wrap="square">
            <a:spAutoFit/>
          </a:bodyPr>
          <a:lstStyle/>
          <a:p>
            <a:pPr lvl="0" algn="ctr">
              <a:lnSpc>
                <a:spcPct val="125000"/>
              </a:lnSpc>
              <a:spcAft>
                <a:spcPts val="800"/>
              </a:spcAft>
              <a:defRPr/>
            </a:pPr>
            <a:r>
              <a:rPr lang="ar-SA" sz="3200" dirty="0">
                <a:solidFill>
                  <a:prstClr val="white"/>
                </a:solidFill>
                <a:latin typeface="Sakkal Majalla" pitchFamily="2" charset="-78"/>
                <a:cs typeface="Sakkal Majalla" pitchFamily="2" charset="-78"/>
              </a:rPr>
              <a:t>تخطيط الاحتياجات من المواد(</a:t>
            </a:r>
            <a:r>
              <a:rPr lang="en-US" sz="3200" dirty="0">
                <a:solidFill>
                  <a:prstClr val="white"/>
                </a:solidFill>
                <a:latin typeface="Sakkal Majalla" pitchFamily="2" charset="-78"/>
                <a:cs typeface="Sakkal Majalla" pitchFamily="2" charset="-78"/>
              </a:rPr>
              <a:t>MRP</a:t>
            </a:r>
            <a:r>
              <a:rPr lang="ar-SA" sz="3200" dirty="0">
                <a:solidFill>
                  <a:prstClr val="white"/>
                </a:solidFill>
                <a:latin typeface="Sakkal Majalla" pitchFamily="2" charset="-78"/>
                <a:cs typeface="Sakkal Majalla" pitchFamily="2" charset="-78"/>
              </a:rPr>
              <a:t>)</a:t>
            </a:r>
            <a:endParaRPr lang="en-US" sz="3200" dirty="0">
              <a:solidFill>
                <a:prstClr val="white"/>
              </a:solidFill>
              <a:latin typeface="Sakkal Majalla" pitchFamily="2" charset="-78"/>
              <a:cs typeface="Sakkal Majalla" pitchFamily="2" charset="-78"/>
            </a:endParaRPr>
          </a:p>
        </p:txBody>
      </p:sp>
      <p:grpSp>
        <p:nvGrpSpPr>
          <p:cNvPr id="4" name="Group 3"/>
          <p:cNvGrpSpPr/>
          <p:nvPr/>
        </p:nvGrpSpPr>
        <p:grpSpPr>
          <a:xfrm>
            <a:off x="1973180" y="202376"/>
            <a:ext cx="2967790" cy="726328"/>
            <a:chOff x="9128" y="22322"/>
            <a:chExt cx="2510155" cy="368565"/>
          </a:xfrm>
        </p:grpSpPr>
        <p:pic>
          <p:nvPicPr>
            <p:cNvPr id="5" name="Picture 4" descr="C:\Users\Google\Desktop\اشكال\ghg_0014_Vector-Smart-Object.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128" y="22322"/>
              <a:ext cx="2510155" cy="336885"/>
            </a:xfrm>
            <a:prstGeom prst="rect">
              <a:avLst/>
            </a:prstGeom>
            <a:noFill/>
            <a:ln>
              <a:noFill/>
            </a:ln>
          </p:spPr>
        </p:pic>
        <p:sp>
          <p:nvSpPr>
            <p:cNvPr id="6" name="Rectangle 5"/>
            <p:cNvSpPr/>
            <p:nvPr/>
          </p:nvSpPr>
          <p:spPr>
            <a:xfrm>
              <a:off x="216455" y="27331"/>
              <a:ext cx="2095500" cy="363556"/>
            </a:xfrm>
            <a:prstGeom prst="rect">
              <a:avLst/>
            </a:prstGeom>
          </p:spPr>
          <p:txBody>
            <a:bodyPr wrap="square" anchor="ctr">
              <a:noAutofit/>
            </a:bodyPr>
            <a:lstStyle/>
            <a:p>
              <a:pPr algn="ctr">
                <a:spcAft>
                  <a:spcPts val="800"/>
                </a:spcAft>
              </a:pPr>
              <a:r>
                <a:rPr lang="ar-SA" sz="2400" b="1" dirty="0">
                  <a:solidFill>
                    <a:srgbClr val="FFFFFF"/>
                  </a:solidFill>
                  <a:latin typeface="Sakkal Majalla" panose="02000000000000000000" pitchFamily="2" charset="-78"/>
                  <a:ea typeface="Calibri" panose="020F0502020204030204" pitchFamily="34" charset="0"/>
                  <a:cs typeface="Sakkal Majalla" panose="02000000000000000000" pitchFamily="2" charset="-78"/>
                </a:rPr>
                <a:t>فوائد نظام(</a:t>
              </a:r>
              <a:r>
                <a:rPr lang="en-US" sz="2400" b="1" dirty="0">
                  <a:solidFill>
                    <a:srgbClr val="FFFFFF"/>
                  </a:solidFill>
                  <a:latin typeface="Sakkal Majalla" panose="02000000000000000000" pitchFamily="2" charset="-78"/>
                  <a:ea typeface="Calibri" panose="020F0502020204030204" pitchFamily="34" charset="0"/>
                  <a:cs typeface="Sakkal Majalla" panose="02000000000000000000" pitchFamily="2" charset="-78"/>
                </a:rPr>
                <a:t>MRP</a:t>
              </a:r>
              <a:r>
                <a:rPr lang="ar-SA" sz="2400" b="1" dirty="0">
                  <a:solidFill>
                    <a:srgbClr val="FFFFFF"/>
                  </a:solidFill>
                  <a:latin typeface="Sakkal Majalla" panose="02000000000000000000" pitchFamily="2" charset="-78"/>
                  <a:ea typeface="Calibri" panose="020F0502020204030204" pitchFamily="34" charset="0"/>
                  <a:cs typeface="Sakkal Majalla" panose="02000000000000000000" pitchFamily="2" charset="-78"/>
                </a:rPr>
                <a:t>) </a:t>
              </a:r>
              <a:endParaRPr lang="en-US" sz="12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2" name="Rectangle 1"/>
          <p:cNvSpPr/>
          <p:nvPr/>
        </p:nvSpPr>
        <p:spPr>
          <a:xfrm>
            <a:off x="513347" y="1402251"/>
            <a:ext cx="11336984" cy="1015663"/>
          </a:xfrm>
          <a:prstGeom prst="rect">
            <a:avLst/>
          </a:prstGeom>
        </p:spPr>
        <p:txBody>
          <a:bodyPr wrap="square">
            <a:spAutoFit/>
          </a:bodyPr>
          <a:lstStyle/>
          <a:p>
            <a:pPr algn="justLow">
              <a:lnSpc>
                <a:spcPct val="125000"/>
              </a:lnSpc>
            </a:pP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إن مخرجات نظام</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(MRP) </a:t>
            </a: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توفر معلومات مفيدة لمدراء الإنتاج </a:t>
            </a:r>
            <a:r>
              <a:rPr lang="ar-SA"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t>والمخازن تتجلى </a:t>
            </a: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في ثلاثة استخدامات أساسية، هي التخطيط والرقابة على الخزين، والتخطيط التفصيلي للطاقة وتخطيط الأسبقية</a:t>
            </a:r>
            <a:endParaRPr lang="ar-EG" sz="2800" dirty="0">
              <a:latin typeface="Sakkal Majalla" panose="02000000000000000000" pitchFamily="2" charset="-78"/>
              <a:cs typeface="Sakkal Majalla" panose="02000000000000000000" pitchFamily="2" charset="-78"/>
            </a:endParaRPr>
          </a:p>
        </p:txBody>
      </p:sp>
      <p:grpSp>
        <p:nvGrpSpPr>
          <p:cNvPr id="8" name="Group 7"/>
          <p:cNvGrpSpPr/>
          <p:nvPr/>
        </p:nvGrpSpPr>
        <p:grpSpPr>
          <a:xfrm>
            <a:off x="8104566" y="2579246"/>
            <a:ext cx="3745765" cy="749293"/>
            <a:chOff x="2935867" y="665451"/>
            <a:chExt cx="2006972" cy="586339"/>
          </a:xfrm>
        </p:grpSpPr>
        <p:sp>
          <p:nvSpPr>
            <p:cNvPr id="9" name="Rectangle 8"/>
            <p:cNvSpPr/>
            <p:nvPr/>
          </p:nvSpPr>
          <p:spPr>
            <a:xfrm>
              <a:off x="2935867" y="665451"/>
              <a:ext cx="1732420" cy="429141"/>
            </a:xfrm>
            <a:prstGeom prst="rect">
              <a:avLst/>
            </a:prstGeom>
          </p:spPr>
          <p:txBody>
            <a:bodyPr wrap="square">
              <a:noAutofit/>
            </a:bodyPr>
            <a:lstStyle/>
            <a:p>
              <a:pPr algn="ctr" rtl="1">
                <a:lnSpc>
                  <a:spcPct val="107000"/>
                </a:lnSpc>
                <a:spcAft>
                  <a:spcPts val="800"/>
                </a:spcAft>
              </a:pPr>
              <a:r>
                <a:rPr lang="ar-SA" sz="2400" b="1">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التخطيط والرقابة على التخزين</a:t>
              </a:r>
              <a:endParaRPr lang="en-US" sz="2400">
                <a:effectLst/>
                <a:latin typeface="Sakkal Majalla" panose="02000000000000000000" pitchFamily="2" charset="-78"/>
                <a:ea typeface="Calibri" panose="020F0502020204030204" pitchFamily="34" charset="0"/>
                <a:cs typeface="Sakkal Majalla" panose="02000000000000000000" pitchFamily="2" charset="-78"/>
              </a:endParaRPr>
            </a:p>
          </p:txBody>
        </p:sp>
        <p:pic>
          <p:nvPicPr>
            <p:cNvPr id="10" name="Picture 9" descr="C:\Users\Google\Desktop\اشكال\ghg_0000_Vector-Smart-Object.png"/>
            <p:cNvPicPr>
              <a:picLocks noChangeAspect="1"/>
            </p:cNvPicPr>
            <p:nvPr/>
          </p:nvPicPr>
          <p:blipFill rotWithShape="1">
            <a:blip r:embed="rId4" cstate="print">
              <a:extLst>
                <a:ext uri="{28A0092B-C50C-407E-A947-70E740481C1C}">
                  <a14:useLocalDpi xmlns:a14="http://schemas.microsoft.com/office/drawing/2010/main" val="0"/>
                </a:ext>
              </a:extLst>
            </a:blip>
            <a:srcRect l="4968" b="60777"/>
            <a:stretch/>
          </p:blipFill>
          <p:spPr bwMode="auto">
            <a:xfrm flipV="1">
              <a:off x="3133723" y="752474"/>
              <a:ext cx="1809116" cy="418465"/>
            </a:xfrm>
            <a:prstGeom prst="rect">
              <a:avLst/>
            </a:prstGeom>
            <a:noFill/>
            <a:ln>
              <a:noFill/>
            </a:ln>
            <a:extLst>
              <a:ext uri="{53640926-AAD7-44D8-BBD7-CCE9431645EC}">
                <a14:shadowObscured xmlns:a14="http://schemas.microsoft.com/office/drawing/2010/main"/>
              </a:ext>
            </a:extLst>
          </p:spPr>
        </p:pic>
        <p:sp>
          <p:nvSpPr>
            <p:cNvPr id="11" name="Rectangle 10"/>
            <p:cNvSpPr/>
            <p:nvPr/>
          </p:nvSpPr>
          <p:spPr>
            <a:xfrm>
              <a:off x="4615876" y="790145"/>
              <a:ext cx="279400" cy="461645"/>
            </a:xfrm>
            <a:prstGeom prst="rect">
              <a:avLst/>
            </a:prstGeom>
          </p:spPr>
          <p:txBody>
            <a:bodyPr wrap="square">
              <a:noAutofit/>
            </a:bodyPr>
            <a:lstStyle/>
            <a:p>
              <a:pPr algn="ctr" rtl="1">
                <a:lnSpc>
                  <a:spcPct val="107000"/>
                </a:lnSpc>
                <a:spcAft>
                  <a:spcPts val="800"/>
                </a:spcAft>
              </a:pPr>
              <a:r>
                <a:rPr lang="ar-EG" sz="24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1</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3" name="Rectangle 2"/>
          <p:cNvSpPr/>
          <p:nvPr/>
        </p:nvSpPr>
        <p:spPr>
          <a:xfrm>
            <a:off x="657726" y="3336426"/>
            <a:ext cx="10988843" cy="1015663"/>
          </a:xfrm>
          <a:prstGeom prst="rect">
            <a:avLst/>
          </a:prstGeom>
        </p:spPr>
        <p:txBody>
          <a:bodyPr wrap="square">
            <a:spAutoFit/>
          </a:bodyPr>
          <a:lstStyle/>
          <a:p>
            <a:pPr algn="justLow">
              <a:lnSpc>
                <a:spcPct val="125000"/>
              </a:lnSpc>
              <a:spcAft>
                <a:spcPts val="800"/>
              </a:spcAft>
            </a:pP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بين نظام</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(MRP)</a:t>
            </a: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الأوامر المخطط إطلاقها للمكونات المصنعة </a:t>
            </a:r>
            <a:r>
              <a:rPr lang="ar-EG" sz="2400" b="1" dirty="0" err="1"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t>والمشتراه</a:t>
            </a:r>
            <a:r>
              <a:rPr lang="ar-SA"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t> </a:t>
            </a: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مما يساعد في عملية التخطيط ومراقبة الخزين، </a:t>
            </a:r>
            <a:r>
              <a:rPr lang="en-US"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t/>
            </a:r>
            <a:br>
              <a:rPr lang="en-US"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br>
            <a:r>
              <a:rPr lang="ar-SA"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t>من </a:t>
            </a: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خلال الإجابة عن الأسئلة الأساسية تتعلق بماذا وكم تطلب الكميات؟ ومتى تجب جدولة تسليم المنتج؟</a:t>
            </a:r>
            <a:endPar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grpSp>
        <p:nvGrpSpPr>
          <p:cNvPr id="18" name="Group 17"/>
          <p:cNvGrpSpPr/>
          <p:nvPr/>
        </p:nvGrpSpPr>
        <p:grpSpPr>
          <a:xfrm>
            <a:off x="8473839" y="4521308"/>
            <a:ext cx="3376491" cy="749293"/>
            <a:chOff x="3133723" y="665451"/>
            <a:chExt cx="1809116" cy="586339"/>
          </a:xfrm>
        </p:grpSpPr>
        <p:sp>
          <p:nvSpPr>
            <p:cNvPr id="19" name="Rectangle 18"/>
            <p:cNvSpPr/>
            <p:nvPr/>
          </p:nvSpPr>
          <p:spPr>
            <a:xfrm>
              <a:off x="3133723" y="665451"/>
              <a:ext cx="1534564" cy="429141"/>
            </a:xfrm>
            <a:prstGeom prst="rect">
              <a:avLst/>
            </a:prstGeom>
          </p:spPr>
          <p:txBody>
            <a:bodyPr wrap="square">
              <a:noAutofit/>
            </a:bodyPr>
            <a:lstStyle/>
            <a:p>
              <a:pPr algn="ctr">
                <a:lnSpc>
                  <a:spcPct val="107000"/>
                </a:lnSpc>
                <a:spcAft>
                  <a:spcPts val="800"/>
                </a:spcAft>
              </a:pPr>
              <a:r>
                <a:rPr lang="ar-SA" sz="24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تخطيط احتياجات الطاقة </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p:txBody>
        </p:sp>
        <p:pic>
          <p:nvPicPr>
            <p:cNvPr id="20" name="Picture 19" descr="C:\Users\Google\Desktop\اشكال\ghg_0000_Vector-Smart-Object.png"/>
            <p:cNvPicPr>
              <a:picLocks noChangeAspect="1"/>
            </p:cNvPicPr>
            <p:nvPr/>
          </p:nvPicPr>
          <p:blipFill rotWithShape="1">
            <a:blip r:embed="rId4" cstate="print">
              <a:extLst>
                <a:ext uri="{28A0092B-C50C-407E-A947-70E740481C1C}">
                  <a14:useLocalDpi xmlns:a14="http://schemas.microsoft.com/office/drawing/2010/main" val="0"/>
                </a:ext>
              </a:extLst>
            </a:blip>
            <a:srcRect l="4968" b="60777"/>
            <a:stretch/>
          </p:blipFill>
          <p:spPr bwMode="auto">
            <a:xfrm flipV="1">
              <a:off x="3133723" y="752474"/>
              <a:ext cx="1809116" cy="418465"/>
            </a:xfrm>
            <a:prstGeom prst="rect">
              <a:avLst/>
            </a:prstGeom>
            <a:noFill/>
            <a:ln>
              <a:noFill/>
            </a:ln>
            <a:extLst>
              <a:ext uri="{53640926-AAD7-44D8-BBD7-CCE9431645EC}">
                <a14:shadowObscured xmlns:a14="http://schemas.microsoft.com/office/drawing/2010/main"/>
              </a:ext>
            </a:extLst>
          </p:spPr>
        </p:pic>
        <p:sp>
          <p:nvSpPr>
            <p:cNvPr id="21" name="Rectangle 20"/>
            <p:cNvSpPr/>
            <p:nvPr/>
          </p:nvSpPr>
          <p:spPr>
            <a:xfrm>
              <a:off x="4615876" y="790145"/>
              <a:ext cx="279400" cy="461645"/>
            </a:xfrm>
            <a:prstGeom prst="rect">
              <a:avLst/>
            </a:prstGeom>
          </p:spPr>
          <p:txBody>
            <a:bodyPr wrap="square">
              <a:noAutofit/>
            </a:bodyPr>
            <a:lstStyle/>
            <a:p>
              <a:pPr algn="ctr" rtl="1">
                <a:lnSpc>
                  <a:spcPct val="107000"/>
                </a:lnSpc>
                <a:spcAft>
                  <a:spcPts val="800"/>
                </a:spcAft>
              </a:pPr>
              <a:r>
                <a:rPr lang="ar-EG" sz="2400" b="1" dirty="0" smtClean="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2</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22" name="Rectangle 21"/>
          <p:cNvSpPr/>
          <p:nvPr/>
        </p:nvSpPr>
        <p:spPr>
          <a:xfrm>
            <a:off x="513348" y="5278488"/>
            <a:ext cx="11133222" cy="941796"/>
          </a:xfrm>
          <a:prstGeom prst="rect">
            <a:avLst/>
          </a:prstGeom>
        </p:spPr>
        <p:txBody>
          <a:bodyPr wrap="square">
            <a:spAutoFit/>
          </a:bodyPr>
          <a:lstStyle/>
          <a:p>
            <a:pPr algn="justLow">
              <a:lnSpc>
                <a:spcPct val="115000"/>
              </a:lnSpc>
              <a:spcAft>
                <a:spcPts val="800"/>
              </a:spcAft>
            </a:pPr>
            <a:r>
              <a:rPr lang="ar-SA"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يحدد نظام</a:t>
            </a:r>
            <a:r>
              <a:rPr lang="en-US" sz="2400" b="1" dirty="0">
                <a:solidFill>
                  <a:srgbClr val="002060"/>
                </a:solidFill>
                <a:latin typeface="Sakkal Majalla" panose="02000000000000000000" pitchFamily="2" charset="-78"/>
                <a:ea typeface="Calibri" panose="020F0502020204030204" pitchFamily="34" charset="0"/>
                <a:cs typeface="Arial" panose="020B0604020202020204" pitchFamily="34" charset="0"/>
              </a:rPr>
              <a:t> (MRP) </a:t>
            </a:r>
            <a:r>
              <a:rPr lang="ar-SA"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المواد والمكونات المطلوبة لتلبية متطلبات جدول الإنتاج الرئيسي، فتخطيط احتياجات الطاقة عبارة </a:t>
            </a:r>
            <a:r>
              <a:rPr lang="ar-EG" sz="2400" b="1" dirty="0" smtClean="0">
                <a:solidFill>
                  <a:srgbClr val="002060"/>
                </a:solidFill>
                <a:latin typeface="Calibri" panose="020F0502020204030204" pitchFamily="34" charset="0"/>
                <a:ea typeface="Calibri" panose="020F0502020204030204" pitchFamily="34" charset="0"/>
                <a:cs typeface="Sakkal Majalla" panose="02000000000000000000" pitchFamily="2" charset="-78"/>
              </a:rPr>
              <a:t/>
            </a:r>
            <a:br>
              <a:rPr lang="ar-EG" sz="2400" b="1" dirty="0" smtClean="0">
                <a:solidFill>
                  <a:srgbClr val="002060"/>
                </a:solidFill>
                <a:latin typeface="Calibri" panose="020F0502020204030204" pitchFamily="34" charset="0"/>
                <a:ea typeface="Calibri" panose="020F0502020204030204" pitchFamily="34" charset="0"/>
                <a:cs typeface="Sakkal Majalla" panose="02000000000000000000" pitchFamily="2" charset="-78"/>
              </a:rPr>
            </a:br>
            <a:r>
              <a:rPr lang="ar-SA" sz="2400" b="1" dirty="0" smtClean="0">
                <a:solidFill>
                  <a:srgbClr val="002060"/>
                </a:solidFill>
                <a:latin typeface="Calibri" panose="020F0502020204030204" pitchFamily="34" charset="0"/>
                <a:ea typeface="Calibri" panose="020F0502020204030204" pitchFamily="34" charset="0"/>
                <a:cs typeface="Sakkal Majalla" panose="02000000000000000000" pitchFamily="2" charset="-78"/>
              </a:rPr>
              <a:t>عن </a:t>
            </a:r>
            <a:r>
              <a:rPr lang="ar-SA"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تحديد مقدار العمل والمكنات والموارد المطلوبة لإكمال مهمات الإنتاج، حيث تحتسب كل الإجراء والمكونات في خطة المواد</a:t>
            </a:r>
            <a:endParaRPr lang="en-US" sz="14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24"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25"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5"/>
              </a:rPr>
              <a:t>www.dawliatraining.com</a:t>
            </a:r>
            <a:endParaRPr lang="en-US" sz="1100" dirty="0">
              <a:effectLst/>
              <a:ea typeface="Calibri"/>
              <a:cs typeface="Arial"/>
            </a:endParaRPr>
          </a:p>
        </p:txBody>
      </p:sp>
    </p:spTree>
    <p:extLst>
      <p:ext uri="{BB962C8B-B14F-4D97-AF65-F5344CB8AC3E}">
        <p14:creationId xmlns:p14="http://schemas.microsoft.com/office/powerpoint/2010/main" val="36648364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randombar(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barn(inVertical)">
                                      <p:cBhvr>
                                        <p:cTn id="24" dur="500"/>
                                        <p:tgtEl>
                                          <p:spTgt spid="3"/>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nodeType="click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p:cTn id="29" dur="500" fill="hold"/>
                                        <p:tgtEl>
                                          <p:spTgt spid="18"/>
                                        </p:tgtEl>
                                        <p:attrNameLst>
                                          <p:attrName>ppt_w</p:attrName>
                                        </p:attrNameLst>
                                      </p:cBhvr>
                                      <p:tavLst>
                                        <p:tav tm="0">
                                          <p:val>
                                            <p:fltVal val="0"/>
                                          </p:val>
                                        </p:tav>
                                        <p:tav tm="100000">
                                          <p:val>
                                            <p:strVal val="#ppt_w"/>
                                          </p:val>
                                        </p:tav>
                                      </p:tavLst>
                                    </p:anim>
                                    <p:anim calcmode="lin" valueType="num">
                                      <p:cBhvr>
                                        <p:cTn id="30" dur="500" fill="hold"/>
                                        <p:tgtEl>
                                          <p:spTgt spid="18"/>
                                        </p:tgtEl>
                                        <p:attrNameLst>
                                          <p:attrName>ppt_h</p:attrName>
                                        </p:attrNameLst>
                                      </p:cBhvr>
                                      <p:tavLst>
                                        <p:tav tm="0">
                                          <p:val>
                                            <p:fltVal val="0"/>
                                          </p:val>
                                        </p:tav>
                                        <p:tav tm="100000">
                                          <p:val>
                                            <p:strVal val="#ppt_h"/>
                                          </p:val>
                                        </p:tav>
                                      </p:tavLst>
                                    </p:anim>
                                    <p:animEffect transition="in" filter="fade">
                                      <p:cBhvr>
                                        <p:cTn id="31" dur="500"/>
                                        <p:tgtEl>
                                          <p:spTgt spid="18"/>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grpId="0" nodeType="click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barn(inVertical)">
                                      <p:cBhvr>
                                        <p:cTn id="3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22" grpId="0"/>
    </p:bld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D:\esraa\الإدارة الحديثة للمستودعات والمخازن\photos\276-2760521_person-on-computer-clipart-hd-png-download.png"/>
          <p:cNvPicPr/>
          <p:nvPr/>
        </p:nvPicPr>
        <p:blipFill rotWithShape="1">
          <a:blip r:embed="rId3" cstate="print">
            <a:clrChange>
              <a:clrFrom>
                <a:srgbClr val="EEEEEE"/>
              </a:clrFrom>
              <a:clrTo>
                <a:srgbClr val="EEEEEE">
                  <a:alpha val="0"/>
                </a:srgbClr>
              </a:clrTo>
            </a:clrChange>
            <a:extLst>
              <a:ext uri="{28A0092B-C50C-407E-A947-70E740481C1C}">
                <a14:useLocalDpi xmlns:a14="http://schemas.microsoft.com/office/drawing/2010/main" val="0"/>
              </a:ext>
            </a:extLst>
          </a:blip>
          <a:srcRect l="10649" r="16118" b="6873"/>
          <a:stretch/>
        </p:blipFill>
        <p:spPr bwMode="auto">
          <a:xfrm flipH="1">
            <a:off x="545432" y="2125396"/>
            <a:ext cx="4498886" cy="4090736"/>
          </a:xfrm>
          <a:prstGeom prst="rect">
            <a:avLst/>
          </a:prstGeom>
          <a:noFill/>
          <a:ln>
            <a:noFill/>
          </a:ln>
          <a:extLst>
            <a:ext uri="{53640926-AAD7-44D8-BBD7-CCE9431645EC}">
              <a14:shadowObscured xmlns:a14="http://schemas.microsoft.com/office/drawing/2010/main"/>
            </a:ext>
          </a:extLst>
        </p:spPr>
      </p:pic>
      <p:sp>
        <p:nvSpPr>
          <p:cNvPr id="7" name="Slide Number Placeholder 6"/>
          <p:cNvSpPr>
            <a:spLocks noGrp="1"/>
          </p:cNvSpPr>
          <p:nvPr>
            <p:ph type="sldNum" sz="quarter" idx="12"/>
          </p:nvPr>
        </p:nvSpPr>
        <p:spPr/>
        <p:txBody>
          <a:bodyPr/>
          <a:lstStyle/>
          <a:p>
            <a:fld id="{802A93DA-8321-490E-B7A0-7881EC602D96}" type="slidenum">
              <a:rPr lang="ar-EG" smtClean="0"/>
              <a:t>146</a:t>
            </a:fld>
            <a:endParaRPr lang="ar-EG"/>
          </a:p>
        </p:txBody>
      </p:sp>
      <p:sp>
        <p:nvSpPr>
          <p:cNvPr id="23" name="Rectangle 22"/>
          <p:cNvSpPr/>
          <p:nvPr/>
        </p:nvSpPr>
        <p:spPr>
          <a:xfrm>
            <a:off x="7375621" y="202376"/>
            <a:ext cx="4474710" cy="707886"/>
          </a:xfrm>
          <a:prstGeom prst="rect">
            <a:avLst/>
          </a:prstGeom>
        </p:spPr>
        <p:txBody>
          <a:bodyPr wrap="square">
            <a:spAutoFit/>
          </a:bodyPr>
          <a:lstStyle/>
          <a:p>
            <a:pPr lvl="0" algn="ctr">
              <a:lnSpc>
                <a:spcPct val="125000"/>
              </a:lnSpc>
              <a:spcAft>
                <a:spcPts val="800"/>
              </a:spcAft>
              <a:defRPr/>
            </a:pPr>
            <a:r>
              <a:rPr lang="ar-SA" sz="3200" dirty="0">
                <a:solidFill>
                  <a:prstClr val="white"/>
                </a:solidFill>
                <a:latin typeface="Sakkal Majalla" pitchFamily="2" charset="-78"/>
                <a:cs typeface="Sakkal Majalla" pitchFamily="2" charset="-78"/>
              </a:rPr>
              <a:t>تخطيط الاحتياجات من المواد(</a:t>
            </a:r>
            <a:r>
              <a:rPr lang="en-US" sz="3200" dirty="0">
                <a:solidFill>
                  <a:prstClr val="white"/>
                </a:solidFill>
                <a:latin typeface="Sakkal Majalla" pitchFamily="2" charset="-78"/>
                <a:cs typeface="Sakkal Majalla" pitchFamily="2" charset="-78"/>
              </a:rPr>
              <a:t>MRP</a:t>
            </a:r>
            <a:r>
              <a:rPr lang="ar-SA" sz="3200" dirty="0">
                <a:solidFill>
                  <a:prstClr val="white"/>
                </a:solidFill>
                <a:latin typeface="Sakkal Majalla" pitchFamily="2" charset="-78"/>
                <a:cs typeface="Sakkal Majalla" pitchFamily="2" charset="-78"/>
              </a:rPr>
              <a:t>)</a:t>
            </a:r>
            <a:endParaRPr lang="en-US" sz="3200" dirty="0">
              <a:solidFill>
                <a:prstClr val="white"/>
              </a:solidFill>
              <a:latin typeface="Sakkal Majalla" pitchFamily="2" charset="-78"/>
              <a:cs typeface="Sakkal Majalla" pitchFamily="2" charset="-78"/>
            </a:endParaRPr>
          </a:p>
        </p:txBody>
      </p:sp>
      <p:grpSp>
        <p:nvGrpSpPr>
          <p:cNvPr id="4" name="Group 3"/>
          <p:cNvGrpSpPr/>
          <p:nvPr/>
        </p:nvGrpSpPr>
        <p:grpSpPr>
          <a:xfrm>
            <a:off x="8697655" y="1327962"/>
            <a:ext cx="3376491" cy="749293"/>
            <a:chOff x="3133723" y="665451"/>
            <a:chExt cx="1809116" cy="586339"/>
          </a:xfrm>
        </p:grpSpPr>
        <p:pic>
          <p:nvPicPr>
            <p:cNvPr id="6" name="Picture 5" descr="C:\Users\Google\Desktop\اشكال\ghg_0000_Vector-Smart-Object.png"/>
            <p:cNvPicPr>
              <a:picLocks noChangeAspect="1"/>
            </p:cNvPicPr>
            <p:nvPr/>
          </p:nvPicPr>
          <p:blipFill rotWithShape="1">
            <a:blip r:embed="rId4" cstate="print">
              <a:extLst>
                <a:ext uri="{28A0092B-C50C-407E-A947-70E740481C1C}">
                  <a14:useLocalDpi xmlns:a14="http://schemas.microsoft.com/office/drawing/2010/main" val="0"/>
                </a:ext>
              </a:extLst>
            </a:blip>
            <a:srcRect l="4968" b="60777"/>
            <a:stretch/>
          </p:blipFill>
          <p:spPr bwMode="auto">
            <a:xfrm flipV="1">
              <a:off x="3133723" y="752474"/>
              <a:ext cx="1809116" cy="418465"/>
            </a:xfrm>
            <a:prstGeom prst="rect">
              <a:avLst/>
            </a:prstGeom>
            <a:noFill/>
            <a:ln>
              <a:noFill/>
            </a:ln>
            <a:extLst>
              <a:ext uri="{53640926-AAD7-44D8-BBD7-CCE9431645EC}">
                <a14:shadowObscured xmlns:a14="http://schemas.microsoft.com/office/drawing/2010/main"/>
              </a:ext>
            </a:extLst>
          </p:spPr>
        </p:pic>
        <p:sp>
          <p:nvSpPr>
            <p:cNvPr id="5" name="Rectangle 4"/>
            <p:cNvSpPr/>
            <p:nvPr/>
          </p:nvSpPr>
          <p:spPr>
            <a:xfrm>
              <a:off x="3133723" y="665451"/>
              <a:ext cx="1534564" cy="429141"/>
            </a:xfrm>
            <a:prstGeom prst="rect">
              <a:avLst/>
            </a:prstGeom>
          </p:spPr>
          <p:txBody>
            <a:bodyPr wrap="square">
              <a:noAutofit/>
            </a:bodyPr>
            <a:lstStyle/>
            <a:p>
              <a:pPr algn="ctr">
                <a:lnSpc>
                  <a:spcPct val="107000"/>
                </a:lnSpc>
                <a:spcAft>
                  <a:spcPts val="800"/>
                </a:spcAft>
              </a:pPr>
              <a:r>
                <a:rPr lang="ar-SA" sz="24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تـخـطـيـط الأسـبـقـيـة</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8" name="Rectangle 7"/>
            <p:cNvSpPr/>
            <p:nvPr/>
          </p:nvSpPr>
          <p:spPr>
            <a:xfrm>
              <a:off x="4615876" y="790145"/>
              <a:ext cx="279400" cy="461645"/>
            </a:xfrm>
            <a:prstGeom prst="rect">
              <a:avLst/>
            </a:prstGeom>
          </p:spPr>
          <p:txBody>
            <a:bodyPr wrap="square">
              <a:noAutofit/>
            </a:bodyPr>
            <a:lstStyle/>
            <a:p>
              <a:pPr algn="ctr" rtl="1">
                <a:lnSpc>
                  <a:spcPct val="107000"/>
                </a:lnSpc>
                <a:spcAft>
                  <a:spcPts val="800"/>
                </a:spcAft>
              </a:pPr>
              <a:r>
                <a:rPr lang="ar-EG" sz="2400" b="1" dirty="0" smtClean="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3</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9" name="Rectangle 8"/>
          <p:cNvSpPr/>
          <p:nvPr/>
        </p:nvSpPr>
        <p:spPr>
          <a:xfrm>
            <a:off x="4535904" y="2270048"/>
            <a:ext cx="7314427" cy="2400657"/>
          </a:xfrm>
          <a:prstGeom prst="rect">
            <a:avLst/>
          </a:prstGeom>
        </p:spPr>
        <p:txBody>
          <a:bodyPr wrap="square">
            <a:spAutoFit/>
          </a:bodyPr>
          <a:lstStyle/>
          <a:p>
            <a:pPr algn="justLow">
              <a:lnSpc>
                <a:spcPct val="125000"/>
              </a:lnSpc>
              <a:spcAft>
                <a:spcPts val="800"/>
              </a:spcAft>
            </a:pPr>
            <a:r>
              <a:rPr lang="ar-SA"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يتجسد دور نظام</a:t>
            </a:r>
            <a:r>
              <a:rPr lang="en-US" sz="2400" b="1" dirty="0">
                <a:solidFill>
                  <a:srgbClr val="002060"/>
                </a:solidFill>
                <a:latin typeface="Sakkal Majalla" panose="02000000000000000000" pitchFamily="2" charset="-78"/>
                <a:ea typeface="Calibri" panose="020F0502020204030204" pitchFamily="34" charset="0"/>
                <a:cs typeface="Arial" panose="020B0604020202020204" pitchFamily="34" charset="0"/>
              </a:rPr>
              <a:t> (MRP)</a:t>
            </a:r>
            <a:r>
              <a:rPr lang="ar-SA"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في تخطيط أسبقية الإنتاج أو الشراء وفق الأوامر المخطط إطلاقها لمكونات وإجراء المنتج، فعند حدوث ما هو غير متوقع مما يؤثر على تنفيذ الطلبيات في مواعيد تسليمها فإن الرقابة على الأسبقية تكون </a:t>
            </a:r>
            <a:r>
              <a:rPr lang="ar-EG" sz="2400" b="1" dirty="0" smtClean="0">
                <a:solidFill>
                  <a:srgbClr val="002060"/>
                </a:solidFill>
                <a:latin typeface="Calibri" panose="020F0502020204030204" pitchFamily="34" charset="0"/>
                <a:ea typeface="Calibri" panose="020F0502020204030204" pitchFamily="34" charset="0"/>
                <a:cs typeface="Sakkal Majalla" panose="02000000000000000000" pitchFamily="2" charset="-78"/>
              </a:rPr>
              <a:t/>
            </a:r>
            <a:br>
              <a:rPr lang="ar-EG" sz="2400" b="1" dirty="0" smtClean="0">
                <a:solidFill>
                  <a:srgbClr val="002060"/>
                </a:solidFill>
                <a:latin typeface="Calibri" panose="020F0502020204030204" pitchFamily="34" charset="0"/>
                <a:ea typeface="Calibri" panose="020F0502020204030204" pitchFamily="34" charset="0"/>
                <a:cs typeface="Sakkal Majalla" panose="02000000000000000000" pitchFamily="2" charset="-78"/>
              </a:rPr>
            </a:br>
            <a:r>
              <a:rPr lang="ar-SA" sz="2400" b="1" dirty="0" smtClean="0">
                <a:solidFill>
                  <a:srgbClr val="002060"/>
                </a:solidFill>
                <a:latin typeface="Calibri" panose="020F0502020204030204" pitchFamily="34" charset="0"/>
                <a:ea typeface="Calibri" panose="020F0502020204030204" pitchFamily="34" charset="0"/>
                <a:cs typeface="Sakkal Majalla" panose="02000000000000000000" pitchFamily="2" charset="-78"/>
              </a:rPr>
              <a:t>من </a:t>
            </a:r>
            <a:r>
              <a:rPr lang="ar-SA"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خلال التعجيل أو التبطيء، أي إعادة جدولة الإنتاج، مما يجعل الطلبية تنتج بسرعة أكبر أو اقل على التوالي</a:t>
            </a:r>
            <a:endParaRPr lang="en-US" sz="14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11"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12"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5"/>
              </a:rPr>
              <a:t>www.dawliatraining.com</a:t>
            </a:r>
            <a:endParaRPr lang="en-US" sz="1100" dirty="0">
              <a:effectLst/>
              <a:ea typeface="Calibri"/>
              <a:cs typeface="Arial"/>
            </a:endParaRPr>
          </a:p>
        </p:txBody>
      </p:sp>
    </p:spTree>
    <p:extLst>
      <p:ext uri="{BB962C8B-B14F-4D97-AF65-F5344CB8AC3E}">
        <p14:creationId xmlns:p14="http://schemas.microsoft.com/office/powerpoint/2010/main" val="7553247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randombar(horizontal)">
                                      <p:cBhvr>
                                        <p:cTn id="14" dur="500"/>
                                        <p:tgtEl>
                                          <p:spTgt spid="9"/>
                                        </p:tgtEl>
                                      </p:cBhvr>
                                    </p:animEffect>
                                  </p:childTnLst>
                                </p:cTn>
                              </p:par>
                              <p:par>
                                <p:cTn id="15" presetID="14" presetClass="entr" presetSubtype="10"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randombar(horizontal)">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147</a:t>
            </a:fld>
            <a:endParaRPr lang="ar-EG"/>
          </a:p>
        </p:txBody>
      </p:sp>
      <p:sp>
        <p:nvSpPr>
          <p:cNvPr id="23" name="Rectangle 22"/>
          <p:cNvSpPr/>
          <p:nvPr/>
        </p:nvSpPr>
        <p:spPr>
          <a:xfrm>
            <a:off x="7375621" y="202376"/>
            <a:ext cx="4474710" cy="707886"/>
          </a:xfrm>
          <a:prstGeom prst="rect">
            <a:avLst/>
          </a:prstGeom>
        </p:spPr>
        <p:txBody>
          <a:bodyPr wrap="square">
            <a:spAutoFit/>
          </a:bodyPr>
          <a:lstStyle/>
          <a:p>
            <a:pPr lvl="0" algn="ctr">
              <a:lnSpc>
                <a:spcPct val="125000"/>
              </a:lnSpc>
              <a:spcAft>
                <a:spcPts val="800"/>
              </a:spcAft>
              <a:defRPr/>
            </a:pPr>
            <a:r>
              <a:rPr lang="ar-SA" sz="3200" dirty="0">
                <a:solidFill>
                  <a:prstClr val="white"/>
                </a:solidFill>
                <a:latin typeface="Sakkal Majalla" pitchFamily="2" charset="-78"/>
                <a:cs typeface="Sakkal Majalla" pitchFamily="2" charset="-78"/>
              </a:rPr>
              <a:t>تخطيط الاحتياجات من المواد(</a:t>
            </a:r>
            <a:r>
              <a:rPr lang="en-US" sz="3200" dirty="0">
                <a:solidFill>
                  <a:prstClr val="white"/>
                </a:solidFill>
                <a:latin typeface="Sakkal Majalla" pitchFamily="2" charset="-78"/>
                <a:cs typeface="Sakkal Majalla" pitchFamily="2" charset="-78"/>
              </a:rPr>
              <a:t>MRP</a:t>
            </a:r>
            <a:r>
              <a:rPr lang="ar-SA" sz="3200" dirty="0">
                <a:solidFill>
                  <a:prstClr val="white"/>
                </a:solidFill>
                <a:latin typeface="Sakkal Majalla" pitchFamily="2" charset="-78"/>
                <a:cs typeface="Sakkal Majalla" pitchFamily="2" charset="-78"/>
              </a:rPr>
              <a:t>)</a:t>
            </a:r>
            <a:endParaRPr lang="en-US" sz="3200" dirty="0">
              <a:solidFill>
                <a:prstClr val="white"/>
              </a:solidFill>
              <a:latin typeface="Sakkal Majalla" pitchFamily="2" charset="-78"/>
              <a:cs typeface="Sakkal Majalla" pitchFamily="2" charset="-78"/>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7128586" y="1288956"/>
            <a:ext cx="3533775" cy="5248275"/>
          </a:xfrm>
          <a:prstGeom prst="rect">
            <a:avLst/>
          </a:prstGeom>
        </p:spPr>
      </p:pic>
      <p:grpSp>
        <p:nvGrpSpPr>
          <p:cNvPr id="5" name="Group 4"/>
          <p:cNvGrpSpPr/>
          <p:nvPr/>
        </p:nvGrpSpPr>
        <p:grpSpPr>
          <a:xfrm>
            <a:off x="9448894" y="2997859"/>
            <a:ext cx="2655909" cy="2596117"/>
            <a:chOff x="8679088" y="3087507"/>
            <a:chExt cx="3138750" cy="3138750"/>
          </a:xfrm>
        </p:grpSpPr>
        <p:pic>
          <p:nvPicPr>
            <p:cNvPr id="6" name="Picture 5"/>
            <p:cNvPicPr>
              <a:picLocks noChangeAspect="1"/>
            </p:cNvPicPr>
            <p:nvPr/>
          </p:nvPicPr>
          <p:blipFill>
            <a:blip r:embed="rId4">
              <a:clrChange>
                <a:clrFrom>
                  <a:srgbClr val="FFFFFF"/>
                </a:clrFrom>
                <a:clrTo>
                  <a:srgbClr val="FFFFFF">
                    <a:alpha val="0"/>
                  </a:srgbClr>
                </a:clrTo>
              </a:clrChange>
            </a:blip>
            <a:stretch>
              <a:fillRect/>
            </a:stretch>
          </p:blipFill>
          <p:spPr>
            <a:xfrm>
              <a:off x="8679088" y="3087507"/>
              <a:ext cx="3138750" cy="3138750"/>
            </a:xfrm>
            <a:prstGeom prst="rect">
              <a:avLst/>
            </a:prstGeom>
          </p:spPr>
        </p:pic>
        <p:sp>
          <p:nvSpPr>
            <p:cNvPr id="8" name="Rectangle 7"/>
            <p:cNvSpPr/>
            <p:nvPr/>
          </p:nvSpPr>
          <p:spPr>
            <a:xfrm>
              <a:off x="9223664" y="3949877"/>
              <a:ext cx="2049596" cy="1414007"/>
            </a:xfrm>
            <a:prstGeom prst="rect">
              <a:avLst/>
            </a:prstGeom>
          </p:spPr>
          <p:txBody>
            <a:bodyPr wrap="square">
              <a:spAutoFit/>
            </a:bodyPr>
            <a:lstStyle/>
            <a:p>
              <a:pPr algn="ctr">
                <a:lnSpc>
                  <a:spcPct val="125000"/>
                </a:lnSpc>
              </a:pPr>
              <a:r>
                <a:rPr lang="ar-EG" sz="2800" b="1" dirty="0">
                  <a:solidFill>
                    <a:srgbClr val="C00000"/>
                  </a:solidFill>
                  <a:latin typeface="Sakkal Majalla" panose="02000000000000000000" pitchFamily="2" charset="-78"/>
                  <a:cs typeface="Sakkal Majalla" panose="02000000000000000000" pitchFamily="2" charset="-78"/>
                </a:rPr>
                <a:t>فوائد أخرى لنظام</a:t>
              </a:r>
              <a:r>
                <a:rPr lang="ar-EG" sz="2800" b="1" dirty="0" smtClean="0">
                  <a:solidFill>
                    <a:srgbClr val="C00000"/>
                  </a:solidFill>
                  <a:latin typeface="Sakkal Majalla" panose="02000000000000000000" pitchFamily="2" charset="-78"/>
                  <a:cs typeface="Sakkal Majalla" panose="02000000000000000000" pitchFamily="2" charset="-78"/>
                </a:rPr>
                <a:t>(</a:t>
              </a:r>
              <a:r>
                <a:rPr lang="en-US" sz="2800" b="1" dirty="0" smtClean="0">
                  <a:solidFill>
                    <a:srgbClr val="C00000"/>
                  </a:solidFill>
                  <a:latin typeface="Sakkal Majalla" panose="02000000000000000000" pitchFamily="2" charset="-78"/>
                  <a:cs typeface="Sakkal Majalla" panose="02000000000000000000" pitchFamily="2" charset="-78"/>
                </a:rPr>
                <a:t>(MRP</a:t>
              </a:r>
              <a:endParaRPr lang="ar-EG" sz="2800" b="1" dirty="0">
                <a:solidFill>
                  <a:srgbClr val="C00000"/>
                </a:solidFill>
                <a:latin typeface="Sakkal Majalla" panose="02000000000000000000" pitchFamily="2" charset="-78"/>
                <a:cs typeface="Sakkal Majalla" panose="02000000000000000000" pitchFamily="2" charset="-78"/>
              </a:endParaRPr>
            </a:p>
          </p:txBody>
        </p:sp>
      </p:grpSp>
      <p:grpSp>
        <p:nvGrpSpPr>
          <p:cNvPr id="9" name="Group 8"/>
          <p:cNvGrpSpPr/>
          <p:nvPr/>
        </p:nvGrpSpPr>
        <p:grpSpPr>
          <a:xfrm>
            <a:off x="523975" y="1555084"/>
            <a:ext cx="10008928" cy="469627"/>
            <a:chOff x="-282944" y="1555085"/>
            <a:chExt cx="10008928" cy="469627"/>
          </a:xfrm>
        </p:grpSpPr>
        <p:sp>
          <p:nvSpPr>
            <p:cNvPr id="10" name="Rectangle 9"/>
            <p:cNvSpPr/>
            <p:nvPr/>
          </p:nvSpPr>
          <p:spPr>
            <a:xfrm>
              <a:off x="-282944" y="1563047"/>
              <a:ext cx="8812790" cy="461665"/>
            </a:xfrm>
            <a:prstGeom prst="rect">
              <a:avLst/>
            </a:prstGeom>
          </p:spPr>
          <p:txBody>
            <a:bodyPr wrap="square">
              <a:spAutoFit/>
            </a:bodyPr>
            <a:lstStyle/>
            <a:p>
              <a:pPr algn="justLow"/>
              <a:r>
                <a:rPr lang="ar-EG" sz="2400" b="1" dirty="0">
                  <a:solidFill>
                    <a:srgbClr val="002060"/>
                  </a:solidFill>
                  <a:latin typeface="Sakkal Majalla" panose="02000000000000000000" pitchFamily="2" charset="-78"/>
                  <a:cs typeface="Sakkal Majalla" panose="02000000000000000000" pitchFamily="2" charset="-78"/>
                </a:rPr>
                <a:t>يساعد في عملية التنبؤ الإحصائي لمكونات المنتج النهائي</a:t>
              </a:r>
            </a:p>
          </p:txBody>
        </p:sp>
        <p:sp>
          <p:nvSpPr>
            <p:cNvPr id="11" name="Rectangle 10"/>
            <p:cNvSpPr/>
            <p:nvPr/>
          </p:nvSpPr>
          <p:spPr>
            <a:xfrm>
              <a:off x="8972636" y="1555085"/>
              <a:ext cx="753348" cy="461665"/>
            </a:xfrm>
            <a:prstGeom prst="rect">
              <a:avLst/>
            </a:prstGeom>
          </p:spPr>
          <p:txBody>
            <a:bodyPr wrap="square">
              <a:spAutoFit/>
            </a:bodyPr>
            <a:lstStyle/>
            <a:p>
              <a:pPr algn="ctr"/>
              <a:r>
                <a:rPr lang="ar-EG" sz="2400" b="1" dirty="0" smtClean="0">
                  <a:solidFill>
                    <a:srgbClr val="C00000"/>
                  </a:solidFill>
                  <a:latin typeface="Sakkal Majalla" panose="02000000000000000000" pitchFamily="2" charset="-78"/>
                  <a:cs typeface="Sakkal Majalla" panose="02000000000000000000" pitchFamily="2" charset="-78"/>
                </a:rPr>
                <a:t>1</a:t>
              </a:r>
              <a:endParaRPr lang="ar-EG" sz="2400" b="1" dirty="0">
                <a:solidFill>
                  <a:srgbClr val="C00000"/>
                </a:solidFill>
                <a:latin typeface="Sakkal Majalla" panose="02000000000000000000" pitchFamily="2" charset="-78"/>
                <a:cs typeface="Sakkal Majalla" panose="02000000000000000000" pitchFamily="2" charset="-78"/>
              </a:endParaRPr>
            </a:p>
          </p:txBody>
        </p:sp>
      </p:grpSp>
      <p:grpSp>
        <p:nvGrpSpPr>
          <p:cNvPr id="12" name="Group 11"/>
          <p:cNvGrpSpPr/>
          <p:nvPr/>
        </p:nvGrpSpPr>
        <p:grpSpPr>
          <a:xfrm>
            <a:off x="166526" y="2421833"/>
            <a:ext cx="9647135" cy="830997"/>
            <a:chOff x="78849" y="1389713"/>
            <a:chExt cx="9647135" cy="830997"/>
          </a:xfrm>
        </p:grpSpPr>
        <p:sp>
          <p:nvSpPr>
            <p:cNvPr id="13" name="Rectangle 12"/>
            <p:cNvSpPr/>
            <p:nvPr/>
          </p:nvSpPr>
          <p:spPr>
            <a:xfrm>
              <a:off x="78849" y="1389713"/>
              <a:ext cx="8676268" cy="830997"/>
            </a:xfrm>
            <a:prstGeom prst="rect">
              <a:avLst/>
            </a:prstGeom>
          </p:spPr>
          <p:txBody>
            <a:bodyPr wrap="square">
              <a:spAutoFit/>
            </a:bodyPr>
            <a:lstStyle/>
            <a:p>
              <a:pPr algn="justLow"/>
              <a:r>
                <a:rPr lang="ar-EG" sz="2400" b="1" dirty="0">
                  <a:solidFill>
                    <a:srgbClr val="002060"/>
                  </a:solidFill>
                  <a:latin typeface="Sakkal Majalla" panose="02000000000000000000" pitchFamily="2" charset="-78"/>
                  <a:cs typeface="Sakkal Majalla" panose="02000000000000000000" pitchFamily="2" charset="-78"/>
                </a:rPr>
                <a:t>يخفض تكلف الاحتفاظ بالخزين لأنه يسعي إلى ضمان وصول المواد والأجراء في المواعيد المحدد لاستخدامها، وبالكميات المطلوب</a:t>
              </a:r>
            </a:p>
          </p:txBody>
        </p:sp>
        <p:sp>
          <p:nvSpPr>
            <p:cNvPr id="14" name="Rectangle 13"/>
            <p:cNvSpPr/>
            <p:nvPr/>
          </p:nvSpPr>
          <p:spPr>
            <a:xfrm>
              <a:off x="8972636" y="1555085"/>
              <a:ext cx="753348" cy="461665"/>
            </a:xfrm>
            <a:prstGeom prst="rect">
              <a:avLst/>
            </a:prstGeom>
          </p:spPr>
          <p:txBody>
            <a:bodyPr wrap="square">
              <a:spAutoFit/>
            </a:bodyPr>
            <a:lstStyle/>
            <a:p>
              <a:pPr algn="ctr"/>
              <a:r>
                <a:rPr lang="ar-EG" sz="2400" b="1" dirty="0" smtClean="0">
                  <a:solidFill>
                    <a:srgbClr val="C00000"/>
                  </a:solidFill>
                  <a:latin typeface="Sakkal Majalla" panose="02000000000000000000" pitchFamily="2" charset="-78"/>
                  <a:cs typeface="Sakkal Majalla" panose="02000000000000000000" pitchFamily="2" charset="-78"/>
                </a:rPr>
                <a:t>2</a:t>
              </a:r>
              <a:endParaRPr lang="ar-EG" sz="2400" b="1" dirty="0">
                <a:solidFill>
                  <a:srgbClr val="C00000"/>
                </a:solidFill>
                <a:latin typeface="Sakkal Majalla" panose="02000000000000000000" pitchFamily="2" charset="-78"/>
                <a:cs typeface="Sakkal Majalla" panose="02000000000000000000" pitchFamily="2" charset="-78"/>
              </a:endParaRPr>
            </a:p>
          </p:txBody>
        </p:sp>
      </p:grpSp>
      <p:grpSp>
        <p:nvGrpSpPr>
          <p:cNvPr id="15" name="Group 14"/>
          <p:cNvGrpSpPr/>
          <p:nvPr/>
        </p:nvGrpSpPr>
        <p:grpSpPr>
          <a:xfrm>
            <a:off x="166525" y="3497594"/>
            <a:ext cx="9222169" cy="830997"/>
            <a:chOff x="503815" y="1433353"/>
            <a:chExt cx="9222169" cy="830997"/>
          </a:xfrm>
        </p:grpSpPr>
        <p:sp>
          <p:nvSpPr>
            <p:cNvPr id="16" name="Rectangle 15"/>
            <p:cNvSpPr/>
            <p:nvPr/>
          </p:nvSpPr>
          <p:spPr>
            <a:xfrm>
              <a:off x="503815" y="1433353"/>
              <a:ext cx="8108012" cy="830997"/>
            </a:xfrm>
            <a:prstGeom prst="rect">
              <a:avLst/>
            </a:prstGeom>
          </p:spPr>
          <p:txBody>
            <a:bodyPr wrap="square">
              <a:spAutoFit/>
            </a:bodyPr>
            <a:lstStyle/>
            <a:p>
              <a:pPr algn="justLow"/>
              <a:r>
                <a:rPr lang="ar-EG" sz="2400" b="1" dirty="0">
                  <a:solidFill>
                    <a:srgbClr val="002060"/>
                  </a:solidFill>
                  <a:latin typeface="Sakkal Majalla" panose="02000000000000000000" pitchFamily="2" charset="-78"/>
                  <a:cs typeface="Sakkal Majalla" panose="02000000000000000000" pitchFamily="2" charset="-78"/>
                </a:rPr>
                <a:t>يحسن خدمة الزبون، من حيث توقيت وإكمال إنتاج الطلبيات بالمواعيد المقررة وبتواريخ الاستحقاق المجدولة</a:t>
              </a:r>
            </a:p>
          </p:txBody>
        </p:sp>
        <p:sp>
          <p:nvSpPr>
            <p:cNvPr id="17" name="Rectangle 16"/>
            <p:cNvSpPr/>
            <p:nvPr/>
          </p:nvSpPr>
          <p:spPr>
            <a:xfrm>
              <a:off x="8972636" y="1555085"/>
              <a:ext cx="753348" cy="461665"/>
            </a:xfrm>
            <a:prstGeom prst="rect">
              <a:avLst/>
            </a:prstGeom>
          </p:spPr>
          <p:txBody>
            <a:bodyPr wrap="square">
              <a:spAutoFit/>
            </a:bodyPr>
            <a:lstStyle/>
            <a:p>
              <a:pPr algn="ctr"/>
              <a:r>
                <a:rPr lang="ar-EG" sz="2400" b="1" dirty="0" smtClean="0">
                  <a:solidFill>
                    <a:srgbClr val="C00000"/>
                  </a:solidFill>
                  <a:latin typeface="Sakkal Majalla" panose="02000000000000000000" pitchFamily="2" charset="-78"/>
                  <a:cs typeface="Sakkal Majalla" panose="02000000000000000000" pitchFamily="2" charset="-78"/>
                </a:rPr>
                <a:t>3</a:t>
              </a:r>
              <a:endParaRPr lang="ar-EG" sz="2400" b="1" dirty="0">
                <a:solidFill>
                  <a:srgbClr val="C00000"/>
                </a:solidFill>
                <a:latin typeface="Sakkal Majalla" panose="02000000000000000000" pitchFamily="2" charset="-78"/>
                <a:cs typeface="Sakkal Majalla" panose="02000000000000000000" pitchFamily="2" charset="-78"/>
              </a:endParaRPr>
            </a:p>
          </p:txBody>
        </p:sp>
      </p:grpSp>
      <p:grpSp>
        <p:nvGrpSpPr>
          <p:cNvPr id="18" name="Group 17"/>
          <p:cNvGrpSpPr/>
          <p:nvPr/>
        </p:nvGrpSpPr>
        <p:grpSpPr>
          <a:xfrm>
            <a:off x="166525" y="4654529"/>
            <a:ext cx="8560751" cy="476512"/>
            <a:chOff x="1165233" y="1540238"/>
            <a:chExt cx="8560751" cy="476512"/>
          </a:xfrm>
        </p:grpSpPr>
        <p:sp>
          <p:nvSpPr>
            <p:cNvPr id="19" name="Rectangle 18"/>
            <p:cNvSpPr/>
            <p:nvPr/>
          </p:nvSpPr>
          <p:spPr>
            <a:xfrm>
              <a:off x="1165233" y="1540238"/>
              <a:ext cx="7409781" cy="461665"/>
            </a:xfrm>
            <a:prstGeom prst="rect">
              <a:avLst/>
            </a:prstGeom>
          </p:spPr>
          <p:txBody>
            <a:bodyPr wrap="square">
              <a:spAutoFit/>
            </a:bodyPr>
            <a:lstStyle/>
            <a:p>
              <a:pPr algn="justLow"/>
              <a:r>
                <a:rPr lang="ar-EG" sz="2400" b="1" dirty="0">
                  <a:solidFill>
                    <a:srgbClr val="002060"/>
                  </a:solidFill>
                  <a:latin typeface="Sakkal Majalla" panose="02000000000000000000" pitchFamily="2" charset="-78"/>
                  <a:cs typeface="Sakkal Majalla" panose="02000000000000000000" pitchFamily="2" charset="-78"/>
                </a:rPr>
                <a:t>يقلل نسبة التلف في التجمعات الثانوية بسبب استخدام الأجزاء الصحيحة</a:t>
              </a:r>
            </a:p>
          </p:txBody>
        </p:sp>
        <p:sp>
          <p:nvSpPr>
            <p:cNvPr id="20" name="Rectangle 19"/>
            <p:cNvSpPr/>
            <p:nvPr/>
          </p:nvSpPr>
          <p:spPr>
            <a:xfrm>
              <a:off x="8972636" y="1555085"/>
              <a:ext cx="753348" cy="461665"/>
            </a:xfrm>
            <a:prstGeom prst="rect">
              <a:avLst/>
            </a:prstGeom>
          </p:spPr>
          <p:txBody>
            <a:bodyPr wrap="square">
              <a:spAutoFit/>
            </a:bodyPr>
            <a:lstStyle/>
            <a:p>
              <a:pPr algn="ctr"/>
              <a:r>
                <a:rPr lang="ar-EG" sz="2400" b="1" dirty="0" smtClean="0">
                  <a:solidFill>
                    <a:srgbClr val="C00000"/>
                  </a:solidFill>
                  <a:latin typeface="Sakkal Majalla" panose="02000000000000000000" pitchFamily="2" charset="-78"/>
                  <a:cs typeface="Sakkal Majalla" panose="02000000000000000000" pitchFamily="2" charset="-78"/>
                </a:rPr>
                <a:t>4</a:t>
              </a:r>
              <a:endParaRPr lang="ar-EG" sz="2400" b="1" dirty="0">
                <a:solidFill>
                  <a:srgbClr val="C00000"/>
                </a:solidFill>
                <a:latin typeface="Sakkal Majalla" panose="02000000000000000000" pitchFamily="2" charset="-78"/>
                <a:cs typeface="Sakkal Majalla" panose="02000000000000000000" pitchFamily="2" charset="-78"/>
              </a:endParaRPr>
            </a:p>
          </p:txBody>
        </p:sp>
      </p:grpSp>
      <p:grpSp>
        <p:nvGrpSpPr>
          <p:cNvPr id="21" name="Group 20"/>
          <p:cNvGrpSpPr/>
          <p:nvPr/>
        </p:nvGrpSpPr>
        <p:grpSpPr>
          <a:xfrm>
            <a:off x="457200" y="5513111"/>
            <a:ext cx="7750901" cy="830997"/>
            <a:chOff x="1921296" y="1370418"/>
            <a:chExt cx="7750901" cy="830997"/>
          </a:xfrm>
        </p:grpSpPr>
        <p:sp>
          <p:nvSpPr>
            <p:cNvPr id="22" name="Rectangle 21"/>
            <p:cNvSpPr/>
            <p:nvPr/>
          </p:nvSpPr>
          <p:spPr>
            <a:xfrm>
              <a:off x="1921296" y="1370418"/>
              <a:ext cx="6803263" cy="830997"/>
            </a:xfrm>
            <a:prstGeom prst="rect">
              <a:avLst/>
            </a:prstGeom>
          </p:spPr>
          <p:txBody>
            <a:bodyPr wrap="square">
              <a:spAutoFit/>
            </a:bodyPr>
            <a:lstStyle/>
            <a:p>
              <a:pPr algn="justLow"/>
              <a:r>
                <a:rPr lang="ar-EG" sz="2400" b="1" dirty="0">
                  <a:solidFill>
                    <a:srgbClr val="002060"/>
                  </a:solidFill>
                  <a:latin typeface="Sakkal Majalla" panose="02000000000000000000" pitchFamily="2" charset="-78"/>
                  <a:cs typeface="Sakkal Majalla" panose="02000000000000000000" pitchFamily="2" charset="-78"/>
                </a:rPr>
                <a:t>يحسن إنتاجية الواحدة الصناعية، نتيجة الاستخدام الأفضل لعنصر العمل والمكنات والمواد</a:t>
              </a:r>
            </a:p>
          </p:txBody>
        </p:sp>
        <p:sp>
          <p:nvSpPr>
            <p:cNvPr id="24" name="Rectangle 23"/>
            <p:cNvSpPr/>
            <p:nvPr/>
          </p:nvSpPr>
          <p:spPr>
            <a:xfrm>
              <a:off x="8918849" y="1555085"/>
              <a:ext cx="753348" cy="461665"/>
            </a:xfrm>
            <a:prstGeom prst="rect">
              <a:avLst/>
            </a:prstGeom>
          </p:spPr>
          <p:txBody>
            <a:bodyPr wrap="square">
              <a:spAutoFit/>
            </a:bodyPr>
            <a:lstStyle/>
            <a:p>
              <a:pPr algn="ctr"/>
              <a:r>
                <a:rPr lang="ar-EG" sz="2400" b="1" dirty="0" smtClean="0">
                  <a:solidFill>
                    <a:srgbClr val="C00000"/>
                  </a:solidFill>
                  <a:latin typeface="Sakkal Majalla" panose="02000000000000000000" pitchFamily="2" charset="-78"/>
                  <a:cs typeface="Sakkal Majalla" panose="02000000000000000000" pitchFamily="2" charset="-78"/>
                </a:rPr>
                <a:t>5</a:t>
              </a:r>
              <a:endParaRPr lang="ar-EG" sz="2400" b="1" dirty="0">
                <a:solidFill>
                  <a:srgbClr val="C00000"/>
                </a:solidFill>
                <a:latin typeface="Sakkal Majalla" panose="02000000000000000000" pitchFamily="2" charset="-78"/>
                <a:cs typeface="Sakkal Majalla" panose="02000000000000000000" pitchFamily="2" charset="-78"/>
              </a:endParaRPr>
            </a:p>
          </p:txBody>
        </p:sp>
      </p:grpSp>
      <p:sp>
        <p:nvSpPr>
          <p:cNvPr id="25"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26"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5"/>
              </a:rPr>
              <a:t>www.dawliatraining.com</a:t>
            </a:r>
            <a:endParaRPr lang="en-US" sz="1100" dirty="0">
              <a:effectLst/>
              <a:ea typeface="Calibri"/>
              <a:cs typeface="Arial"/>
            </a:endParaRPr>
          </a:p>
        </p:txBody>
      </p:sp>
    </p:spTree>
    <p:extLst>
      <p:ext uri="{BB962C8B-B14F-4D97-AF65-F5344CB8AC3E}">
        <p14:creationId xmlns:p14="http://schemas.microsoft.com/office/powerpoint/2010/main" val="13978428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barn(inVertical)">
                                      <p:cBhvr>
                                        <p:cTn id="25" dur="500"/>
                                        <p:tgtEl>
                                          <p:spTgt spid="4"/>
                                        </p:tgtEl>
                                      </p:cBhvr>
                                    </p:animEffect>
                                  </p:childTnLst>
                                </p:cTn>
                              </p:par>
                              <p:par>
                                <p:cTn id="26" presetID="16" presetClass="entr" presetSubtype="21" fill="hold"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barn(inVertical)">
                                      <p:cBhvr>
                                        <p:cTn id="28" dur="500"/>
                                        <p:tgtEl>
                                          <p:spTgt spid="9"/>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barn(inVertical)">
                                      <p:cBhvr>
                                        <p:cTn id="33" dur="500"/>
                                        <p:tgtEl>
                                          <p:spTgt spid="12"/>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nodeType="click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barn(inVertical)">
                                      <p:cBhvr>
                                        <p:cTn id="38" dur="500"/>
                                        <p:tgtEl>
                                          <p:spTgt spid="15"/>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nodeType="click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barn(inVertical)">
                                      <p:cBhvr>
                                        <p:cTn id="43" dur="500"/>
                                        <p:tgtEl>
                                          <p:spTgt spid="18"/>
                                        </p:tgtEl>
                                      </p:cBhvr>
                                    </p:animEffect>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nodeType="click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barn(inVertical)">
                                      <p:cBhvr>
                                        <p:cTn id="4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148</a:t>
            </a:fld>
            <a:endParaRPr lang="ar-EG"/>
          </a:p>
        </p:txBody>
      </p:sp>
      <p:sp>
        <p:nvSpPr>
          <p:cNvPr id="23" name="Rectangle 22"/>
          <p:cNvSpPr/>
          <p:nvPr/>
        </p:nvSpPr>
        <p:spPr>
          <a:xfrm>
            <a:off x="7375621" y="202376"/>
            <a:ext cx="4474710" cy="707886"/>
          </a:xfrm>
          <a:prstGeom prst="rect">
            <a:avLst/>
          </a:prstGeom>
        </p:spPr>
        <p:txBody>
          <a:bodyPr wrap="square">
            <a:spAutoFit/>
          </a:bodyPr>
          <a:lstStyle/>
          <a:p>
            <a:pPr lvl="0" algn="ctr">
              <a:lnSpc>
                <a:spcPct val="125000"/>
              </a:lnSpc>
              <a:spcAft>
                <a:spcPts val="800"/>
              </a:spcAft>
              <a:defRPr/>
            </a:pPr>
            <a:r>
              <a:rPr lang="ar-SA" sz="3200" dirty="0">
                <a:solidFill>
                  <a:prstClr val="white"/>
                </a:solidFill>
                <a:latin typeface="Sakkal Majalla" pitchFamily="2" charset="-78"/>
                <a:cs typeface="Sakkal Majalla" pitchFamily="2" charset="-78"/>
              </a:rPr>
              <a:t>تخطيط الاحتياجات من المواد(</a:t>
            </a:r>
            <a:r>
              <a:rPr lang="en-US" sz="3200" dirty="0">
                <a:solidFill>
                  <a:prstClr val="white"/>
                </a:solidFill>
                <a:latin typeface="Sakkal Majalla" pitchFamily="2" charset="-78"/>
                <a:cs typeface="Sakkal Majalla" pitchFamily="2" charset="-78"/>
              </a:rPr>
              <a:t>MRP</a:t>
            </a:r>
            <a:r>
              <a:rPr lang="ar-SA" sz="3200" dirty="0">
                <a:solidFill>
                  <a:prstClr val="white"/>
                </a:solidFill>
                <a:latin typeface="Sakkal Majalla" pitchFamily="2" charset="-78"/>
                <a:cs typeface="Sakkal Majalla" pitchFamily="2" charset="-78"/>
              </a:rPr>
              <a:t>)</a:t>
            </a:r>
            <a:endParaRPr lang="en-US" sz="3200" dirty="0">
              <a:solidFill>
                <a:prstClr val="white"/>
              </a:solidFill>
              <a:latin typeface="Sakkal Majalla" pitchFamily="2" charset="-78"/>
              <a:cs typeface="Sakkal Majalla" pitchFamily="2" charset="-78"/>
            </a:endParaRPr>
          </a:p>
        </p:txBody>
      </p:sp>
      <p:grpSp>
        <p:nvGrpSpPr>
          <p:cNvPr id="4" name="Group 3"/>
          <p:cNvGrpSpPr/>
          <p:nvPr/>
        </p:nvGrpSpPr>
        <p:grpSpPr>
          <a:xfrm>
            <a:off x="2586021" y="368969"/>
            <a:ext cx="1793474" cy="655346"/>
            <a:chOff x="0" y="0"/>
            <a:chExt cx="2971165" cy="619125"/>
          </a:xfrm>
        </p:grpSpPr>
        <p:pic>
          <p:nvPicPr>
            <p:cNvPr id="5" name="Picture 4" descr="C:\Users\Google\Desktop\اشكال\ghg_0010_Vector-Smart-Object.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flipV="1">
              <a:off x="0" y="0"/>
              <a:ext cx="2971165" cy="619125"/>
            </a:xfrm>
            <a:prstGeom prst="rect">
              <a:avLst/>
            </a:prstGeom>
            <a:noFill/>
            <a:ln>
              <a:noFill/>
            </a:ln>
          </p:spPr>
        </p:pic>
        <p:sp>
          <p:nvSpPr>
            <p:cNvPr id="6" name="Rectangle 5"/>
            <p:cNvSpPr/>
            <p:nvPr/>
          </p:nvSpPr>
          <p:spPr>
            <a:xfrm>
              <a:off x="92873" y="0"/>
              <a:ext cx="2424414" cy="363556"/>
            </a:xfrm>
            <a:prstGeom prst="rect">
              <a:avLst/>
            </a:prstGeom>
          </p:spPr>
          <p:txBody>
            <a:bodyPr wrap="square">
              <a:noAutofit/>
            </a:bodyPr>
            <a:lstStyle/>
            <a:p>
              <a:pPr algn="ctr" rtl="1">
                <a:lnSpc>
                  <a:spcPct val="107000"/>
                </a:lnSpc>
                <a:spcAft>
                  <a:spcPts val="800"/>
                </a:spcAft>
              </a:pPr>
              <a:r>
                <a:rPr lang="ar-SA" sz="2400" b="1">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المـحـددات</a:t>
              </a:r>
              <a:endParaRPr lang="en-US" sz="140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8" name="Group 7"/>
          <p:cNvGrpSpPr/>
          <p:nvPr/>
        </p:nvGrpSpPr>
        <p:grpSpPr>
          <a:xfrm flipH="1">
            <a:off x="8978154" y="2321192"/>
            <a:ext cx="3213846" cy="3384206"/>
            <a:chOff x="1210583" y="1810074"/>
            <a:chExt cx="3213846" cy="3384206"/>
          </a:xfrm>
        </p:grpSpPr>
        <p:grpSp>
          <p:nvGrpSpPr>
            <p:cNvPr id="9" name="Group 8"/>
            <p:cNvGrpSpPr/>
            <p:nvPr/>
          </p:nvGrpSpPr>
          <p:grpSpPr>
            <a:xfrm>
              <a:off x="1210583" y="1810074"/>
              <a:ext cx="3213846" cy="3384206"/>
              <a:chOff x="1210583" y="1810074"/>
              <a:chExt cx="3213846" cy="3384206"/>
            </a:xfrm>
          </p:grpSpPr>
          <p:grpSp>
            <p:nvGrpSpPr>
              <p:cNvPr id="11" name="Group 10">
                <a:extLst>
                  <a:ext uri="{FF2B5EF4-FFF2-40B4-BE49-F238E27FC236}">
                    <a16:creationId xmlns:a16="http://schemas.microsoft.com/office/drawing/2014/main" xmlns="" id="{81DFA423-2E64-459A-B1BF-2DCE5D6B26DA}"/>
                  </a:ext>
                </a:extLst>
              </p:cNvPr>
              <p:cNvGrpSpPr/>
              <p:nvPr/>
            </p:nvGrpSpPr>
            <p:grpSpPr>
              <a:xfrm>
                <a:off x="1210583" y="1810074"/>
                <a:ext cx="3213846" cy="3384206"/>
                <a:chOff x="2926841" y="2358714"/>
                <a:chExt cx="3213846" cy="3384206"/>
              </a:xfrm>
            </p:grpSpPr>
            <p:sp>
              <p:nvSpPr>
                <p:cNvPr id="13" name="Freeform: Shape 9">
                  <a:extLst>
                    <a:ext uri="{FF2B5EF4-FFF2-40B4-BE49-F238E27FC236}">
                      <a16:creationId xmlns:a16="http://schemas.microsoft.com/office/drawing/2014/main" xmlns="" id="{21DECFBB-5CE4-47F4-9705-1B840552947B}"/>
                    </a:ext>
                  </a:extLst>
                </p:cNvPr>
                <p:cNvSpPr/>
                <p:nvPr/>
              </p:nvSpPr>
              <p:spPr>
                <a:xfrm>
                  <a:off x="4488555" y="2358714"/>
                  <a:ext cx="1652132" cy="3384206"/>
                </a:xfrm>
                <a:custGeom>
                  <a:avLst/>
                  <a:gdLst>
                    <a:gd name="connsiteX0" fmla="*/ 0 w 1652132"/>
                    <a:gd name="connsiteY0" fmla="*/ 0 h 3384206"/>
                    <a:gd name="connsiteX1" fmla="*/ 0 w 1652132"/>
                    <a:gd name="connsiteY1" fmla="*/ 220373 h 3384206"/>
                    <a:gd name="connsiteX2" fmla="*/ 1453077 w 1652132"/>
                    <a:gd name="connsiteY2" fmla="*/ 1696367 h 3384206"/>
                    <a:gd name="connsiteX3" fmla="*/ 0 w 1652132"/>
                    <a:gd name="connsiteY3" fmla="*/ 3172360 h 3384206"/>
                    <a:gd name="connsiteX4" fmla="*/ 0 w 1652132"/>
                    <a:gd name="connsiteY4" fmla="*/ 3392734 h 3384206"/>
                    <a:gd name="connsiteX5" fmla="*/ 1673450 w 1652132"/>
                    <a:gd name="connsiteY5" fmla="*/ 1696367 h 3384206"/>
                    <a:gd name="connsiteX6" fmla="*/ 0 w 1652132"/>
                    <a:gd name="connsiteY6" fmla="*/ 0 h 3384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52132" h="3384206">
                      <a:moveTo>
                        <a:pt x="0" y="0"/>
                      </a:moveTo>
                      <a:lnTo>
                        <a:pt x="0" y="220373"/>
                      </a:lnTo>
                      <a:cubicBezTo>
                        <a:pt x="803416" y="232897"/>
                        <a:pt x="1453077" y="890020"/>
                        <a:pt x="1453077" y="1696367"/>
                      </a:cubicBezTo>
                      <a:cubicBezTo>
                        <a:pt x="1453077" y="2502714"/>
                        <a:pt x="803416" y="3159836"/>
                        <a:pt x="0" y="3172360"/>
                      </a:cubicBezTo>
                      <a:lnTo>
                        <a:pt x="0" y="3392734"/>
                      </a:lnTo>
                      <a:cubicBezTo>
                        <a:pt x="924927" y="3380209"/>
                        <a:pt x="1673450" y="2624226"/>
                        <a:pt x="1673450" y="1696367"/>
                      </a:cubicBezTo>
                      <a:cubicBezTo>
                        <a:pt x="1673450" y="768508"/>
                        <a:pt x="924927" y="12791"/>
                        <a:pt x="0" y="0"/>
                      </a:cubicBezTo>
                      <a:close/>
                    </a:path>
                  </a:pathLst>
                </a:custGeom>
                <a:solidFill>
                  <a:srgbClr val="FFA300"/>
                </a:solidFill>
                <a:ln w="26641" cap="flat">
                  <a:noFill/>
                  <a:prstDash val="solid"/>
                  <a:miter/>
                </a:ln>
              </p:spPr>
              <p:txBody>
                <a:bodyPr rtlCol="0" anchor="ctr"/>
                <a:lstStyle/>
                <a:p>
                  <a:pPr algn="justLow" rtl="1"/>
                  <a:endParaRPr lang="en-US" sz="2400">
                    <a:latin typeface="Sakkal Majalla" panose="02000000000000000000" pitchFamily="2" charset="-78"/>
                    <a:cs typeface="Sakkal Majalla" panose="02000000000000000000" pitchFamily="2" charset="-78"/>
                  </a:endParaRPr>
                </a:p>
              </p:txBody>
            </p:sp>
            <p:sp>
              <p:nvSpPr>
                <p:cNvPr id="14" name="Freeform: Shape 11">
                  <a:extLst>
                    <a:ext uri="{FF2B5EF4-FFF2-40B4-BE49-F238E27FC236}">
                      <a16:creationId xmlns:a16="http://schemas.microsoft.com/office/drawing/2014/main" xmlns="" id="{82805BC2-1BEF-461A-AA9A-4C104CEAA637}"/>
                    </a:ext>
                  </a:extLst>
                </p:cNvPr>
                <p:cNvSpPr/>
                <p:nvPr/>
              </p:nvSpPr>
              <p:spPr>
                <a:xfrm>
                  <a:off x="4488555" y="2579088"/>
                  <a:ext cx="1438954" cy="2931202"/>
                </a:xfrm>
                <a:custGeom>
                  <a:avLst/>
                  <a:gdLst>
                    <a:gd name="connsiteX0" fmla="*/ 0 w 1438953"/>
                    <a:gd name="connsiteY0" fmla="*/ 0 h 2931202"/>
                    <a:gd name="connsiteX1" fmla="*/ 0 w 1438953"/>
                    <a:gd name="connsiteY1" fmla="*/ 220373 h 2931202"/>
                    <a:gd name="connsiteX2" fmla="*/ 1232704 w 1438953"/>
                    <a:gd name="connsiteY2" fmla="*/ 1475994 h 2931202"/>
                    <a:gd name="connsiteX3" fmla="*/ 0 w 1438953"/>
                    <a:gd name="connsiteY3" fmla="*/ 2731614 h 2931202"/>
                    <a:gd name="connsiteX4" fmla="*/ 0 w 1438953"/>
                    <a:gd name="connsiteY4" fmla="*/ 2951987 h 2931202"/>
                    <a:gd name="connsiteX5" fmla="*/ 1453077 w 1438953"/>
                    <a:gd name="connsiteY5" fmla="*/ 1475994 h 2931202"/>
                    <a:gd name="connsiteX6" fmla="*/ 0 w 1438953"/>
                    <a:gd name="connsiteY6" fmla="*/ 0 h 2931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38953" h="2931202">
                      <a:moveTo>
                        <a:pt x="0" y="0"/>
                      </a:moveTo>
                      <a:lnTo>
                        <a:pt x="0" y="220373"/>
                      </a:lnTo>
                      <a:cubicBezTo>
                        <a:pt x="681904" y="232897"/>
                        <a:pt x="1232704" y="791158"/>
                        <a:pt x="1232704" y="1475994"/>
                      </a:cubicBezTo>
                      <a:cubicBezTo>
                        <a:pt x="1232704" y="2160829"/>
                        <a:pt x="681638" y="2719090"/>
                        <a:pt x="0" y="2731614"/>
                      </a:cubicBezTo>
                      <a:lnTo>
                        <a:pt x="0" y="2951987"/>
                      </a:lnTo>
                      <a:cubicBezTo>
                        <a:pt x="803416" y="2939463"/>
                        <a:pt x="1453077" y="2282341"/>
                        <a:pt x="1453077" y="1475994"/>
                      </a:cubicBezTo>
                      <a:cubicBezTo>
                        <a:pt x="1453077" y="669646"/>
                        <a:pt x="803416" y="12791"/>
                        <a:pt x="0" y="0"/>
                      </a:cubicBezTo>
                      <a:close/>
                    </a:path>
                  </a:pathLst>
                </a:custGeom>
                <a:solidFill>
                  <a:srgbClr val="00C3E6"/>
                </a:solidFill>
                <a:ln w="26641" cap="flat">
                  <a:noFill/>
                  <a:prstDash val="solid"/>
                  <a:miter/>
                </a:ln>
              </p:spPr>
              <p:txBody>
                <a:bodyPr rtlCol="0" anchor="ctr"/>
                <a:lstStyle/>
                <a:p>
                  <a:pPr algn="justLow" rtl="1"/>
                  <a:endParaRPr lang="en-US" sz="2400">
                    <a:latin typeface="Sakkal Majalla" panose="02000000000000000000" pitchFamily="2" charset="-78"/>
                    <a:cs typeface="Sakkal Majalla" panose="02000000000000000000" pitchFamily="2" charset="-78"/>
                  </a:endParaRPr>
                </a:p>
              </p:txBody>
            </p:sp>
            <p:sp>
              <p:nvSpPr>
                <p:cNvPr id="15" name="Freeform: Shape 16">
                  <a:extLst>
                    <a:ext uri="{FF2B5EF4-FFF2-40B4-BE49-F238E27FC236}">
                      <a16:creationId xmlns:a16="http://schemas.microsoft.com/office/drawing/2014/main" xmlns="" id="{1DB8A44A-7014-4CE9-AC64-1C25601788C8}"/>
                    </a:ext>
                  </a:extLst>
                </p:cNvPr>
                <p:cNvSpPr/>
                <p:nvPr/>
              </p:nvSpPr>
              <p:spPr>
                <a:xfrm>
                  <a:off x="2926841" y="5529210"/>
                  <a:ext cx="1545543" cy="213178"/>
                </a:xfrm>
                <a:custGeom>
                  <a:avLst/>
                  <a:gdLst>
                    <a:gd name="connsiteX0" fmla="*/ 1570591 w 1545542"/>
                    <a:gd name="connsiteY0" fmla="*/ 0 h 213178"/>
                    <a:gd name="connsiteX1" fmla="*/ 0 w 1545542"/>
                    <a:gd name="connsiteY1" fmla="*/ 0 h 213178"/>
                    <a:gd name="connsiteX2" fmla="*/ 0 w 1545542"/>
                    <a:gd name="connsiteY2" fmla="*/ 220373 h 213178"/>
                    <a:gd name="connsiteX3" fmla="*/ 1570591 w 1545542"/>
                    <a:gd name="connsiteY3" fmla="*/ 220373 h 213178"/>
                  </a:gdLst>
                  <a:ahLst/>
                  <a:cxnLst>
                    <a:cxn ang="0">
                      <a:pos x="connsiteX0" y="connsiteY0"/>
                    </a:cxn>
                    <a:cxn ang="0">
                      <a:pos x="connsiteX1" y="connsiteY1"/>
                    </a:cxn>
                    <a:cxn ang="0">
                      <a:pos x="connsiteX2" y="connsiteY2"/>
                    </a:cxn>
                    <a:cxn ang="0">
                      <a:pos x="connsiteX3" y="connsiteY3"/>
                    </a:cxn>
                  </a:cxnLst>
                  <a:rect l="l" t="t" r="r" b="b"/>
                  <a:pathLst>
                    <a:path w="1545542" h="213178">
                      <a:moveTo>
                        <a:pt x="1570591" y="0"/>
                      </a:moveTo>
                      <a:lnTo>
                        <a:pt x="0" y="0"/>
                      </a:lnTo>
                      <a:lnTo>
                        <a:pt x="0" y="220373"/>
                      </a:lnTo>
                      <a:lnTo>
                        <a:pt x="1570591" y="220373"/>
                      </a:lnTo>
                    </a:path>
                  </a:pathLst>
                </a:custGeom>
                <a:solidFill>
                  <a:srgbClr val="FFA300"/>
                </a:solidFill>
                <a:ln w="26641" cap="flat">
                  <a:noFill/>
                  <a:prstDash val="solid"/>
                  <a:miter/>
                </a:ln>
              </p:spPr>
              <p:txBody>
                <a:bodyPr rtlCol="0" anchor="ctr"/>
                <a:lstStyle/>
                <a:p>
                  <a:pPr algn="justLow" rtl="1"/>
                  <a:endParaRPr lang="en-US" sz="2400">
                    <a:latin typeface="Sakkal Majalla" panose="02000000000000000000" pitchFamily="2" charset="-78"/>
                    <a:cs typeface="Sakkal Majalla" panose="02000000000000000000" pitchFamily="2" charset="-78"/>
                  </a:endParaRPr>
                </a:p>
              </p:txBody>
            </p:sp>
            <p:sp>
              <p:nvSpPr>
                <p:cNvPr id="16" name="Freeform: Shape 17">
                  <a:extLst>
                    <a:ext uri="{FF2B5EF4-FFF2-40B4-BE49-F238E27FC236}">
                      <a16:creationId xmlns:a16="http://schemas.microsoft.com/office/drawing/2014/main" xmlns="" id="{4C512946-FCF3-40B2-BA45-4C128E3C213F}"/>
                    </a:ext>
                  </a:extLst>
                </p:cNvPr>
                <p:cNvSpPr/>
                <p:nvPr/>
              </p:nvSpPr>
              <p:spPr>
                <a:xfrm>
                  <a:off x="3426744" y="5310702"/>
                  <a:ext cx="1065892" cy="213178"/>
                </a:xfrm>
                <a:custGeom>
                  <a:avLst/>
                  <a:gdLst>
                    <a:gd name="connsiteX0" fmla="*/ 1070688 w 1065891"/>
                    <a:gd name="connsiteY0" fmla="*/ 0 h 213178"/>
                    <a:gd name="connsiteX1" fmla="*/ 0 w 1065891"/>
                    <a:gd name="connsiteY1" fmla="*/ 0 h 213178"/>
                    <a:gd name="connsiteX2" fmla="*/ 0 w 1065891"/>
                    <a:gd name="connsiteY2" fmla="*/ 220373 h 213178"/>
                    <a:gd name="connsiteX3" fmla="*/ 1070688 w 1065891"/>
                    <a:gd name="connsiteY3" fmla="*/ 220373 h 213178"/>
                  </a:gdLst>
                  <a:ahLst/>
                  <a:cxnLst>
                    <a:cxn ang="0">
                      <a:pos x="connsiteX0" y="connsiteY0"/>
                    </a:cxn>
                    <a:cxn ang="0">
                      <a:pos x="connsiteX1" y="connsiteY1"/>
                    </a:cxn>
                    <a:cxn ang="0">
                      <a:pos x="connsiteX2" y="connsiteY2"/>
                    </a:cxn>
                    <a:cxn ang="0">
                      <a:pos x="connsiteX3" y="connsiteY3"/>
                    </a:cxn>
                  </a:cxnLst>
                  <a:rect l="l" t="t" r="r" b="b"/>
                  <a:pathLst>
                    <a:path w="1065891" h="213178">
                      <a:moveTo>
                        <a:pt x="1070688" y="0"/>
                      </a:moveTo>
                      <a:lnTo>
                        <a:pt x="0" y="0"/>
                      </a:lnTo>
                      <a:lnTo>
                        <a:pt x="0" y="220373"/>
                      </a:lnTo>
                      <a:lnTo>
                        <a:pt x="1070688" y="220373"/>
                      </a:lnTo>
                    </a:path>
                  </a:pathLst>
                </a:custGeom>
                <a:solidFill>
                  <a:srgbClr val="00C3E6"/>
                </a:solidFill>
                <a:ln w="26641" cap="flat">
                  <a:noFill/>
                  <a:prstDash val="solid"/>
                  <a:miter/>
                </a:ln>
              </p:spPr>
              <p:txBody>
                <a:bodyPr rtlCol="0" anchor="ctr"/>
                <a:lstStyle/>
                <a:p>
                  <a:pPr algn="justLow" rtl="1"/>
                  <a:endParaRPr lang="en-US" sz="2400">
                    <a:latin typeface="Sakkal Majalla" panose="02000000000000000000" pitchFamily="2" charset="-78"/>
                    <a:cs typeface="Sakkal Majalla" panose="02000000000000000000" pitchFamily="2" charset="-78"/>
                  </a:endParaRPr>
                </a:p>
              </p:txBody>
            </p:sp>
            <p:grpSp>
              <p:nvGrpSpPr>
                <p:cNvPr id="17" name="Group 16">
                  <a:extLst>
                    <a:ext uri="{FF2B5EF4-FFF2-40B4-BE49-F238E27FC236}">
                      <a16:creationId xmlns:a16="http://schemas.microsoft.com/office/drawing/2014/main" xmlns="" id="{1B8A9A02-18D9-4E2F-A89B-219E171FD636}"/>
                    </a:ext>
                  </a:extLst>
                </p:cNvPr>
                <p:cNvGrpSpPr/>
                <p:nvPr/>
              </p:nvGrpSpPr>
              <p:grpSpPr>
                <a:xfrm>
                  <a:off x="3796875" y="2799461"/>
                  <a:ext cx="1917455" cy="2504846"/>
                  <a:chOff x="3796875" y="2799461"/>
                  <a:chExt cx="1917455" cy="2504846"/>
                </a:xfrm>
              </p:grpSpPr>
              <p:sp>
                <p:nvSpPr>
                  <p:cNvPr id="18" name="Freeform: Shape 14">
                    <a:extLst>
                      <a:ext uri="{FF2B5EF4-FFF2-40B4-BE49-F238E27FC236}">
                        <a16:creationId xmlns:a16="http://schemas.microsoft.com/office/drawing/2014/main" xmlns="" id="{88D56175-05FD-426F-8CA7-BE8A03D42B72}"/>
                      </a:ext>
                    </a:extLst>
                  </p:cNvPr>
                  <p:cNvSpPr/>
                  <p:nvPr/>
                </p:nvSpPr>
                <p:spPr>
                  <a:xfrm>
                    <a:off x="4488555" y="2799461"/>
                    <a:ext cx="1225775" cy="2504846"/>
                  </a:xfrm>
                  <a:custGeom>
                    <a:avLst/>
                    <a:gdLst>
                      <a:gd name="connsiteX0" fmla="*/ 0 w 1225775"/>
                      <a:gd name="connsiteY0" fmla="*/ 0 h 2504845"/>
                      <a:gd name="connsiteX1" fmla="*/ 0 w 1225775"/>
                      <a:gd name="connsiteY1" fmla="*/ 220373 h 2504845"/>
                      <a:gd name="connsiteX2" fmla="*/ 1012331 w 1225775"/>
                      <a:gd name="connsiteY2" fmla="*/ 1255620 h 2504845"/>
                      <a:gd name="connsiteX3" fmla="*/ 0 w 1225775"/>
                      <a:gd name="connsiteY3" fmla="*/ 2290868 h 2504845"/>
                      <a:gd name="connsiteX4" fmla="*/ 0 w 1225775"/>
                      <a:gd name="connsiteY4" fmla="*/ 2511241 h 2504845"/>
                      <a:gd name="connsiteX5" fmla="*/ 1232704 w 1225775"/>
                      <a:gd name="connsiteY5" fmla="*/ 1255620 h 2504845"/>
                      <a:gd name="connsiteX6" fmla="*/ 0 w 1225775"/>
                      <a:gd name="connsiteY6" fmla="*/ 0 h 2504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5775" h="2504845">
                        <a:moveTo>
                          <a:pt x="0" y="0"/>
                        </a:moveTo>
                        <a:lnTo>
                          <a:pt x="0" y="220373"/>
                        </a:lnTo>
                        <a:cubicBezTo>
                          <a:pt x="560393" y="232897"/>
                          <a:pt x="1012331" y="692297"/>
                          <a:pt x="1012331" y="1255620"/>
                        </a:cubicBezTo>
                        <a:cubicBezTo>
                          <a:pt x="1012331" y="1818944"/>
                          <a:pt x="560126" y="2278344"/>
                          <a:pt x="0" y="2290868"/>
                        </a:cubicBezTo>
                        <a:lnTo>
                          <a:pt x="0" y="2511241"/>
                        </a:lnTo>
                        <a:cubicBezTo>
                          <a:pt x="681904" y="2498717"/>
                          <a:pt x="1232704" y="1940456"/>
                          <a:pt x="1232704" y="1255620"/>
                        </a:cubicBezTo>
                        <a:cubicBezTo>
                          <a:pt x="1232704" y="570785"/>
                          <a:pt x="681904" y="12524"/>
                          <a:pt x="0" y="0"/>
                        </a:cubicBezTo>
                        <a:close/>
                      </a:path>
                    </a:pathLst>
                  </a:custGeom>
                  <a:solidFill>
                    <a:srgbClr val="FF3654"/>
                  </a:solidFill>
                  <a:ln w="26641" cap="flat">
                    <a:noFill/>
                    <a:prstDash val="solid"/>
                    <a:miter/>
                  </a:ln>
                </p:spPr>
                <p:txBody>
                  <a:bodyPr rtlCol="0" anchor="ctr"/>
                  <a:lstStyle/>
                  <a:p>
                    <a:pPr algn="justLow" rtl="1"/>
                    <a:endParaRPr lang="en-US" sz="2400">
                      <a:latin typeface="Sakkal Majalla" panose="02000000000000000000" pitchFamily="2" charset="-78"/>
                      <a:cs typeface="Sakkal Majalla" panose="02000000000000000000" pitchFamily="2" charset="-78"/>
                    </a:endParaRPr>
                  </a:p>
                </p:txBody>
              </p:sp>
              <p:sp>
                <p:nvSpPr>
                  <p:cNvPr id="19" name="Freeform: Shape 18">
                    <a:extLst>
                      <a:ext uri="{FF2B5EF4-FFF2-40B4-BE49-F238E27FC236}">
                        <a16:creationId xmlns:a16="http://schemas.microsoft.com/office/drawing/2014/main" xmlns="" id="{74DD1028-77FE-4259-B214-83461E055DBF}"/>
                      </a:ext>
                    </a:extLst>
                  </p:cNvPr>
                  <p:cNvSpPr/>
                  <p:nvPr/>
                </p:nvSpPr>
                <p:spPr>
                  <a:xfrm>
                    <a:off x="3796875" y="5086513"/>
                    <a:ext cx="692830" cy="213178"/>
                  </a:xfrm>
                  <a:custGeom>
                    <a:avLst/>
                    <a:gdLst>
                      <a:gd name="connsiteX0" fmla="*/ 0 w 692829"/>
                      <a:gd name="connsiteY0" fmla="*/ 0 h 213178"/>
                      <a:gd name="connsiteX1" fmla="*/ 700557 w 692829"/>
                      <a:gd name="connsiteY1" fmla="*/ 0 h 213178"/>
                      <a:gd name="connsiteX2" fmla="*/ 700557 w 692829"/>
                      <a:gd name="connsiteY2" fmla="*/ 220373 h 213178"/>
                      <a:gd name="connsiteX3" fmla="*/ 0 w 692829"/>
                      <a:gd name="connsiteY3" fmla="*/ 220373 h 213178"/>
                    </a:gdLst>
                    <a:ahLst/>
                    <a:cxnLst>
                      <a:cxn ang="0">
                        <a:pos x="connsiteX0" y="connsiteY0"/>
                      </a:cxn>
                      <a:cxn ang="0">
                        <a:pos x="connsiteX1" y="connsiteY1"/>
                      </a:cxn>
                      <a:cxn ang="0">
                        <a:pos x="connsiteX2" y="connsiteY2"/>
                      </a:cxn>
                      <a:cxn ang="0">
                        <a:pos x="connsiteX3" y="connsiteY3"/>
                      </a:cxn>
                    </a:cxnLst>
                    <a:rect l="l" t="t" r="r" b="b"/>
                    <a:pathLst>
                      <a:path w="692829" h="213178">
                        <a:moveTo>
                          <a:pt x="0" y="0"/>
                        </a:moveTo>
                        <a:lnTo>
                          <a:pt x="700557" y="0"/>
                        </a:lnTo>
                        <a:lnTo>
                          <a:pt x="700557" y="220373"/>
                        </a:lnTo>
                        <a:lnTo>
                          <a:pt x="0" y="220373"/>
                        </a:lnTo>
                        <a:close/>
                      </a:path>
                    </a:pathLst>
                  </a:custGeom>
                  <a:solidFill>
                    <a:srgbClr val="FF3654"/>
                  </a:solidFill>
                  <a:ln w="26641" cap="flat">
                    <a:noFill/>
                    <a:prstDash val="solid"/>
                    <a:miter/>
                  </a:ln>
                </p:spPr>
                <p:txBody>
                  <a:bodyPr rtlCol="0" anchor="ctr"/>
                  <a:lstStyle/>
                  <a:p>
                    <a:pPr algn="justLow" rtl="1"/>
                    <a:endParaRPr lang="en-US" sz="2400">
                      <a:latin typeface="Sakkal Majalla" panose="02000000000000000000" pitchFamily="2" charset="-78"/>
                      <a:cs typeface="Sakkal Majalla" panose="02000000000000000000" pitchFamily="2" charset="-78"/>
                    </a:endParaRPr>
                  </a:p>
                </p:txBody>
              </p:sp>
            </p:grpSp>
          </p:grpSp>
          <p:sp>
            <p:nvSpPr>
              <p:cNvPr id="12" name="Freeform: Shape 22">
                <a:extLst>
                  <a:ext uri="{FF2B5EF4-FFF2-40B4-BE49-F238E27FC236}">
                    <a16:creationId xmlns:a16="http://schemas.microsoft.com/office/drawing/2014/main" xmlns="" id="{DDF63577-1C9C-44AC-9F24-BF1724324FC0}"/>
                  </a:ext>
                </a:extLst>
              </p:cNvPr>
              <p:cNvSpPr/>
              <p:nvPr/>
            </p:nvSpPr>
            <p:spPr>
              <a:xfrm>
                <a:off x="1284214" y="2041563"/>
                <a:ext cx="2904555" cy="2904555"/>
              </a:xfrm>
              <a:custGeom>
                <a:avLst/>
                <a:gdLst>
                  <a:gd name="connsiteX0" fmla="*/ 2197201 w 2904554"/>
                  <a:gd name="connsiteY0" fmla="*/ 732400 h 2904554"/>
                  <a:gd name="connsiteX1" fmla="*/ 2197201 w 2904554"/>
                  <a:gd name="connsiteY1" fmla="*/ 2197201 h 2904554"/>
                  <a:gd name="connsiteX2" fmla="*/ 732400 w 2904554"/>
                  <a:gd name="connsiteY2" fmla="*/ 2197201 h 2904554"/>
                  <a:gd name="connsiteX3" fmla="*/ 732400 w 2904554"/>
                  <a:gd name="connsiteY3" fmla="*/ 732400 h 2904554"/>
                  <a:gd name="connsiteX4" fmla="*/ 2197201 w 2904554"/>
                  <a:gd name="connsiteY4" fmla="*/ 732400 h 29045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4554" h="2904554">
                    <a:moveTo>
                      <a:pt x="2197201" y="732400"/>
                    </a:moveTo>
                    <a:cubicBezTo>
                      <a:pt x="2601694" y="1136894"/>
                      <a:pt x="2601694" y="1792707"/>
                      <a:pt x="2197201" y="2197201"/>
                    </a:cubicBezTo>
                    <a:cubicBezTo>
                      <a:pt x="1792707" y="2601694"/>
                      <a:pt x="1136894" y="2601694"/>
                      <a:pt x="732400" y="2197201"/>
                    </a:cubicBezTo>
                    <a:cubicBezTo>
                      <a:pt x="327907" y="1792707"/>
                      <a:pt x="327907" y="1136894"/>
                      <a:pt x="732400" y="732400"/>
                    </a:cubicBezTo>
                    <a:cubicBezTo>
                      <a:pt x="1136894" y="327907"/>
                      <a:pt x="1792707" y="327907"/>
                      <a:pt x="2197201" y="732400"/>
                    </a:cubicBezTo>
                    <a:close/>
                  </a:path>
                </a:pathLst>
              </a:custGeom>
              <a:solidFill>
                <a:srgbClr val="FFFFFF"/>
              </a:solidFill>
              <a:ln w="26641" cap="flat">
                <a:noFill/>
                <a:prstDash val="solid"/>
                <a:miter/>
              </a:ln>
              <a:effectLst>
                <a:outerShdw blurRad="63500" sx="104000" sy="104000" algn="ctr" rotWithShape="0">
                  <a:prstClr val="black">
                    <a:alpha val="22000"/>
                  </a:prstClr>
                </a:outerShdw>
              </a:effectLst>
            </p:spPr>
            <p:txBody>
              <a:bodyPr rtlCol="0" anchor="ctr"/>
              <a:lstStyle/>
              <a:p>
                <a:pPr algn="justLow" rtl="1"/>
                <a:endParaRPr lang="en-US" sz="2400">
                  <a:latin typeface="Sakkal Majalla" panose="02000000000000000000" pitchFamily="2" charset="-78"/>
                  <a:cs typeface="Sakkal Majalla" panose="02000000000000000000" pitchFamily="2" charset="-78"/>
                </a:endParaRPr>
              </a:p>
            </p:txBody>
          </p:sp>
        </p:grpSp>
        <p:sp>
          <p:nvSpPr>
            <p:cNvPr id="10" name="Rectangle 9"/>
            <p:cNvSpPr/>
            <p:nvPr/>
          </p:nvSpPr>
          <p:spPr>
            <a:xfrm flipH="1">
              <a:off x="1616420" y="2587826"/>
              <a:ext cx="2196224" cy="1862048"/>
            </a:xfrm>
            <a:prstGeom prst="rect">
              <a:avLst/>
            </a:prstGeom>
          </p:spPr>
          <p:txBody>
            <a:bodyPr wrap="square">
              <a:spAutoFit/>
            </a:bodyPr>
            <a:lstStyle/>
            <a:p>
              <a:pPr algn="ctr">
                <a:lnSpc>
                  <a:spcPct val="115000"/>
                </a:lnSpc>
                <a:spcAft>
                  <a:spcPts val="800"/>
                </a:spcAft>
              </a:pPr>
              <a:r>
                <a:rPr lang="ar-SA" sz="2000" b="1" dirty="0">
                  <a:solidFill>
                    <a:srgbClr val="C00000"/>
                  </a:solidFill>
                  <a:latin typeface="Calibri" panose="020F0502020204030204" pitchFamily="34" charset="0"/>
                  <a:ea typeface="Calibri" panose="020F0502020204030204" pitchFamily="34" charset="0"/>
                  <a:cs typeface="Sakkal Majalla" panose="02000000000000000000" pitchFamily="2" charset="-78"/>
                </a:rPr>
                <a:t>مما لاشك فيه </a:t>
              </a:r>
              <a:r>
                <a:rPr lang="en-US" sz="2000" b="1" dirty="0" smtClean="0">
                  <a:solidFill>
                    <a:srgbClr val="C00000"/>
                  </a:solidFill>
                  <a:latin typeface="Calibri" panose="020F0502020204030204" pitchFamily="34" charset="0"/>
                  <a:ea typeface="Calibri" panose="020F0502020204030204" pitchFamily="34" charset="0"/>
                  <a:cs typeface="Sakkal Majalla" panose="02000000000000000000" pitchFamily="2" charset="-78"/>
                </a:rPr>
                <a:t/>
              </a:r>
              <a:br>
                <a:rPr lang="en-US" sz="2000" b="1" dirty="0" smtClean="0">
                  <a:solidFill>
                    <a:srgbClr val="C00000"/>
                  </a:solidFill>
                  <a:latin typeface="Calibri" panose="020F0502020204030204" pitchFamily="34" charset="0"/>
                  <a:ea typeface="Calibri" panose="020F0502020204030204" pitchFamily="34" charset="0"/>
                  <a:cs typeface="Sakkal Majalla" panose="02000000000000000000" pitchFamily="2" charset="-78"/>
                </a:rPr>
              </a:br>
              <a:r>
                <a:rPr lang="ar-SA" sz="2000" b="1" dirty="0" smtClean="0">
                  <a:solidFill>
                    <a:srgbClr val="C00000"/>
                  </a:solidFill>
                  <a:latin typeface="Calibri" panose="020F0502020204030204" pitchFamily="34" charset="0"/>
                  <a:ea typeface="Calibri" panose="020F0502020204030204" pitchFamily="34" charset="0"/>
                  <a:cs typeface="Sakkal Majalla" panose="02000000000000000000" pitchFamily="2" charset="-78"/>
                </a:rPr>
                <a:t>أن </a:t>
              </a:r>
              <a:r>
                <a:rPr lang="ar-SA" sz="2000" b="1" dirty="0">
                  <a:solidFill>
                    <a:srgbClr val="C00000"/>
                  </a:solidFill>
                  <a:latin typeface="Calibri" panose="020F0502020204030204" pitchFamily="34" charset="0"/>
                  <a:ea typeface="Calibri" panose="020F0502020204030204" pitchFamily="34" charset="0"/>
                  <a:cs typeface="Sakkal Majalla" panose="02000000000000000000" pitchFamily="2" charset="-78"/>
                </a:rPr>
                <a:t>نظام</a:t>
              </a:r>
              <a:r>
                <a:rPr lang="en-US" sz="2000" b="1" dirty="0">
                  <a:solidFill>
                    <a:srgbClr val="C00000"/>
                  </a:solidFill>
                  <a:latin typeface="Sakkal Majalla" panose="02000000000000000000" pitchFamily="2" charset="-78"/>
                  <a:ea typeface="Calibri" panose="020F0502020204030204" pitchFamily="34" charset="0"/>
                  <a:cs typeface="Arial" panose="020B0604020202020204" pitchFamily="34" charset="0"/>
                </a:rPr>
                <a:t> (MRP) </a:t>
              </a:r>
              <a:r>
                <a:rPr lang="ar-SA" sz="2000" b="1" dirty="0">
                  <a:solidFill>
                    <a:srgbClr val="C00000"/>
                  </a:solidFill>
                  <a:latin typeface="Calibri" panose="020F0502020204030204" pitchFamily="34" charset="0"/>
                  <a:ea typeface="Calibri" panose="020F0502020204030204" pitchFamily="34" charset="0"/>
                  <a:cs typeface="Sakkal Majalla" panose="02000000000000000000" pitchFamily="2" charset="-78"/>
                </a:rPr>
                <a:t>حقق مساهمات خلال تطبيقاته، لكن نتائج تطبيقاته تؤثر المحددات الآتية</a:t>
              </a:r>
              <a:r>
                <a:rPr lang="en-US" sz="2000" b="1" dirty="0">
                  <a:solidFill>
                    <a:srgbClr val="C00000"/>
                  </a:solidFill>
                  <a:latin typeface="Sakkal Majalla" panose="02000000000000000000" pitchFamily="2" charset="-78"/>
                  <a:ea typeface="Calibri" panose="020F0502020204030204" pitchFamily="34" charset="0"/>
                  <a:cs typeface="Arial" panose="020B0604020202020204" pitchFamily="34" charset="0"/>
                </a:rPr>
                <a:t>:</a:t>
              </a:r>
              <a:endParaRPr lang="en-US" sz="1200" dirty="0">
                <a:solidFill>
                  <a:srgbClr val="C00000"/>
                </a:solidFill>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0" name="Group 19"/>
          <p:cNvGrpSpPr/>
          <p:nvPr/>
        </p:nvGrpSpPr>
        <p:grpSpPr>
          <a:xfrm flipH="1">
            <a:off x="385011" y="1917578"/>
            <a:ext cx="9532194" cy="1190242"/>
            <a:chOff x="2734194" y="1533069"/>
            <a:chExt cx="9532194" cy="1190242"/>
          </a:xfrm>
        </p:grpSpPr>
        <p:sp>
          <p:nvSpPr>
            <p:cNvPr id="21" name="Freeform: Shape 24">
              <a:extLst>
                <a:ext uri="{FF2B5EF4-FFF2-40B4-BE49-F238E27FC236}">
                  <a16:creationId xmlns:a16="http://schemas.microsoft.com/office/drawing/2014/main" xmlns="" id="{AFAE7C39-31E0-478D-9B21-43A45FBC06A7}"/>
                </a:ext>
              </a:extLst>
            </p:cNvPr>
            <p:cNvSpPr/>
            <p:nvPr/>
          </p:nvSpPr>
          <p:spPr>
            <a:xfrm>
              <a:off x="2734194" y="1870598"/>
              <a:ext cx="932655" cy="852713"/>
            </a:xfrm>
            <a:custGeom>
              <a:avLst/>
              <a:gdLst>
                <a:gd name="connsiteX0" fmla="*/ 769840 w 932655"/>
                <a:gd name="connsiteY0" fmla="*/ 0 h 852713"/>
                <a:gd name="connsiteX1" fmla="*/ 0 w 932655"/>
                <a:gd name="connsiteY1" fmla="*/ 769840 h 852713"/>
                <a:gd name="connsiteX2" fmla="*/ 101260 w 932655"/>
                <a:gd name="connsiteY2" fmla="*/ 871100 h 852713"/>
                <a:gd name="connsiteX3" fmla="*/ 952641 w 932655"/>
                <a:gd name="connsiteY3" fmla="*/ 19719 h 852713"/>
              </a:gdLst>
              <a:ahLst/>
              <a:cxnLst>
                <a:cxn ang="0">
                  <a:pos x="connsiteX0" y="connsiteY0"/>
                </a:cxn>
                <a:cxn ang="0">
                  <a:pos x="connsiteX1" y="connsiteY1"/>
                </a:cxn>
                <a:cxn ang="0">
                  <a:pos x="connsiteX2" y="connsiteY2"/>
                </a:cxn>
                <a:cxn ang="0">
                  <a:pos x="connsiteX3" y="connsiteY3"/>
                </a:cxn>
              </a:cxnLst>
              <a:rect l="l" t="t" r="r" b="b"/>
              <a:pathLst>
                <a:path w="932655" h="852713">
                  <a:moveTo>
                    <a:pt x="769840" y="0"/>
                  </a:moveTo>
                  <a:lnTo>
                    <a:pt x="0" y="769840"/>
                  </a:lnTo>
                  <a:lnTo>
                    <a:pt x="101260" y="871100"/>
                  </a:lnTo>
                  <a:lnTo>
                    <a:pt x="952641" y="19719"/>
                  </a:lnTo>
                  <a:close/>
                </a:path>
              </a:pathLst>
            </a:custGeom>
            <a:solidFill>
              <a:srgbClr val="FF3654"/>
            </a:solidFill>
            <a:ln w="26641" cap="flat">
              <a:noFill/>
              <a:prstDash val="solid"/>
              <a:miter/>
            </a:ln>
          </p:spPr>
          <p:txBody>
            <a:bodyPr rtlCol="0" anchor="ctr"/>
            <a:lstStyle/>
            <a:p>
              <a:pPr algn="justLow" rtl="1"/>
              <a:endParaRPr lang="en-US" sz="2400">
                <a:latin typeface="Sakkal Majalla" panose="02000000000000000000" pitchFamily="2" charset="-78"/>
                <a:cs typeface="Sakkal Majalla" panose="02000000000000000000" pitchFamily="2" charset="-78"/>
              </a:endParaRPr>
            </a:p>
          </p:txBody>
        </p:sp>
        <p:sp>
          <p:nvSpPr>
            <p:cNvPr id="22" name="Rectangle 21"/>
            <p:cNvSpPr/>
            <p:nvPr/>
          </p:nvSpPr>
          <p:spPr>
            <a:xfrm flipH="1">
              <a:off x="3709513" y="1533069"/>
              <a:ext cx="8556875" cy="553998"/>
            </a:xfrm>
            <a:prstGeom prst="rect">
              <a:avLst/>
            </a:prstGeom>
          </p:spPr>
          <p:txBody>
            <a:bodyPr wrap="square">
              <a:spAutoFit/>
            </a:bodyPr>
            <a:lstStyle/>
            <a:p>
              <a:pPr algn="justLow">
                <a:lnSpc>
                  <a:spcPct val="125000"/>
                </a:lnSpc>
                <a:spcBef>
                  <a:spcPct val="20000"/>
                </a:spcBef>
                <a:spcAft>
                  <a:spcPts val="800"/>
                </a:spcAft>
                <a:buClr>
                  <a:srgbClr val="C00000"/>
                </a:buClr>
              </a:pPr>
              <a:r>
                <a:rPr lang="ar-SA" sz="2400" b="1" dirty="0">
                  <a:latin typeface="Sakkal Majalla" panose="02000000000000000000" pitchFamily="2" charset="-78"/>
                  <a:cs typeface="Sakkal Majalla" panose="02000000000000000000" pitchFamily="2" charset="-78"/>
                </a:rPr>
                <a:t>يستغرق تنفيذ</a:t>
              </a:r>
              <a:r>
                <a:rPr lang="en-US" sz="2400" b="1" dirty="0">
                  <a:latin typeface="Sakkal Majalla" panose="02000000000000000000" pitchFamily="2" charset="-78"/>
                  <a:cs typeface="Sakkal Majalla" panose="02000000000000000000" pitchFamily="2" charset="-78"/>
                </a:rPr>
                <a:t> (MRP) </a:t>
              </a:r>
              <a:r>
                <a:rPr lang="ar-SA" sz="2400" b="1" dirty="0">
                  <a:latin typeface="Sakkal Majalla" panose="02000000000000000000" pitchFamily="2" charset="-78"/>
                  <a:cs typeface="Sakkal Majalla" panose="02000000000000000000" pitchFamily="2" charset="-78"/>
                </a:rPr>
                <a:t>فترة زمنية طويلة، ذلك نتيجة للكيفية التي تم بها ترتيب البيانات</a:t>
              </a:r>
              <a:endParaRPr lang="en-ZA" sz="2400" b="1" dirty="0">
                <a:latin typeface="Sakkal Majalla" panose="02000000000000000000" pitchFamily="2" charset="-78"/>
                <a:cs typeface="Sakkal Majalla" panose="02000000000000000000" pitchFamily="2" charset="-78"/>
              </a:endParaRPr>
            </a:p>
          </p:txBody>
        </p:sp>
      </p:grpSp>
      <p:grpSp>
        <p:nvGrpSpPr>
          <p:cNvPr id="24" name="Group 23"/>
          <p:cNvGrpSpPr/>
          <p:nvPr/>
        </p:nvGrpSpPr>
        <p:grpSpPr>
          <a:xfrm flipH="1">
            <a:off x="646241" y="3627009"/>
            <a:ext cx="8661408" cy="553998"/>
            <a:chOff x="3282062" y="2766430"/>
            <a:chExt cx="8661408" cy="553998"/>
          </a:xfrm>
        </p:grpSpPr>
        <p:sp>
          <p:nvSpPr>
            <p:cNvPr id="25" name="Freeform: Shape 27">
              <a:extLst>
                <a:ext uri="{FF2B5EF4-FFF2-40B4-BE49-F238E27FC236}">
                  <a16:creationId xmlns:a16="http://schemas.microsoft.com/office/drawing/2014/main" xmlns="" id="{1349D27E-7FD4-44F5-9981-25430AF15B07}"/>
                </a:ext>
              </a:extLst>
            </p:cNvPr>
            <p:cNvSpPr/>
            <p:nvPr/>
          </p:nvSpPr>
          <p:spPr>
            <a:xfrm>
              <a:off x="3282062" y="3060133"/>
              <a:ext cx="1039244" cy="133236"/>
            </a:xfrm>
            <a:custGeom>
              <a:avLst/>
              <a:gdLst>
                <a:gd name="connsiteX0" fmla="*/ 0 w 1039244"/>
                <a:gd name="connsiteY0" fmla="*/ 0 h 133236"/>
                <a:gd name="connsiteX1" fmla="*/ 1042176 w 1039244"/>
                <a:gd name="connsiteY1" fmla="*/ 0 h 133236"/>
                <a:gd name="connsiteX2" fmla="*/ 1042176 w 1039244"/>
                <a:gd name="connsiteY2" fmla="*/ 153488 h 133236"/>
                <a:gd name="connsiteX3" fmla="*/ 0 w 1039244"/>
                <a:gd name="connsiteY3" fmla="*/ 153488 h 133236"/>
              </a:gdLst>
              <a:ahLst/>
              <a:cxnLst>
                <a:cxn ang="0">
                  <a:pos x="connsiteX0" y="connsiteY0"/>
                </a:cxn>
                <a:cxn ang="0">
                  <a:pos x="connsiteX1" y="connsiteY1"/>
                </a:cxn>
                <a:cxn ang="0">
                  <a:pos x="connsiteX2" y="connsiteY2"/>
                </a:cxn>
                <a:cxn ang="0">
                  <a:pos x="connsiteX3" y="connsiteY3"/>
                </a:cxn>
              </a:cxnLst>
              <a:rect l="l" t="t" r="r" b="b"/>
              <a:pathLst>
                <a:path w="1039244" h="133236">
                  <a:moveTo>
                    <a:pt x="0" y="0"/>
                  </a:moveTo>
                  <a:lnTo>
                    <a:pt x="1042176" y="0"/>
                  </a:lnTo>
                  <a:lnTo>
                    <a:pt x="1042176" y="153488"/>
                  </a:lnTo>
                  <a:lnTo>
                    <a:pt x="0" y="153488"/>
                  </a:lnTo>
                  <a:close/>
                </a:path>
              </a:pathLst>
            </a:custGeom>
            <a:solidFill>
              <a:srgbClr val="00C3E6"/>
            </a:solidFill>
            <a:ln w="26641" cap="flat">
              <a:noFill/>
              <a:prstDash val="solid"/>
              <a:miter/>
            </a:ln>
          </p:spPr>
          <p:txBody>
            <a:bodyPr rtlCol="0" anchor="ctr"/>
            <a:lstStyle/>
            <a:p>
              <a:pPr algn="justLow" rtl="1"/>
              <a:endParaRPr lang="en-US" sz="2400">
                <a:latin typeface="Sakkal Majalla" panose="02000000000000000000" pitchFamily="2" charset="-78"/>
                <a:cs typeface="Sakkal Majalla" panose="02000000000000000000" pitchFamily="2" charset="-78"/>
              </a:endParaRPr>
            </a:p>
          </p:txBody>
        </p:sp>
        <p:sp>
          <p:nvSpPr>
            <p:cNvPr id="26" name="Rectangle 25"/>
            <p:cNvSpPr/>
            <p:nvPr/>
          </p:nvSpPr>
          <p:spPr>
            <a:xfrm flipH="1">
              <a:off x="4318641" y="2766430"/>
              <a:ext cx="7624829" cy="553998"/>
            </a:xfrm>
            <a:prstGeom prst="rect">
              <a:avLst/>
            </a:prstGeom>
          </p:spPr>
          <p:txBody>
            <a:bodyPr wrap="square">
              <a:spAutoFit/>
            </a:bodyPr>
            <a:lstStyle/>
            <a:p>
              <a:pPr algn="justLow">
                <a:lnSpc>
                  <a:spcPct val="125000"/>
                </a:lnSpc>
                <a:spcBef>
                  <a:spcPct val="20000"/>
                </a:spcBef>
                <a:spcAft>
                  <a:spcPts val="800"/>
                </a:spcAft>
                <a:buClr>
                  <a:srgbClr val="C00000"/>
                </a:buClr>
              </a:pPr>
              <a:r>
                <a:rPr lang="ar-SA" sz="2400" b="1" dirty="0">
                  <a:latin typeface="Sakkal Majalla" panose="02000000000000000000" pitchFamily="2" charset="-78"/>
                  <a:cs typeface="Sakkal Majalla" panose="02000000000000000000" pitchFamily="2" charset="-78"/>
                </a:rPr>
                <a:t>يتجاهل نظام</a:t>
              </a:r>
              <a:r>
                <a:rPr lang="en-US" sz="2400" b="1" dirty="0">
                  <a:latin typeface="Sakkal Majalla" panose="02000000000000000000" pitchFamily="2" charset="-78"/>
                  <a:cs typeface="Sakkal Majalla" panose="02000000000000000000" pitchFamily="2" charset="-78"/>
                </a:rPr>
                <a:t> (MRP) </a:t>
              </a:r>
              <a:r>
                <a:rPr lang="ar-SA" sz="2400" b="1" dirty="0">
                  <a:latin typeface="Sakkal Majalla" panose="02000000000000000000" pitchFamily="2" charset="-78"/>
                  <a:cs typeface="Sakkal Majalla" panose="02000000000000000000" pitchFamily="2" charset="-78"/>
                </a:rPr>
                <a:t>واقع العمليات الإنتاجية</a:t>
              </a:r>
              <a:endParaRPr lang="en-ZA" sz="2400" b="1" dirty="0">
                <a:latin typeface="Sakkal Majalla" panose="02000000000000000000" pitchFamily="2" charset="-78"/>
                <a:cs typeface="Sakkal Majalla" panose="02000000000000000000" pitchFamily="2" charset="-78"/>
              </a:endParaRPr>
            </a:p>
          </p:txBody>
        </p:sp>
      </p:grpSp>
      <p:grpSp>
        <p:nvGrpSpPr>
          <p:cNvPr id="27" name="Group 26"/>
          <p:cNvGrpSpPr/>
          <p:nvPr/>
        </p:nvGrpSpPr>
        <p:grpSpPr>
          <a:xfrm flipH="1">
            <a:off x="274305" y="4765348"/>
            <a:ext cx="9266109" cy="1015663"/>
            <a:chOff x="3465929" y="3871255"/>
            <a:chExt cx="9169176" cy="1015663"/>
          </a:xfrm>
        </p:grpSpPr>
        <p:sp>
          <p:nvSpPr>
            <p:cNvPr id="28" name="Freeform: Shape 29">
              <a:extLst>
                <a:ext uri="{FF2B5EF4-FFF2-40B4-BE49-F238E27FC236}">
                  <a16:creationId xmlns:a16="http://schemas.microsoft.com/office/drawing/2014/main" xmlns="" id="{D595172F-03F9-4A20-BC62-536E290B892D}"/>
                </a:ext>
              </a:extLst>
            </p:cNvPr>
            <p:cNvSpPr/>
            <p:nvPr/>
          </p:nvSpPr>
          <p:spPr>
            <a:xfrm>
              <a:off x="3465929" y="4228084"/>
              <a:ext cx="852713" cy="133236"/>
            </a:xfrm>
            <a:custGeom>
              <a:avLst/>
              <a:gdLst>
                <a:gd name="connsiteX0" fmla="*/ 0 w 852713"/>
                <a:gd name="connsiteY0" fmla="*/ 0 h 133236"/>
                <a:gd name="connsiteX1" fmla="*/ 858576 w 852713"/>
                <a:gd name="connsiteY1" fmla="*/ 0 h 133236"/>
                <a:gd name="connsiteX2" fmla="*/ 858576 w 852713"/>
                <a:gd name="connsiteY2" fmla="*/ 153488 h 133236"/>
                <a:gd name="connsiteX3" fmla="*/ 0 w 852713"/>
                <a:gd name="connsiteY3" fmla="*/ 153488 h 133236"/>
              </a:gdLst>
              <a:ahLst/>
              <a:cxnLst>
                <a:cxn ang="0">
                  <a:pos x="connsiteX0" y="connsiteY0"/>
                </a:cxn>
                <a:cxn ang="0">
                  <a:pos x="connsiteX1" y="connsiteY1"/>
                </a:cxn>
                <a:cxn ang="0">
                  <a:pos x="connsiteX2" y="connsiteY2"/>
                </a:cxn>
                <a:cxn ang="0">
                  <a:pos x="connsiteX3" y="connsiteY3"/>
                </a:cxn>
              </a:cxnLst>
              <a:rect l="l" t="t" r="r" b="b"/>
              <a:pathLst>
                <a:path w="852713" h="133236">
                  <a:moveTo>
                    <a:pt x="0" y="0"/>
                  </a:moveTo>
                  <a:lnTo>
                    <a:pt x="858576" y="0"/>
                  </a:lnTo>
                  <a:lnTo>
                    <a:pt x="858576" y="153488"/>
                  </a:lnTo>
                  <a:lnTo>
                    <a:pt x="0" y="153488"/>
                  </a:lnTo>
                  <a:close/>
                </a:path>
              </a:pathLst>
            </a:custGeom>
            <a:solidFill>
              <a:srgbClr val="FFA300"/>
            </a:solidFill>
            <a:ln w="26641" cap="flat">
              <a:noFill/>
              <a:prstDash val="solid"/>
              <a:miter/>
            </a:ln>
          </p:spPr>
          <p:txBody>
            <a:bodyPr rtlCol="0" anchor="ctr"/>
            <a:lstStyle/>
            <a:p>
              <a:pPr algn="justLow" rtl="1"/>
              <a:endParaRPr lang="en-US" sz="2400">
                <a:latin typeface="Sakkal Majalla" panose="02000000000000000000" pitchFamily="2" charset="-78"/>
                <a:cs typeface="Sakkal Majalla" panose="02000000000000000000" pitchFamily="2" charset="-78"/>
              </a:endParaRPr>
            </a:p>
          </p:txBody>
        </p:sp>
        <p:sp>
          <p:nvSpPr>
            <p:cNvPr id="29" name="Rectangle 28"/>
            <p:cNvSpPr/>
            <p:nvPr/>
          </p:nvSpPr>
          <p:spPr>
            <a:xfrm flipH="1">
              <a:off x="4353949" y="3871255"/>
              <a:ext cx="8281156" cy="1015663"/>
            </a:xfrm>
            <a:prstGeom prst="rect">
              <a:avLst/>
            </a:prstGeom>
          </p:spPr>
          <p:txBody>
            <a:bodyPr wrap="square">
              <a:spAutoFit/>
            </a:bodyPr>
            <a:lstStyle/>
            <a:p>
              <a:pPr algn="justLow">
                <a:lnSpc>
                  <a:spcPct val="125000"/>
                </a:lnSpc>
                <a:spcBef>
                  <a:spcPct val="20000"/>
                </a:spcBef>
                <a:spcAft>
                  <a:spcPts val="800"/>
                </a:spcAft>
                <a:buClr>
                  <a:srgbClr val="C00000"/>
                </a:buClr>
              </a:pPr>
              <a:r>
                <a:rPr lang="ar-SA" sz="2400" b="1" dirty="0">
                  <a:latin typeface="Sakkal Majalla" panose="02000000000000000000" pitchFamily="2" charset="-78"/>
                  <a:cs typeface="Sakkal Majalla" panose="02000000000000000000" pitchFamily="2" charset="-78"/>
                </a:rPr>
                <a:t>إن منطق الجدولة لنظام</a:t>
              </a:r>
              <a:r>
                <a:rPr lang="en-US" sz="2400" b="1" dirty="0">
                  <a:latin typeface="Sakkal Majalla" panose="02000000000000000000" pitchFamily="2" charset="-78"/>
                  <a:cs typeface="Sakkal Majalla" panose="02000000000000000000" pitchFamily="2" charset="-78"/>
                </a:rPr>
                <a:t> (MRP) </a:t>
              </a:r>
              <a:r>
                <a:rPr lang="ar-SA" sz="2400" b="1" dirty="0">
                  <a:latin typeface="Sakkal Majalla" panose="02000000000000000000" pitchFamily="2" charset="-78"/>
                  <a:cs typeface="Sakkal Majalla" panose="02000000000000000000" pitchFamily="2" charset="-78"/>
                </a:rPr>
                <a:t>يعد غير منطقي، فهو مدخل لجدولة الإنتاج إلى </a:t>
              </a:r>
              <a:r>
                <a:rPr lang="ar-SA" sz="2400" b="1" dirty="0" smtClean="0">
                  <a:latin typeface="Sakkal Majalla" panose="02000000000000000000" pitchFamily="2" charset="-78"/>
                  <a:cs typeface="Sakkal Majalla" panose="02000000000000000000" pitchFamily="2" charset="-78"/>
                </a:rPr>
                <a:t>الخلف</a:t>
              </a:r>
              <a:r>
                <a:rPr lang="ar-EG" sz="2400" b="1" dirty="0" smtClean="0">
                  <a:latin typeface="Sakkal Majalla" panose="02000000000000000000" pitchFamily="2" charset="-78"/>
                  <a:cs typeface="Sakkal Majalla" panose="02000000000000000000" pitchFamily="2" charset="-78"/>
                </a:rPr>
                <a:t> </a:t>
              </a:r>
              <a:br>
                <a:rPr lang="ar-EG" sz="2400" b="1" dirty="0" smtClean="0">
                  <a:latin typeface="Sakkal Majalla" panose="02000000000000000000" pitchFamily="2" charset="-78"/>
                  <a:cs typeface="Sakkal Majalla" panose="02000000000000000000" pitchFamily="2" charset="-78"/>
                </a:rPr>
              </a:br>
              <a:r>
                <a:rPr lang="ar-SA" sz="2400" b="1" dirty="0" smtClean="0">
                  <a:latin typeface="Sakkal Majalla" panose="02000000000000000000" pitchFamily="2" charset="-78"/>
                  <a:cs typeface="Sakkal Majalla" panose="02000000000000000000" pitchFamily="2" charset="-78"/>
                </a:rPr>
                <a:t>مع </a:t>
              </a:r>
              <a:r>
                <a:rPr lang="ar-SA" sz="2400" b="1" dirty="0">
                  <a:latin typeface="Sakkal Majalla" panose="02000000000000000000" pitchFamily="2" charset="-78"/>
                  <a:cs typeface="Sakkal Majalla" panose="02000000000000000000" pitchFamily="2" charset="-78"/>
                </a:rPr>
                <a:t>استخدام فترات الانتظار الثابتة والمخططة </a:t>
              </a:r>
              <a:r>
                <a:rPr lang="ar-SA" sz="2400" b="1" dirty="0" smtClean="0">
                  <a:latin typeface="Sakkal Majalla" panose="02000000000000000000" pitchFamily="2" charset="-78"/>
                  <a:cs typeface="Sakkal Majalla" panose="02000000000000000000" pitchFamily="2" charset="-78"/>
                </a:rPr>
                <a:t>سلفا</a:t>
              </a:r>
              <a:endParaRPr lang="en-ZA" sz="2400" b="1" dirty="0">
                <a:latin typeface="Sakkal Majalla" panose="02000000000000000000" pitchFamily="2" charset="-78"/>
                <a:cs typeface="Sakkal Majalla" panose="02000000000000000000" pitchFamily="2" charset="-78"/>
              </a:endParaRPr>
            </a:p>
          </p:txBody>
        </p:sp>
      </p:grpSp>
      <p:sp>
        <p:nvSpPr>
          <p:cNvPr id="30"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31"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4"/>
              </a:rPr>
              <a:t>www.dawliatraining.com</a:t>
            </a:r>
            <a:endParaRPr lang="en-US" sz="1100" dirty="0">
              <a:effectLst/>
              <a:ea typeface="Calibri"/>
              <a:cs typeface="Arial"/>
            </a:endParaRPr>
          </a:p>
        </p:txBody>
      </p:sp>
    </p:spTree>
    <p:extLst>
      <p:ext uri="{BB962C8B-B14F-4D97-AF65-F5344CB8AC3E}">
        <p14:creationId xmlns:p14="http://schemas.microsoft.com/office/powerpoint/2010/main" val="13415237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ppt_w</p:attrName>
                                        </p:attrNameLst>
                                      </p:cBhvr>
                                      <p:tavLst>
                                        <p:tav tm="0">
                                          <p:val>
                                            <p:fltVal val="0"/>
                                          </p:val>
                                        </p:tav>
                                        <p:tav tm="100000">
                                          <p:val>
                                            <p:strVal val="#ppt_w"/>
                                          </p:val>
                                        </p:tav>
                                      </p:tavLst>
                                    </p:anim>
                                    <p:anim calcmode="lin" valueType="num">
                                      <p:cBhvr>
                                        <p:cTn id="15" dur="500" fill="hold"/>
                                        <p:tgtEl>
                                          <p:spTgt spid="8"/>
                                        </p:tgtEl>
                                        <p:attrNameLst>
                                          <p:attrName>ppt_h</p:attrName>
                                        </p:attrNameLst>
                                      </p:cBhvr>
                                      <p:tavLst>
                                        <p:tav tm="0">
                                          <p:val>
                                            <p:fltVal val="0"/>
                                          </p:val>
                                        </p:tav>
                                        <p:tav tm="100000">
                                          <p:val>
                                            <p:strVal val="#ppt_h"/>
                                          </p:val>
                                        </p:tav>
                                      </p:tavLst>
                                    </p:anim>
                                    <p:animEffect transition="in" filter="fade">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nodeType="click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barn(inVertical)">
                                      <p:cBhvr>
                                        <p:cTn id="21" dur="500"/>
                                        <p:tgtEl>
                                          <p:spTgt spid="20"/>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nodeType="click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barn(inVertical)">
                                      <p:cBhvr>
                                        <p:cTn id="26" dur="500"/>
                                        <p:tgtEl>
                                          <p:spTgt spid="24"/>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nodeType="click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barn(inVertical)">
                                      <p:cBhvr>
                                        <p:cTn id="3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xmlns="" id="{7E5A0D50-BD01-48CF-9E1E-6EBE3CFE0757}"/>
              </a:ext>
            </a:extLst>
          </p:cNvPr>
          <p:cNvSpPr txBox="1"/>
          <p:nvPr/>
        </p:nvSpPr>
        <p:spPr>
          <a:xfrm>
            <a:off x="6176809" y="2441346"/>
            <a:ext cx="5401994"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lnSpc>
                <a:spcPct val="150000"/>
              </a:lnSpc>
              <a:spcAft>
                <a:spcPts val="800"/>
              </a:spcAft>
              <a:defRPr/>
            </a:pPr>
            <a:r>
              <a:rPr lang="ar-SA" sz="4800" kern="0" dirty="0">
                <a:solidFill>
                  <a:prstClr val="black">
                    <a:lumMod val="75000"/>
                    <a:lumOff val="25000"/>
                  </a:prstClr>
                </a:solidFill>
                <a:latin typeface="Sakkal Majalla" panose="02000000000000000000" pitchFamily="2" charset="-78"/>
                <a:cs typeface="Sakkal Majalla" pitchFamily="2" charset="-78"/>
              </a:rPr>
              <a:t>نظام الإنتاج الآني(</a:t>
            </a:r>
            <a:r>
              <a:rPr lang="en-US" sz="4800" kern="0" dirty="0">
                <a:solidFill>
                  <a:prstClr val="black">
                    <a:lumMod val="75000"/>
                    <a:lumOff val="25000"/>
                  </a:prstClr>
                </a:solidFill>
                <a:latin typeface="Sakkal Majalla" panose="02000000000000000000" pitchFamily="2" charset="-78"/>
                <a:cs typeface="Sakkal Majalla" pitchFamily="2" charset="-78"/>
              </a:rPr>
              <a:t>JIT</a:t>
            </a:r>
            <a:r>
              <a:rPr lang="ar-SA" sz="4800" kern="0" dirty="0">
                <a:solidFill>
                  <a:prstClr val="black">
                    <a:lumMod val="75000"/>
                    <a:lumOff val="25000"/>
                  </a:prstClr>
                </a:solidFill>
                <a:latin typeface="Sakkal Majalla" panose="02000000000000000000" pitchFamily="2" charset="-78"/>
                <a:cs typeface="Sakkal Majalla" pitchFamily="2" charset="-78"/>
              </a:rPr>
              <a:t>)</a:t>
            </a:r>
            <a:endParaRPr lang="en-US" sz="4800" kern="0" dirty="0">
              <a:solidFill>
                <a:prstClr val="black">
                  <a:lumMod val="75000"/>
                  <a:lumOff val="25000"/>
                </a:prstClr>
              </a:solidFill>
              <a:latin typeface="Sakkal Majalla" panose="02000000000000000000" pitchFamily="2" charset="-78"/>
              <a:cs typeface="Sakkal Majalla" pitchFamily="2" charset="-78"/>
            </a:endParaRP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149</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7" name="Picture 6" descr="D:\esraa\الإدارة الحديثة للمستودعات والمخازن\photos\feat_inventory.jpg"/>
          <p:cNvPicPr/>
          <p:nvPr/>
        </p:nvPicPr>
        <p:blipFill>
          <a:blip r:embed="rId3">
            <a:clrChange>
              <a:clrFrom>
                <a:srgbClr val="E9E9EB"/>
              </a:clrFrom>
              <a:clrTo>
                <a:srgbClr val="E9E9EB">
                  <a:alpha val="0"/>
                </a:srgbClr>
              </a:clrTo>
            </a:clrChange>
            <a:extLst>
              <a:ext uri="{28A0092B-C50C-407E-A947-70E740481C1C}">
                <a14:useLocalDpi xmlns:a14="http://schemas.microsoft.com/office/drawing/2010/main" val="0"/>
              </a:ext>
            </a:extLst>
          </a:blip>
          <a:srcRect/>
          <a:stretch>
            <a:fillRect/>
          </a:stretch>
        </p:blipFill>
        <p:spPr bwMode="auto">
          <a:xfrm>
            <a:off x="2277979" y="1996508"/>
            <a:ext cx="3240505" cy="2142355"/>
          </a:xfrm>
          <a:prstGeom prst="rect">
            <a:avLst/>
          </a:prstGeom>
        </p:spPr>
      </p:pic>
      <p:sp>
        <p:nvSpPr>
          <p:cNvPr id="5"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6" name="مستطيل 2"/>
          <p:cNvSpPr/>
          <p:nvPr/>
        </p:nvSpPr>
        <p:spPr>
          <a:xfrm>
            <a:off x="0" y="329822"/>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4"/>
              </a:rPr>
              <a:t>www.dawliatraining.com</a:t>
            </a:r>
            <a:endParaRPr lang="en-US" sz="1100" dirty="0">
              <a:effectLst/>
              <a:ea typeface="Calibri"/>
              <a:cs typeface="Arial"/>
            </a:endParaRPr>
          </a:p>
        </p:txBody>
      </p:sp>
    </p:spTree>
    <p:extLst>
      <p:ext uri="{BB962C8B-B14F-4D97-AF65-F5344CB8AC3E}">
        <p14:creationId xmlns:p14="http://schemas.microsoft.com/office/powerpoint/2010/main" val="197885307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15</a:t>
            </a:fld>
            <a:endParaRPr lang="ar-EG"/>
          </a:p>
        </p:txBody>
      </p:sp>
      <p:sp>
        <p:nvSpPr>
          <p:cNvPr id="23" name="Rectangle 22"/>
          <p:cNvSpPr/>
          <p:nvPr/>
        </p:nvSpPr>
        <p:spPr>
          <a:xfrm>
            <a:off x="7375621" y="202376"/>
            <a:ext cx="4474710" cy="707886"/>
          </a:xfrm>
          <a:prstGeom prst="rect">
            <a:avLst/>
          </a:prstGeom>
        </p:spPr>
        <p:txBody>
          <a:bodyPr wrap="square">
            <a:spAutoFit/>
          </a:bodyPr>
          <a:lstStyle/>
          <a:p>
            <a:pPr lvl="0" algn="ctr">
              <a:lnSpc>
                <a:spcPct val="125000"/>
              </a:lnSpc>
            </a:pPr>
            <a:r>
              <a:rPr lang="ar-EG" sz="3200" dirty="0">
                <a:solidFill>
                  <a:prstClr val="white"/>
                </a:solidFill>
                <a:latin typeface="Sakkal Majalla" pitchFamily="2" charset="-78"/>
                <a:cs typeface="Sakkal Majalla" pitchFamily="2" charset="-78"/>
              </a:rPr>
              <a:t>مفهوم إدارة المستودعات والمخازن</a:t>
            </a:r>
            <a:endParaRPr kumimoji="0" lang="ar-EG" sz="3200" b="0" i="0" u="none" strike="noStrike" kern="1200" cap="none" spc="0" normalizeH="0" baseline="0" noProof="0" dirty="0">
              <a:ln>
                <a:noFill/>
              </a:ln>
              <a:solidFill>
                <a:prstClr val="white"/>
              </a:solidFill>
              <a:effectLst/>
              <a:uLnTx/>
              <a:uFillTx/>
              <a:latin typeface="Sakkal Majalla" pitchFamily="2" charset="-78"/>
              <a:cs typeface="Sakkal Majalla" pitchFamily="2" charset="-78"/>
            </a:endParaRPr>
          </a:p>
        </p:txBody>
      </p:sp>
      <p:sp>
        <p:nvSpPr>
          <p:cNvPr id="2" name="Rectangle 1"/>
          <p:cNvSpPr/>
          <p:nvPr/>
        </p:nvSpPr>
        <p:spPr>
          <a:xfrm>
            <a:off x="4331370" y="1413618"/>
            <a:ext cx="7860630" cy="517065"/>
          </a:xfrm>
          <a:prstGeom prst="rect">
            <a:avLst/>
          </a:prstGeom>
        </p:spPr>
        <p:txBody>
          <a:bodyPr wrap="square">
            <a:spAutoFit/>
          </a:bodyPr>
          <a:lstStyle/>
          <a:p>
            <a:pPr algn="ctr">
              <a:lnSpc>
                <a:spcPct val="115000"/>
              </a:lnSpc>
              <a:spcAft>
                <a:spcPts val="800"/>
              </a:spcAft>
              <a:tabLst>
                <a:tab pos="4942205" algn="l"/>
              </a:tabLst>
            </a:pPr>
            <a:r>
              <a:rPr lang="ar-EG" sz="24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ويتضح من التعريف السابق أن إدارة المستودعات تؤدي مهمتين رئيستين هما</a:t>
            </a:r>
            <a:r>
              <a:rPr lang="en-US" sz="24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a:t>
            </a:r>
            <a:endParaRPr lang="en-US" sz="16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nvGrpSpPr>
          <p:cNvPr id="3" name="Group 2"/>
          <p:cNvGrpSpPr/>
          <p:nvPr/>
        </p:nvGrpSpPr>
        <p:grpSpPr>
          <a:xfrm>
            <a:off x="8534976" y="2233441"/>
            <a:ext cx="3315355" cy="695780"/>
            <a:chOff x="8534976" y="1399252"/>
            <a:chExt cx="3315355" cy="695780"/>
          </a:xfrm>
        </p:grpSpPr>
        <p:pic>
          <p:nvPicPr>
            <p:cNvPr id="5" name="Picture 4" descr="نتيجة بحث الصور عن المستودعات والمخازن"/>
            <p:cNvPicPr/>
            <p:nvPr/>
          </p:nvPicPr>
          <p:blipFill>
            <a:blip r:embed="rId3" cstate="print">
              <a:clrChange>
                <a:clrFrom>
                  <a:srgbClr val="1C9691"/>
                </a:clrFrom>
                <a:clrTo>
                  <a:srgbClr val="1C9691">
                    <a:alpha val="0"/>
                  </a:srgbClr>
                </a:clrTo>
              </a:clrChange>
              <a:extLst>
                <a:ext uri="{28A0092B-C50C-407E-A947-70E740481C1C}">
                  <a14:useLocalDpi xmlns:a14="http://schemas.microsoft.com/office/drawing/2010/main" val="0"/>
                </a:ext>
              </a:extLst>
            </a:blip>
            <a:srcRect/>
            <a:stretch>
              <a:fillRect/>
            </a:stretch>
          </p:blipFill>
          <p:spPr bwMode="auto">
            <a:xfrm>
              <a:off x="11158531" y="1427747"/>
              <a:ext cx="691800" cy="662506"/>
            </a:xfrm>
            <a:prstGeom prst="rect">
              <a:avLst/>
            </a:prstGeom>
            <a:noFill/>
            <a:ln>
              <a:noFill/>
            </a:ln>
          </p:spPr>
        </p:pic>
        <p:grpSp>
          <p:nvGrpSpPr>
            <p:cNvPr id="6" name="Group 5"/>
            <p:cNvGrpSpPr/>
            <p:nvPr/>
          </p:nvGrpSpPr>
          <p:grpSpPr>
            <a:xfrm>
              <a:off x="8534976" y="1399252"/>
              <a:ext cx="3116225" cy="695780"/>
              <a:chOff x="-101387" y="-221644"/>
              <a:chExt cx="3829260" cy="998056"/>
            </a:xfrm>
          </p:grpSpPr>
          <p:sp>
            <p:nvSpPr>
              <p:cNvPr id="9" name="Rectangle 8"/>
              <p:cNvSpPr/>
              <p:nvPr/>
            </p:nvSpPr>
            <p:spPr>
              <a:xfrm>
                <a:off x="-101387" y="47873"/>
                <a:ext cx="3223860" cy="728539"/>
              </a:xfrm>
              <a:prstGeom prst="rect">
                <a:avLst/>
              </a:prstGeom>
            </p:spPr>
            <p:txBody>
              <a:bodyPr wrap="square">
                <a:noAutofit/>
              </a:bodyPr>
              <a:lstStyle/>
              <a:p>
                <a:pPr algn="justLow" rtl="1">
                  <a:lnSpc>
                    <a:spcPct val="107000"/>
                  </a:lnSpc>
                  <a:spcAft>
                    <a:spcPts val="800"/>
                  </a:spcAft>
                </a:pPr>
                <a:r>
                  <a:rPr lang="ar-SA" sz="24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الاحتفاظ بالمواد</a:t>
                </a:r>
                <a:endParaRPr lang="en-US" sz="24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10" name="Rectangle 9"/>
              <p:cNvSpPr/>
              <p:nvPr/>
            </p:nvSpPr>
            <p:spPr>
              <a:xfrm>
                <a:off x="3327744" y="-221644"/>
                <a:ext cx="400129" cy="461437"/>
              </a:xfrm>
              <a:prstGeom prst="rect">
                <a:avLst/>
              </a:prstGeom>
            </p:spPr>
            <p:txBody>
              <a:bodyPr wrap="square">
                <a:noAutofit/>
              </a:bodyPr>
              <a:lstStyle/>
              <a:p>
                <a:pPr algn="r" rtl="1">
                  <a:lnSpc>
                    <a:spcPct val="107000"/>
                  </a:lnSpc>
                  <a:spcAft>
                    <a:spcPts val="800"/>
                  </a:spcAft>
                </a:pPr>
                <a:r>
                  <a:rPr lang="ar-EG" sz="2400" b="1" dirty="0">
                    <a:solidFill>
                      <a:srgbClr val="FFFF00"/>
                    </a:solidFill>
                    <a:effectLst/>
                    <a:latin typeface="Sakkal Majalla" panose="02000000000000000000" pitchFamily="2" charset="-78"/>
                    <a:ea typeface="Calibri" panose="020F0502020204030204" pitchFamily="34" charset="0"/>
                    <a:cs typeface="Sakkal Majalla" panose="02000000000000000000" pitchFamily="2" charset="-78"/>
                  </a:rPr>
                  <a:t>أ</a:t>
                </a:r>
                <a:endParaRPr lang="en-US" sz="2400" dirty="0">
                  <a:solidFill>
                    <a:srgbClr val="FFFF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sp>
        <p:nvSpPr>
          <p:cNvPr id="11" name="Rectangle 10"/>
          <p:cNvSpPr/>
          <p:nvPr/>
        </p:nvSpPr>
        <p:spPr>
          <a:xfrm>
            <a:off x="323232" y="2924442"/>
            <a:ext cx="10835299" cy="1015663"/>
          </a:xfrm>
          <a:prstGeom prst="rect">
            <a:avLst/>
          </a:prstGeom>
        </p:spPr>
        <p:txBody>
          <a:bodyPr wrap="square">
            <a:spAutoFit/>
          </a:bodyPr>
          <a:lstStyle/>
          <a:p>
            <a:pPr algn="justLow">
              <a:lnSpc>
                <a:spcPct val="125000"/>
              </a:lnSpc>
            </a:pPr>
            <a:r>
              <a:rPr lang="ar-EG" sz="2400" b="1" dirty="0">
                <a:solidFill>
                  <a:srgbClr val="002060"/>
                </a:solidFill>
                <a:ea typeface="Calibri" panose="020F0502020204030204" pitchFamily="34" charset="0"/>
                <a:cs typeface="Sakkal Majalla" panose="02000000000000000000" pitchFamily="2" charset="-78"/>
              </a:rPr>
              <a:t>وهي عملية تخزين المواد ذاتها بحيث يتم تخزينها وترتيبها في المستودعات من حين دخولها للمستودع إلى حين صرفها للجهات الطالبة</a:t>
            </a:r>
          </a:p>
        </p:txBody>
      </p:sp>
      <p:grpSp>
        <p:nvGrpSpPr>
          <p:cNvPr id="12" name="Group 11"/>
          <p:cNvGrpSpPr/>
          <p:nvPr/>
        </p:nvGrpSpPr>
        <p:grpSpPr>
          <a:xfrm>
            <a:off x="8534976" y="4038889"/>
            <a:ext cx="3315355" cy="759948"/>
            <a:chOff x="8534976" y="1335084"/>
            <a:chExt cx="3315355" cy="759948"/>
          </a:xfrm>
        </p:grpSpPr>
        <p:pic>
          <p:nvPicPr>
            <p:cNvPr id="13" name="Picture 12" descr="نتيجة بحث الصور عن المستودعات والمخازن"/>
            <p:cNvPicPr/>
            <p:nvPr/>
          </p:nvPicPr>
          <p:blipFill>
            <a:blip r:embed="rId3" cstate="print">
              <a:clrChange>
                <a:clrFrom>
                  <a:srgbClr val="1C9691"/>
                </a:clrFrom>
                <a:clrTo>
                  <a:srgbClr val="1C9691">
                    <a:alpha val="0"/>
                  </a:srgbClr>
                </a:clrTo>
              </a:clrChange>
              <a:extLst>
                <a:ext uri="{28A0092B-C50C-407E-A947-70E740481C1C}">
                  <a14:useLocalDpi xmlns:a14="http://schemas.microsoft.com/office/drawing/2010/main" val="0"/>
                </a:ext>
              </a:extLst>
            </a:blip>
            <a:srcRect/>
            <a:stretch>
              <a:fillRect/>
            </a:stretch>
          </p:blipFill>
          <p:spPr bwMode="auto">
            <a:xfrm>
              <a:off x="11158531" y="1427747"/>
              <a:ext cx="691800" cy="662506"/>
            </a:xfrm>
            <a:prstGeom prst="rect">
              <a:avLst/>
            </a:prstGeom>
            <a:noFill/>
            <a:ln>
              <a:noFill/>
            </a:ln>
          </p:spPr>
        </p:pic>
        <p:grpSp>
          <p:nvGrpSpPr>
            <p:cNvPr id="14" name="Group 13"/>
            <p:cNvGrpSpPr/>
            <p:nvPr/>
          </p:nvGrpSpPr>
          <p:grpSpPr>
            <a:xfrm>
              <a:off x="8534976" y="1335084"/>
              <a:ext cx="3148309" cy="759948"/>
              <a:chOff x="-101387" y="-313688"/>
              <a:chExt cx="3868686" cy="1090100"/>
            </a:xfrm>
          </p:grpSpPr>
          <p:sp>
            <p:nvSpPr>
              <p:cNvPr id="15" name="Rectangle 14"/>
              <p:cNvSpPr/>
              <p:nvPr/>
            </p:nvSpPr>
            <p:spPr>
              <a:xfrm>
                <a:off x="-101387" y="47873"/>
                <a:ext cx="3223860" cy="728539"/>
              </a:xfrm>
              <a:prstGeom prst="rect">
                <a:avLst/>
              </a:prstGeom>
            </p:spPr>
            <p:txBody>
              <a:bodyPr wrap="square">
                <a:noAutofit/>
              </a:bodyPr>
              <a:lstStyle/>
              <a:p>
                <a:pPr algn="justLow">
                  <a:lnSpc>
                    <a:spcPct val="107000"/>
                  </a:lnSpc>
                  <a:spcAft>
                    <a:spcPts val="800"/>
                  </a:spcAft>
                </a:pPr>
                <a:r>
                  <a:rPr lang="ar-SA" sz="24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المحافظة على المواد</a:t>
                </a:r>
                <a:endParaRPr lang="en-US" sz="24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16" name="Rectangle 15"/>
              <p:cNvSpPr/>
              <p:nvPr/>
            </p:nvSpPr>
            <p:spPr>
              <a:xfrm>
                <a:off x="3367170" y="-313688"/>
                <a:ext cx="400129" cy="461437"/>
              </a:xfrm>
              <a:prstGeom prst="rect">
                <a:avLst/>
              </a:prstGeom>
            </p:spPr>
            <p:txBody>
              <a:bodyPr wrap="square">
                <a:noAutofit/>
              </a:bodyPr>
              <a:lstStyle/>
              <a:p>
                <a:pPr algn="r" rtl="1">
                  <a:lnSpc>
                    <a:spcPct val="107000"/>
                  </a:lnSpc>
                  <a:spcAft>
                    <a:spcPts val="800"/>
                  </a:spcAft>
                </a:pPr>
                <a:r>
                  <a:rPr lang="ar-EG" sz="2400" b="1" dirty="0" smtClean="0">
                    <a:solidFill>
                      <a:srgbClr val="FFFF00"/>
                    </a:solidFill>
                    <a:effectLst/>
                    <a:latin typeface="Sakkal Majalla" panose="02000000000000000000" pitchFamily="2" charset="-78"/>
                    <a:ea typeface="Calibri" panose="020F0502020204030204" pitchFamily="34" charset="0"/>
                    <a:cs typeface="Sakkal Majalla" panose="02000000000000000000" pitchFamily="2" charset="-78"/>
                  </a:rPr>
                  <a:t>ب</a:t>
                </a:r>
                <a:endParaRPr lang="en-US" sz="2400" dirty="0">
                  <a:solidFill>
                    <a:srgbClr val="FFFF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sp>
        <p:nvSpPr>
          <p:cNvPr id="17" name="Rectangle 16"/>
          <p:cNvSpPr/>
          <p:nvPr/>
        </p:nvSpPr>
        <p:spPr>
          <a:xfrm>
            <a:off x="323232" y="4794058"/>
            <a:ext cx="10835299" cy="1015663"/>
          </a:xfrm>
          <a:prstGeom prst="rect">
            <a:avLst/>
          </a:prstGeom>
        </p:spPr>
        <p:txBody>
          <a:bodyPr wrap="square">
            <a:spAutoFit/>
          </a:bodyPr>
          <a:lstStyle/>
          <a:p>
            <a:pPr algn="justLow">
              <a:lnSpc>
                <a:spcPct val="125000"/>
              </a:lnSpc>
            </a:pPr>
            <a:r>
              <a:rPr lang="ar-EG" sz="2400" b="1" dirty="0">
                <a:solidFill>
                  <a:srgbClr val="002060"/>
                </a:solidFill>
                <a:ea typeface="Calibri" panose="020F0502020204030204" pitchFamily="34" charset="0"/>
                <a:cs typeface="Sakkal Majalla" panose="02000000000000000000" pitchFamily="2" charset="-78"/>
              </a:rPr>
              <a:t>وهي عملية المحافظة على المواد المخزنة من التلف وضمان سلامتها وبقائها صالحة للاستخدام من حين دخولها للمستودع إلى حين صرفها للجهات الطالبة</a:t>
            </a:r>
          </a:p>
        </p:txBody>
      </p:sp>
      <p:sp>
        <p:nvSpPr>
          <p:cNvPr id="18"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19"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4"/>
              </a:rPr>
              <a:t>www.dawliatraining.com</a:t>
            </a:r>
            <a:endParaRPr lang="en-US" sz="1100" dirty="0">
              <a:effectLst/>
              <a:ea typeface="Calibri"/>
              <a:cs typeface="Arial"/>
            </a:endParaRPr>
          </a:p>
        </p:txBody>
      </p:sp>
    </p:spTree>
    <p:extLst>
      <p:ext uri="{BB962C8B-B14F-4D97-AF65-F5344CB8AC3E}">
        <p14:creationId xmlns:p14="http://schemas.microsoft.com/office/powerpoint/2010/main" val="4284659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fltVal val="0"/>
                                          </p:val>
                                        </p:tav>
                                        <p:tav tm="100000">
                                          <p:val>
                                            <p:strVal val="#ppt_w"/>
                                          </p:val>
                                        </p:tav>
                                      </p:tavLst>
                                    </p:anim>
                                    <p:anim calcmode="lin" valueType="num">
                                      <p:cBhvr>
                                        <p:cTn id="13" dur="1000" fill="hold"/>
                                        <p:tgtEl>
                                          <p:spTgt spid="3"/>
                                        </p:tgtEl>
                                        <p:attrNameLst>
                                          <p:attrName>ppt_h</p:attrName>
                                        </p:attrNameLst>
                                      </p:cBhvr>
                                      <p:tavLst>
                                        <p:tav tm="0">
                                          <p:val>
                                            <p:fltVal val="0"/>
                                          </p:val>
                                        </p:tav>
                                        <p:tav tm="100000">
                                          <p:val>
                                            <p:strVal val="#ppt_h"/>
                                          </p:val>
                                        </p:tav>
                                      </p:tavLst>
                                    </p:anim>
                                    <p:anim calcmode="lin" valueType="num">
                                      <p:cBhvr>
                                        <p:cTn id="14" dur="1000" fill="hold"/>
                                        <p:tgtEl>
                                          <p:spTgt spid="3"/>
                                        </p:tgtEl>
                                        <p:attrNameLst>
                                          <p:attrName>style.rotation</p:attrName>
                                        </p:attrNameLst>
                                      </p:cBhvr>
                                      <p:tavLst>
                                        <p:tav tm="0">
                                          <p:val>
                                            <p:fltVal val="90"/>
                                          </p:val>
                                        </p:tav>
                                        <p:tav tm="100000">
                                          <p:val>
                                            <p:fltVal val="0"/>
                                          </p:val>
                                        </p:tav>
                                      </p:tavLst>
                                    </p:anim>
                                    <p:animEffect transition="in" filter="fade">
                                      <p:cBhvr>
                                        <p:cTn id="15" dur="10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18" presetClass="entr" presetSubtype="12" fill="hold" grpId="0"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strips(downLeft)">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1000" fill="hold"/>
                                        <p:tgtEl>
                                          <p:spTgt spid="12"/>
                                        </p:tgtEl>
                                        <p:attrNameLst>
                                          <p:attrName>ppt_w</p:attrName>
                                        </p:attrNameLst>
                                      </p:cBhvr>
                                      <p:tavLst>
                                        <p:tav tm="0">
                                          <p:val>
                                            <p:fltVal val="0"/>
                                          </p:val>
                                        </p:tav>
                                        <p:tav tm="100000">
                                          <p:val>
                                            <p:strVal val="#ppt_w"/>
                                          </p:val>
                                        </p:tav>
                                      </p:tavLst>
                                    </p:anim>
                                    <p:anim calcmode="lin" valueType="num">
                                      <p:cBhvr>
                                        <p:cTn id="26" dur="1000" fill="hold"/>
                                        <p:tgtEl>
                                          <p:spTgt spid="12"/>
                                        </p:tgtEl>
                                        <p:attrNameLst>
                                          <p:attrName>ppt_h</p:attrName>
                                        </p:attrNameLst>
                                      </p:cBhvr>
                                      <p:tavLst>
                                        <p:tav tm="0">
                                          <p:val>
                                            <p:fltVal val="0"/>
                                          </p:val>
                                        </p:tav>
                                        <p:tav tm="100000">
                                          <p:val>
                                            <p:strVal val="#ppt_h"/>
                                          </p:val>
                                        </p:tav>
                                      </p:tavLst>
                                    </p:anim>
                                    <p:anim calcmode="lin" valueType="num">
                                      <p:cBhvr>
                                        <p:cTn id="27" dur="1000" fill="hold"/>
                                        <p:tgtEl>
                                          <p:spTgt spid="12"/>
                                        </p:tgtEl>
                                        <p:attrNameLst>
                                          <p:attrName>style.rotation</p:attrName>
                                        </p:attrNameLst>
                                      </p:cBhvr>
                                      <p:tavLst>
                                        <p:tav tm="0">
                                          <p:val>
                                            <p:fltVal val="90"/>
                                          </p:val>
                                        </p:tav>
                                        <p:tav tm="100000">
                                          <p:val>
                                            <p:fltVal val="0"/>
                                          </p:val>
                                        </p:tav>
                                      </p:tavLst>
                                    </p:anim>
                                    <p:animEffect transition="in" filter="fade">
                                      <p:cBhvr>
                                        <p:cTn id="28" dur="10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18" presetClass="entr" presetSubtype="12" fill="hold" grpId="0" nodeType="click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strips(downLeft)">
                                      <p:cBhvr>
                                        <p:cTn id="3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P spid="17" grpId="0"/>
    </p:bld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150</a:t>
            </a:fld>
            <a:endParaRPr lang="ar-EG"/>
          </a:p>
        </p:txBody>
      </p:sp>
      <p:sp>
        <p:nvSpPr>
          <p:cNvPr id="23" name="Rectangle 22"/>
          <p:cNvSpPr/>
          <p:nvPr/>
        </p:nvSpPr>
        <p:spPr>
          <a:xfrm>
            <a:off x="7375621" y="202376"/>
            <a:ext cx="4474710" cy="707886"/>
          </a:xfrm>
          <a:prstGeom prst="rect">
            <a:avLst/>
          </a:prstGeom>
        </p:spPr>
        <p:txBody>
          <a:bodyPr wrap="square">
            <a:spAutoFit/>
          </a:bodyPr>
          <a:lstStyle/>
          <a:p>
            <a:pPr algn="ctr">
              <a:lnSpc>
                <a:spcPct val="125000"/>
              </a:lnSpc>
              <a:spcAft>
                <a:spcPts val="800"/>
              </a:spcAft>
              <a:defRPr/>
            </a:pPr>
            <a:r>
              <a:rPr lang="ar-SA" sz="3200" dirty="0">
                <a:solidFill>
                  <a:prstClr val="white"/>
                </a:solidFill>
                <a:latin typeface="Sakkal Majalla" pitchFamily="2" charset="-78"/>
                <a:cs typeface="Sakkal Majalla" pitchFamily="2" charset="-78"/>
              </a:rPr>
              <a:t>نظام الإنتاج الآني(</a:t>
            </a:r>
            <a:r>
              <a:rPr lang="en-US" sz="3200" dirty="0">
                <a:solidFill>
                  <a:prstClr val="white"/>
                </a:solidFill>
                <a:latin typeface="Sakkal Majalla" pitchFamily="2" charset="-78"/>
                <a:cs typeface="Sakkal Majalla" pitchFamily="2" charset="-78"/>
              </a:rPr>
              <a:t>JIT</a:t>
            </a:r>
            <a:r>
              <a:rPr lang="ar-SA" sz="3200" dirty="0">
                <a:solidFill>
                  <a:prstClr val="white"/>
                </a:solidFill>
                <a:latin typeface="Sakkal Majalla" pitchFamily="2" charset="-78"/>
                <a:cs typeface="Sakkal Majalla" pitchFamily="2" charset="-78"/>
              </a:rPr>
              <a:t>)</a:t>
            </a:r>
            <a:endParaRPr lang="en-US" sz="3200" dirty="0">
              <a:solidFill>
                <a:prstClr val="white"/>
              </a:solidFill>
              <a:latin typeface="Sakkal Majalla" pitchFamily="2" charset="-78"/>
              <a:cs typeface="Sakkal Majalla" pitchFamily="2" charset="-78"/>
            </a:endParaRPr>
          </a:p>
        </p:txBody>
      </p:sp>
      <p:pic>
        <p:nvPicPr>
          <p:cNvPr id="2" name="Picture 1"/>
          <p:cNvPicPr>
            <a:picLocks noChangeAspect="1"/>
          </p:cNvPicPr>
          <p:nvPr/>
        </p:nvPicPr>
        <p:blipFill>
          <a:blip r:embed="rId3">
            <a:extLst>
              <a:ext uri="{BEBA8EAE-BF5A-486C-A8C5-ECC9F3942E4B}">
                <a14:imgProps xmlns:a14="http://schemas.microsoft.com/office/drawing/2010/main">
                  <a14:imgLayer r:embed="rId4">
                    <a14:imgEffect>
                      <a14:backgroundRemoval t="0" b="99167" l="0" r="100000"/>
                    </a14:imgEffect>
                  </a14:imgLayer>
                </a14:imgProps>
              </a:ext>
            </a:extLst>
          </a:blip>
          <a:stretch>
            <a:fillRect/>
          </a:stretch>
        </p:blipFill>
        <p:spPr>
          <a:xfrm>
            <a:off x="7158789" y="1668823"/>
            <a:ext cx="5033211" cy="3355474"/>
          </a:xfrm>
          <a:prstGeom prst="rect">
            <a:avLst/>
          </a:prstGeom>
        </p:spPr>
      </p:pic>
      <p:sp>
        <p:nvSpPr>
          <p:cNvPr id="3" name="Rectangle 2"/>
          <p:cNvSpPr/>
          <p:nvPr/>
        </p:nvSpPr>
        <p:spPr>
          <a:xfrm>
            <a:off x="336884" y="2458593"/>
            <a:ext cx="7038737" cy="1938992"/>
          </a:xfrm>
          <a:prstGeom prst="rect">
            <a:avLst/>
          </a:prstGeom>
        </p:spPr>
        <p:txBody>
          <a:bodyPr wrap="square">
            <a:spAutoFit/>
          </a:bodyPr>
          <a:lstStyle/>
          <a:p>
            <a:pPr algn="justLow">
              <a:lnSpc>
                <a:spcPct val="125000"/>
              </a:lnSpc>
              <a:spcAft>
                <a:spcPts val="800"/>
              </a:spcAft>
            </a:pP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يعد نظام الإنتاج الآني فلسفة حديثة، برزت الفكرة الأساسية لها في الصناعة اليابانية من قبل شركة</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(Toyota Motors)</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a:t>
            </a: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ومع بداية الثمانيات من القرن الماضي حقق النظام نجاحات متميزة وانتشار ا واسعا في اليابان، ومن ثم خارجها</a:t>
            </a:r>
            <a:endPar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sp>
        <p:nvSpPr>
          <p:cNvPr id="6" name="Rectangle 5"/>
          <p:cNvSpPr/>
          <p:nvPr/>
        </p:nvSpPr>
        <p:spPr>
          <a:xfrm>
            <a:off x="1844841" y="4448691"/>
            <a:ext cx="9274341" cy="1477328"/>
          </a:xfrm>
          <a:prstGeom prst="rect">
            <a:avLst/>
          </a:prstGeom>
        </p:spPr>
        <p:txBody>
          <a:bodyPr wrap="square">
            <a:spAutoFit/>
          </a:bodyPr>
          <a:lstStyle/>
          <a:p>
            <a:pPr algn="justLow">
              <a:lnSpc>
                <a:spcPct val="125000"/>
              </a:lnSpc>
              <a:spcAft>
                <a:spcPts val="800"/>
              </a:spcAft>
            </a:pP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ويستخدم نظام</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(JIT) </a:t>
            </a: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مفهومه الأساسي من فكرة وصول المواد فقط عند الحاجة إليها، ومن أبرز أهداف النظام هو إحداث تحسينات مستمرة في أنشطة الإنتاج </a:t>
            </a:r>
            <a:r>
              <a:rPr lang="ar-SA"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t>والتي </a:t>
            </a: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تتعلق بالمنتجات أو العمليات في إطار مبادئ فلسفية مرنة، بالإمكان تطبيقها بصيغ مختلفة من بيئة إلى أخرى</a:t>
            </a:r>
            <a:endPar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sp>
        <p:nvSpPr>
          <p:cNvPr id="8"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9"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5"/>
              </a:rPr>
              <a:t>www.dawliatraining.com</a:t>
            </a:r>
            <a:endParaRPr lang="en-US" sz="1100" dirty="0">
              <a:effectLst/>
              <a:ea typeface="Calibri"/>
              <a:cs typeface="Arial"/>
            </a:endParaRPr>
          </a:p>
        </p:txBody>
      </p:sp>
    </p:spTree>
    <p:extLst>
      <p:ext uri="{BB962C8B-B14F-4D97-AF65-F5344CB8AC3E}">
        <p14:creationId xmlns:p14="http://schemas.microsoft.com/office/powerpoint/2010/main" val="37797387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randombar(horizontal)">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151</a:t>
            </a:fld>
            <a:endParaRPr lang="ar-EG"/>
          </a:p>
        </p:txBody>
      </p:sp>
      <p:sp>
        <p:nvSpPr>
          <p:cNvPr id="23" name="Rectangle 22"/>
          <p:cNvSpPr/>
          <p:nvPr/>
        </p:nvSpPr>
        <p:spPr>
          <a:xfrm>
            <a:off x="7375621" y="202376"/>
            <a:ext cx="4474710" cy="707886"/>
          </a:xfrm>
          <a:prstGeom prst="rect">
            <a:avLst/>
          </a:prstGeom>
        </p:spPr>
        <p:txBody>
          <a:bodyPr wrap="square">
            <a:spAutoFit/>
          </a:bodyPr>
          <a:lstStyle/>
          <a:p>
            <a:pPr lvl="0" algn="ctr">
              <a:lnSpc>
                <a:spcPct val="125000"/>
              </a:lnSpc>
              <a:spcAft>
                <a:spcPts val="800"/>
              </a:spcAft>
              <a:defRPr/>
            </a:pPr>
            <a:r>
              <a:rPr lang="ar-SA" sz="3200" dirty="0">
                <a:solidFill>
                  <a:prstClr val="white"/>
                </a:solidFill>
                <a:latin typeface="Sakkal Majalla" pitchFamily="2" charset="-78"/>
                <a:cs typeface="Sakkal Majalla" pitchFamily="2" charset="-78"/>
              </a:rPr>
              <a:t>نظام الإنتاج الآني(</a:t>
            </a:r>
            <a:r>
              <a:rPr lang="en-US" sz="3200" dirty="0">
                <a:solidFill>
                  <a:prstClr val="white"/>
                </a:solidFill>
                <a:latin typeface="Sakkal Majalla" pitchFamily="2" charset="-78"/>
                <a:cs typeface="Sakkal Majalla" pitchFamily="2" charset="-78"/>
              </a:rPr>
              <a:t>JIT</a:t>
            </a:r>
            <a:r>
              <a:rPr lang="ar-SA" sz="3200" dirty="0">
                <a:solidFill>
                  <a:prstClr val="white"/>
                </a:solidFill>
                <a:latin typeface="Sakkal Majalla" pitchFamily="2" charset="-78"/>
                <a:cs typeface="Sakkal Majalla" pitchFamily="2" charset="-78"/>
              </a:rPr>
              <a:t>)</a:t>
            </a:r>
            <a:endParaRPr lang="en-US" sz="3200" dirty="0">
              <a:solidFill>
                <a:prstClr val="white"/>
              </a:solidFill>
              <a:latin typeface="Sakkal Majalla" pitchFamily="2" charset="-78"/>
              <a:cs typeface="Sakkal Majalla" pitchFamily="2" charset="-78"/>
            </a:endParaRPr>
          </a:p>
        </p:txBody>
      </p:sp>
      <p:grpSp>
        <p:nvGrpSpPr>
          <p:cNvPr id="4" name="Group 3"/>
          <p:cNvGrpSpPr/>
          <p:nvPr/>
        </p:nvGrpSpPr>
        <p:grpSpPr>
          <a:xfrm>
            <a:off x="1519189" y="304579"/>
            <a:ext cx="4175758" cy="778843"/>
            <a:chOff x="-1822576" y="-49097"/>
            <a:chExt cx="3206344" cy="402752"/>
          </a:xfrm>
        </p:grpSpPr>
        <p:pic>
          <p:nvPicPr>
            <p:cNvPr id="5" name="Picture 4" descr="arrow curved green down | Curved arrow, Arrow, Symbols"/>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378309">
              <a:off x="1024089" y="-25659"/>
              <a:ext cx="359679" cy="379314"/>
            </a:xfrm>
            <a:prstGeom prst="rect">
              <a:avLst/>
            </a:prstGeom>
            <a:noFill/>
            <a:ln>
              <a:noFill/>
            </a:ln>
          </p:spPr>
        </p:pic>
        <p:sp>
          <p:nvSpPr>
            <p:cNvPr id="6" name="Text Box 1097"/>
            <p:cNvSpPr txBox="1"/>
            <p:nvPr/>
          </p:nvSpPr>
          <p:spPr>
            <a:xfrm>
              <a:off x="-1822576" y="-49097"/>
              <a:ext cx="3026504" cy="260356"/>
            </a:xfrm>
            <a:prstGeom prst="rect">
              <a:avLst/>
            </a:prstGeom>
            <a:noFill/>
            <a:ln w="6350">
              <a:noFill/>
            </a:ln>
            <a:effectLst/>
          </p:spPr>
          <p:txBody>
            <a:bodyPr rot="0" spcFirstLastPara="0" vert="horz" wrap="square" lIns="91440" tIns="45720" rIns="91440" bIns="45720" numCol="1" spcCol="0" rtlCol="1" fromWordArt="0" anchor="t" anchorCtr="0" forceAA="0" compatLnSpc="1">
              <a:prstTxWarp prst="textNoShape">
                <a:avLst/>
              </a:prstTxWarp>
              <a:noAutofit/>
            </a:bodyPr>
            <a:lstStyle/>
            <a:p>
              <a:pPr algn="r" rtl="1">
                <a:lnSpc>
                  <a:spcPct val="107000"/>
                </a:lnSpc>
                <a:spcAft>
                  <a:spcPts val="800"/>
                </a:spcAft>
              </a:pPr>
              <a:r>
                <a:rPr lang="ar-SA" sz="2800" b="1">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يوصف نظام الإنتاج الآني (</a:t>
              </a:r>
              <a:r>
                <a:rPr lang="en-US" sz="2800" b="1">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JIT</a:t>
              </a:r>
              <a:r>
                <a:rPr lang="ar-SA" sz="2800" b="1">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a:t>
              </a:r>
              <a:r>
                <a:rPr lang="ar-EG" sz="2800" b="1">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a:t>
              </a:r>
              <a:r>
                <a:rPr lang="ar-SA" sz="2800" b="1">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 </a:t>
              </a:r>
              <a:endParaRPr lang="en-US" sz="160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8" name="Group 7"/>
          <p:cNvGrpSpPr/>
          <p:nvPr/>
        </p:nvGrpSpPr>
        <p:grpSpPr>
          <a:xfrm>
            <a:off x="388762" y="1546616"/>
            <a:ext cx="12008977" cy="5062731"/>
            <a:chOff x="-7608732" y="517651"/>
            <a:chExt cx="16493599" cy="5504216"/>
          </a:xfrm>
        </p:grpSpPr>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20765014">
              <a:off x="3226280" y="1160702"/>
              <a:ext cx="5658587" cy="4861165"/>
            </a:xfrm>
            <a:prstGeom prst="rect">
              <a:avLst/>
            </a:prstGeom>
          </p:spPr>
        </p:pic>
        <p:sp>
          <p:nvSpPr>
            <p:cNvPr id="10" name="Rectangle 9"/>
            <p:cNvSpPr/>
            <p:nvPr/>
          </p:nvSpPr>
          <p:spPr>
            <a:xfrm>
              <a:off x="-7608732" y="517651"/>
              <a:ext cx="13932088" cy="1104232"/>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بأنه منظور جديد يقدم مفاهيم وأساليب ذات كفاءة عالية تساعد في تعزيز الموقع التنافسي ما بين الشركات </a:t>
              </a:r>
              <a:r>
                <a:rPr lang="ar-EG"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t/>
              </a:r>
              <a:br>
                <a:rPr lang="ar-EG"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br>
              <a:r>
                <a:rPr lang="ar-EG"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t>في </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الأسواق الدولية</a:t>
              </a:r>
            </a:p>
          </p:txBody>
        </p:sp>
      </p:grpSp>
      <p:sp>
        <p:nvSpPr>
          <p:cNvPr id="11" name="Rectangle 10"/>
          <p:cNvSpPr/>
          <p:nvPr/>
        </p:nvSpPr>
        <p:spPr>
          <a:xfrm>
            <a:off x="388762" y="2954657"/>
            <a:ext cx="9332754" cy="1015663"/>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مع أن النظام قد حقق نتائج ايجابية كبيرة ساهمت في </a:t>
            </a:r>
            <a:r>
              <a:rPr lang="ar-EG"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t>إنشاءه </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السريع، ولكن الحاجة تتزايد من أجل الدراسة والتعمق في النظام</a:t>
            </a:r>
          </a:p>
        </p:txBody>
      </p:sp>
      <p:sp>
        <p:nvSpPr>
          <p:cNvPr id="12" name="Rectangle 11"/>
          <p:cNvSpPr/>
          <p:nvPr/>
        </p:nvSpPr>
        <p:spPr>
          <a:xfrm>
            <a:off x="388762" y="3970320"/>
            <a:ext cx="8232627" cy="1477328"/>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حيث تفسر فلسفته جوانب مهمة في طريقة التفكير والمعالجة اليابانية لعمليات أساسية </a:t>
            </a:r>
            <a:r>
              <a:rPr lang="ar-EG"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t/>
            </a:r>
            <a:br>
              <a:rPr lang="ar-EG"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br>
            <a:r>
              <a:rPr lang="ar-EG"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t>في </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المنظمات الحديثة كالرقابة على المخزون، وتصميم المنتجات والرقابة النوعية، والشراء والتوزيع، والعلاقات مع (الموردين) واستغلال الموارد بكفاءة أعلي، ونتائج أفضل</a:t>
            </a:r>
          </a:p>
        </p:txBody>
      </p:sp>
      <p:sp>
        <p:nvSpPr>
          <p:cNvPr id="13"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14"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5"/>
              </a:rPr>
              <a:t>www.dawliatraining.com</a:t>
            </a:r>
            <a:endParaRPr lang="en-US" sz="1100" dirty="0">
              <a:effectLst/>
              <a:ea typeface="Calibri"/>
              <a:cs typeface="Arial"/>
            </a:endParaRPr>
          </a:p>
        </p:txBody>
      </p:sp>
    </p:spTree>
    <p:extLst>
      <p:ext uri="{BB962C8B-B14F-4D97-AF65-F5344CB8AC3E}">
        <p14:creationId xmlns:p14="http://schemas.microsoft.com/office/powerpoint/2010/main" val="19929593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arn(inVertical)">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26"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down)">
                                      <p:cBhvr>
                                        <p:cTn id="19" dur="580">
                                          <p:stCondLst>
                                            <p:cond delay="0"/>
                                          </p:stCondLst>
                                        </p:cTn>
                                        <p:tgtEl>
                                          <p:spTgt spid="11"/>
                                        </p:tgtEl>
                                      </p:cBhvr>
                                    </p:animEffect>
                                    <p:anim calcmode="lin" valueType="num">
                                      <p:cBhvr>
                                        <p:cTn id="20"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21"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22"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23"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24"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25" dur="26">
                                          <p:stCondLst>
                                            <p:cond delay="650"/>
                                          </p:stCondLst>
                                        </p:cTn>
                                        <p:tgtEl>
                                          <p:spTgt spid="11"/>
                                        </p:tgtEl>
                                      </p:cBhvr>
                                      <p:to x="100000" y="60000"/>
                                    </p:animScale>
                                    <p:animScale>
                                      <p:cBhvr>
                                        <p:cTn id="26" dur="166" decel="50000">
                                          <p:stCondLst>
                                            <p:cond delay="676"/>
                                          </p:stCondLst>
                                        </p:cTn>
                                        <p:tgtEl>
                                          <p:spTgt spid="11"/>
                                        </p:tgtEl>
                                      </p:cBhvr>
                                      <p:to x="100000" y="100000"/>
                                    </p:animScale>
                                    <p:animScale>
                                      <p:cBhvr>
                                        <p:cTn id="27" dur="26">
                                          <p:stCondLst>
                                            <p:cond delay="1312"/>
                                          </p:stCondLst>
                                        </p:cTn>
                                        <p:tgtEl>
                                          <p:spTgt spid="11"/>
                                        </p:tgtEl>
                                      </p:cBhvr>
                                      <p:to x="100000" y="80000"/>
                                    </p:animScale>
                                    <p:animScale>
                                      <p:cBhvr>
                                        <p:cTn id="28" dur="166" decel="50000">
                                          <p:stCondLst>
                                            <p:cond delay="1338"/>
                                          </p:stCondLst>
                                        </p:cTn>
                                        <p:tgtEl>
                                          <p:spTgt spid="11"/>
                                        </p:tgtEl>
                                      </p:cBhvr>
                                      <p:to x="100000" y="100000"/>
                                    </p:animScale>
                                    <p:animScale>
                                      <p:cBhvr>
                                        <p:cTn id="29" dur="26">
                                          <p:stCondLst>
                                            <p:cond delay="1642"/>
                                          </p:stCondLst>
                                        </p:cTn>
                                        <p:tgtEl>
                                          <p:spTgt spid="11"/>
                                        </p:tgtEl>
                                      </p:cBhvr>
                                      <p:to x="100000" y="90000"/>
                                    </p:animScale>
                                    <p:animScale>
                                      <p:cBhvr>
                                        <p:cTn id="30" dur="166" decel="50000">
                                          <p:stCondLst>
                                            <p:cond delay="1668"/>
                                          </p:stCondLst>
                                        </p:cTn>
                                        <p:tgtEl>
                                          <p:spTgt spid="11"/>
                                        </p:tgtEl>
                                      </p:cBhvr>
                                      <p:to x="100000" y="100000"/>
                                    </p:animScale>
                                    <p:animScale>
                                      <p:cBhvr>
                                        <p:cTn id="31" dur="26">
                                          <p:stCondLst>
                                            <p:cond delay="1808"/>
                                          </p:stCondLst>
                                        </p:cTn>
                                        <p:tgtEl>
                                          <p:spTgt spid="11"/>
                                        </p:tgtEl>
                                      </p:cBhvr>
                                      <p:to x="100000" y="95000"/>
                                    </p:animScale>
                                    <p:animScale>
                                      <p:cBhvr>
                                        <p:cTn id="32" dur="166" decel="50000">
                                          <p:stCondLst>
                                            <p:cond delay="1834"/>
                                          </p:stCondLst>
                                        </p:cTn>
                                        <p:tgtEl>
                                          <p:spTgt spid="11"/>
                                        </p:tgtEl>
                                      </p:cBhvr>
                                      <p:to x="100000" y="100000"/>
                                    </p:animScale>
                                  </p:childTnLst>
                                </p:cTn>
                              </p:par>
                            </p:childTnLst>
                          </p:cTn>
                        </p:par>
                      </p:childTnLst>
                    </p:cTn>
                  </p:par>
                  <p:par>
                    <p:cTn id="33" fill="hold">
                      <p:stCondLst>
                        <p:cond delay="indefinite"/>
                      </p:stCondLst>
                      <p:childTnLst>
                        <p:par>
                          <p:cTn id="34" fill="hold">
                            <p:stCondLst>
                              <p:cond delay="0"/>
                            </p:stCondLst>
                            <p:childTnLst>
                              <p:par>
                                <p:cTn id="35" presetID="26" presetClass="entr" presetSubtype="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down)">
                                      <p:cBhvr>
                                        <p:cTn id="37" dur="580">
                                          <p:stCondLst>
                                            <p:cond delay="0"/>
                                          </p:stCondLst>
                                        </p:cTn>
                                        <p:tgtEl>
                                          <p:spTgt spid="12"/>
                                        </p:tgtEl>
                                      </p:cBhvr>
                                    </p:animEffect>
                                    <p:anim calcmode="lin" valueType="num">
                                      <p:cBhvr>
                                        <p:cTn id="38"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39"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40"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41"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42"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43" dur="26">
                                          <p:stCondLst>
                                            <p:cond delay="650"/>
                                          </p:stCondLst>
                                        </p:cTn>
                                        <p:tgtEl>
                                          <p:spTgt spid="12"/>
                                        </p:tgtEl>
                                      </p:cBhvr>
                                      <p:to x="100000" y="60000"/>
                                    </p:animScale>
                                    <p:animScale>
                                      <p:cBhvr>
                                        <p:cTn id="44" dur="166" decel="50000">
                                          <p:stCondLst>
                                            <p:cond delay="676"/>
                                          </p:stCondLst>
                                        </p:cTn>
                                        <p:tgtEl>
                                          <p:spTgt spid="12"/>
                                        </p:tgtEl>
                                      </p:cBhvr>
                                      <p:to x="100000" y="100000"/>
                                    </p:animScale>
                                    <p:animScale>
                                      <p:cBhvr>
                                        <p:cTn id="45" dur="26">
                                          <p:stCondLst>
                                            <p:cond delay="1312"/>
                                          </p:stCondLst>
                                        </p:cTn>
                                        <p:tgtEl>
                                          <p:spTgt spid="12"/>
                                        </p:tgtEl>
                                      </p:cBhvr>
                                      <p:to x="100000" y="80000"/>
                                    </p:animScale>
                                    <p:animScale>
                                      <p:cBhvr>
                                        <p:cTn id="46" dur="166" decel="50000">
                                          <p:stCondLst>
                                            <p:cond delay="1338"/>
                                          </p:stCondLst>
                                        </p:cTn>
                                        <p:tgtEl>
                                          <p:spTgt spid="12"/>
                                        </p:tgtEl>
                                      </p:cBhvr>
                                      <p:to x="100000" y="100000"/>
                                    </p:animScale>
                                    <p:animScale>
                                      <p:cBhvr>
                                        <p:cTn id="47" dur="26">
                                          <p:stCondLst>
                                            <p:cond delay="1642"/>
                                          </p:stCondLst>
                                        </p:cTn>
                                        <p:tgtEl>
                                          <p:spTgt spid="12"/>
                                        </p:tgtEl>
                                      </p:cBhvr>
                                      <p:to x="100000" y="90000"/>
                                    </p:animScale>
                                    <p:animScale>
                                      <p:cBhvr>
                                        <p:cTn id="48" dur="166" decel="50000">
                                          <p:stCondLst>
                                            <p:cond delay="1668"/>
                                          </p:stCondLst>
                                        </p:cTn>
                                        <p:tgtEl>
                                          <p:spTgt spid="12"/>
                                        </p:tgtEl>
                                      </p:cBhvr>
                                      <p:to x="100000" y="100000"/>
                                    </p:animScale>
                                    <p:animScale>
                                      <p:cBhvr>
                                        <p:cTn id="49" dur="26">
                                          <p:stCondLst>
                                            <p:cond delay="1808"/>
                                          </p:stCondLst>
                                        </p:cTn>
                                        <p:tgtEl>
                                          <p:spTgt spid="12"/>
                                        </p:tgtEl>
                                      </p:cBhvr>
                                      <p:to x="100000" y="95000"/>
                                    </p:animScale>
                                    <p:animScale>
                                      <p:cBhvr>
                                        <p:cTn id="50" dur="166" decel="50000">
                                          <p:stCondLst>
                                            <p:cond delay="1834"/>
                                          </p:stCondLst>
                                        </p:cTn>
                                        <p:tgtEl>
                                          <p:spTgt spid="1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152</a:t>
            </a:fld>
            <a:endParaRPr lang="ar-EG"/>
          </a:p>
        </p:txBody>
      </p:sp>
      <p:sp>
        <p:nvSpPr>
          <p:cNvPr id="23" name="Rectangle 22"/>
          <p:cNvSpPr/>
          <p:nvPr/>
        </p:nvSpPr>
        <p:spPr>
          <a:xfrm>
            <a:off x="7375621" y="202376"/>
            <a:ext cx="4474710" cy="707886"/>
          </a:xfrm>
          <a:prstGeom prst="rect">
            <a:avLst/>
          </a:prstGeom>
        </p:spPr>
        <p:txBody>
          <a:bodyPr wrap="square">
            <a:spAutoFit/>
          </a:bodyPr>
          <a:lstStyle/>
          <a:p>
            <a:pPr lvl="0" algn="ctr">
              <a:lnSpc>
                <a:spcPct val="125000"/>
              </a:lnSpc>
              <a:spcAft>
                <a:spcPts val="800"/>
              </a:spcAft>
              <a:defRPr/>
            </a:pPr>
            <a:r>
              <a:rPr lang="ar-SA" sz="3200" dirty="0">
                <a:solidFill>
                  <a:prstClr val="white"/>
                </a:solidFill>
                <a:latin typeface="Sakkal Majalla" pitchFamily="2" charset="-78"/>
                <a:cs typeface="Sakkal Majalla" pitchFamily="2" charset="-78"/>
              </a:rPr>
              <a:t>نظام الإنتاج الآني(</a:t>
            </a:r>
            <a:r>
              <a:rPr lang="en-US" sz="3200" dirty="0">
                <a:solidFill>
                  <a:prstClr val="white"/>
                </a:solidFill>
                <a:latin typeface="Sakkal Majalla" pitchFamily="2" charset="-78"/>
                <a:cs typeface="Sakkal Majalla" pitchFamily="2" charset="-78"/>
              </a:rPr>
              <a:t>JIT</a:t>
            </a:r>
            <a:r>
              <a:rPr lang="ar-SA" sz="3200" dirty="0">
                <a:solidFill>
                  <a:prstClr val="white"/>
                </a:solidFill>
                <a:latin typeface="Sakkal Majalla" pitchFamily="2" charset="-78"/>
                <a:cs typeface="Sakkal Majalla" pitchFamily="2" charset="-78"/>
              </a:rPr>
              <a:t>)</a:t>
            </a:r>
            <a:endParaRPr lang="en-US" sz="3200" dirty="0">
              <a:solidFill>
                <a:prstClr val="white"/>
              </a:solidFill>
              <a:latin typeface="Sakkal Majalla" pitchFamily="2" charset="-78"/>
              <a:cs typeface="Sakkal Majalla" pitchFamily="2" charset="-78"/>
            </a:endParaRPr>
          </a:p>
        </p:txBody>
      </p:sp>
      <p:grpSp>
        <p:nvGrpSpPr>
          <p:cNvPr id="4" name="Group 3"/>
          <p:cNvGrpSpPr/>
          <p:nvPr/>
        </p:nvGrpSpPr>
        <p:grpSpPr>
          <a:xfrm>
            <a:off x="1519189" y="304579"/>
            <a:ext cx="4175758" cy="778843"/>
            <a:chOff x="-1822576" y="-49097"/>
            <a:chExt cx="3206344" cy="402752"/>
          </a:xfrm>
        </p:grpSpPr>
        <p:pic>
          <p:nvPicPr>
            <p:cNvPr id="5" name="Picture 4" descr="arrow curved green down | Curved arrow, Arrow, Symbols"/>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378309">
              <a:off x="1024089" y="-25659"/>
              <a:ext cx="359679" cy="379314"/>
            </a:xfrm>
            <a:prstGeom prst="rect">
              <a:avLst/>
            </a:prstGeom>
            <a:noFill/>
            <a:ln>
              <a:noFill/>
            </a:ln>
          </p:spPr>
        </p:pic>
        <p:sp>
          <p:nvSpPr>
            <p:cNvPr id="6" name="Text Box 1097"/>
            <p:cNvSpPr txBox="1"/>
            <p:nvPr/>
          </p:nvSpPr>
          <p:spPr>
            <a:xfrm>
              <a:off x="-1822576" y="-49097"/>
              <a:ext cx="3026504" cy="260356"/>
            </a:xfrm>
            <a:prstGeom prst="rect">
              <a:avLst/>
            </a:prstGeom>
            <a:noFill/>
            <a:ln w="6350">
              <a:noFill/>
            </a:ln>
            <a:effectLst/>
          </p:spPr>
          <p:txBody>
            <a:bodyPr rot="0" spcFirstLastPara="0" vert="horz" wrap="square" lIns="91440" tIns="45720" rIns="91440" bIns="45720" numCol="1" spcCol="0" rtlCol="1" fromWordArt="0" anchor="t" anchorCtr="0" forceAA="0" compatLnSpc="1">
              <a:prstTxWarp prst="textNoShape">
                <a:avLst/>
              </a:prstTxWarp>
              <a:noAutofit/>
            </a:bodyPr>
            <a:lstStyle/>
            <a:p>
              <a:pPr>
                <a:lnSpc>
                  <a:spcPct val="107000"/>
                </a:lnSpc>
                <a:spcAft>
                  <a:spcPts val="800"/>
                </a:spcAft>
              </a:pPr>
              <a:r>
                <a:rPr lang="ar-SA"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فلسفة نظام (</a:t>
              </a:r>
              <a:r>
                <a:rPr lang="en-US"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JIT</a:t>
              </a:r>
              <a:r>
                <a:rPr lang="ar-SA"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 </a:t>
              </a:r>
              <a:endParaRPr lang="en-US" sz="16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8" name="Group 7"/>
          <p:cNvGrpSpPr/>
          <p:nvPr/>
        </p:nvGrpSpPr>
        <p:grpSpPr>
          <a:xfrm>
            <a:off x="224588" y="1381169"/>
            <a:ext cx="11830435" cy="5074772"/>
            <a:chOff x="224588" y="1381169"/>
            <a:chExt cx="11830435" cy="5074772"/>
          </a:xfrm>
        </p:grpSpPr>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flipV="1">
              <a:off x="8965869" y="1567543"/>
              <a:ext cx="3089154" cy="4888398"/>
            </a:xfrm>
            <a:prstGeom prst="rect">
              <a:avLst/>
            </a:prstGeom>
          </p:spPr>
        </p:pic>
        <p:sp>
          <p:nvSpPr>
            <p:cNvPr id="10" name="Rectangle 9"/>
            <p:cNvSpPr/>
            <p:nvPr/>
          </p:nvSpPr>
          <p:spPr>
            <a:xfrm>
              <a:off x="224588" y="1381169"/>
              <a:ext cx="8995663" cy="1015663"/>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فلسفة تجمع بين التقنيات الحديثة والقديمة، مما جعل تطبيقها ممكناً في جميع مجالات الأعمال من إنتاج وشراء وتسليم</a:t>
              </a:r>
            </a:p>
          </p:txBody>
        </p:sp>
      </p:grpSp>
      <p:sp>
        <p:nvSpPr>
          <p:cNvPr id="11" name="Rectangle 10"/>
          <p:cNvSpPr/>
          <p:nvPr/>
        </p:nvSpPr>
        <p:spPr>
          <a:xfrm>
            <a:off x="344384" y="3226122"/>
            <a:ext cx="8621485" cy="1477328"/>
          </a:xfrm>
          <a:prstGeom prst="rect">
            <a:avLst/>
          </a:prstGeom>
        </p:spPr>
        <p:txBody>
          <a:bodyPr wrap="square">
            <a:spAutoFit/>
          </a:bodyPr>
          <a:lstStyle/>
          <a:p>
            <a:pPr algn="justLow">
              <a:lnSpc>
                <a:spcPct val="125000"/>
              </a:lnSpc>
              <a:spcAft>
                <a:spcPts val="1000"/>
              </a:spcAft>
            </a:pP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وتتمثل فلسفة</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(JIT) </a:t>
            </a: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بتشغيل نظام إنتاجي مبسط وكفء، قادر علي الاستخدام الأمثل للموارد، تمهيدا لتلبية الطلبات الحقيقية للمستهلكين بالجودة والكمية المطلوبتين وفي الوقت المحدد والسعر الملائم</a:t>
            </a:r>
            <a:endPar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sp>
        <p:nvSpPr>
          <p:cNvPr id="12" name="Rectangle 11"/>
          <p:cNvSpPr/>
          <p:nvPr/>
        </p:nvSpPr>
        <p:spPr>
          <a:xfrm>
            <a:off x="498764" y="5040164"/>
            <a:ext cx="9284523" cy="1477328"/>
          </a:xfrm>
          <a:prstGeom prst="rect">
            <a:avLst/>
          </a:prstGeom>
        </p:spPr>
        <p:txBody>
          <a:bodyPr wrap="square">
            <a:spAutoFit/>
          </a:bodyPr>
          <a:lstStyle/>
          <a:p>
            <a:pPr algn="justLow">
              <a:lnSpc>
                <a:spcPct val="125000"/>
              </a:lnSpc>
              <a:spcAft>
                <a:spcPts val="1000"/>
              </a:spcAft>
            </a:pP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حيث أن الهدف من</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(JIT) </a:t>
            </a: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هو إزالة جميع الأنشطة التي ترهق المنشأة بتكلفة غير مباشرة ونفقات غير ضرورية </a:t>
            </a:r>
            <a:r>
              <a:rPr lang="ar-SA"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t>وتجنبها </a:t>
            </a: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معوقات الإنتاج، وذلك من خلال التكامل بين الجوانب الرئيسية للأنظمة الفرعية وإبرازها بتشكيلة متجانسة، وبنظام تفاعلي</a:t>
            </a:r>
            <a:endPar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sp>
        <p:nvSpPr>
          <p:cNvPr id="13"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14"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5"/>
              </a:rPr>
              <a:t>www.dawliatraining.com</a:t>
            </a:r>
            <a:endParaRPr lang="en-US" sz="1100" dirty="0">
              <a:effectLst/>
              <a:ea typeface="Calibri"/>
              <a:cs typeface="Arial"/>
            </a:endParaRPr>
          </a:p>
        </p:txBody>
      </p:sp>
    </p:spTree>
    <p:extLst>
      <p:ext uri="{BB962C8B-B14F-4D97-AF65-F5344CB8AC3E}">
        <p14:creationId xmlns:p14="http://schemas.microsoft.com/office/powerpoint/2010/main" val="649107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500" fill="hold"/>
                                        <p:tgtEl>
                                          <p:spTgt spid="8"/>
                                        </p:tgtEl>
                                        <p:attrNameLst>
                                          <p:attrName>ppt_x</p:attrName>
                                        </p:attrNameLst>
                                      </p:cBhvr>
                                      <p:tavLst>
                                        <p:tav tm="0">
                                          <p:val>
                                            <p:strVal val="#ppt_x"/>
                                          </p:val>
                                        </p:tav>
                                        <p:tav tm="100000">
                                          <p:val>
                                            <p:strVal val="#ppt_x"/>
                                          </p:val>
                                        </p:tav>
                                      </p:tavLst>
                                    </p:anim>
                                    <p:anim calcmode="lin" valueType="num">
                                      <p:cBhvr additive="base">
                                        <p:cTn id="15"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ppt_x"/>
                                          </p:val>
                                        </p:tav>
                                        <p:tav tm="100000">
                                          <p:val>
                                            <p:strVal val="#ppt_x"/>
                                          </p:val>
                                        </p:tav>
                                      </p:tavLst>
                                    </p:anim>
                                    <p:anim calcmode="lin" valueType="num">
                                      <p:cBhvr additive="base">
                                        <p:cTn id="21"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fill="hold"/>
                                        <p:tgtEl>
                                          <p:spTgt spid="12"/>
                                        </p:tgtEl>
                                        <p:attrNameLst>
                                          <p:attrName>ppt_x</p:attrName>
                                        </p:attrNameLst>
                                      </p:cBhvr>
                                      <p:tavLst>
                                        <p:tav tm="0">
                                          <p:val>
                                            <p:strVal val="#ppt_x"/>
                                          </p:val>
                                        </p:tav>
                                        <p:tav tm="100000">
                                          <p:val>
                                            <p:strVal val="#ppt_x"/>
                                          </p:val>
                                        </p:tav>
                                      </p:tavLst>
                                    </p:anim>
                                    <p:anim calcmode="lin" valueType="num">
                                      <p:cBhvr additive="base">
                                        <p:cTn id="27"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153</a:t>
            </a:fld>
            <a:endParaRPr lang="ar-EG"/>
          </a:p>
        </p:txBody>
      </p:sp>
      <p:sp>
        <p:nvSpPr>
          <p:cNvPr id="23" name="Rectangle 22"/>
          <p:cNvSpPr/>
          <p:nvPr/>
        </p:nvSpPr>
        <p:spPr>
          <a:xfrm>
            <a:off x="7375621" y="202376"/>
            <a:ext cx="4474710" cy="707886"/>
          </a:xfrm>
          <a:prstGeom prst="rect">
            <a:avLst/>
          </a:prstGeom>
        </p:spPr>
        <p:txBody>
          <a:bodyPr wrap="square">
            <a:spAutoFit/>
          </a:bodyPr>
          <a:lstStyle/>
          <a:p>
            <a:pPr lvl="0" algn="ctr">
              <a:lnSpc>
                <a:spcPct val="125000"/>
              </a:lnSpc>
              <a:spcAft>
                <a:spcPts val="800"/>
              </a:spcAft>
              <a:defRPr/>
            </a:pPr>
            <a:r>
              <a:rPr lang="ar-SA" sz="3200" dirty="0">
                <a:solidFill>
                  <a:prstClr val="white"/>
                </a:solidFill>
                <a:latin typeface="Sakkal Majalla" pitchFamily="2" charset="-78"/>
                <a:cs typeface="Sakkal Majalla" pitchFamily="2" charset="-78"/>
              </a:rPr>
              <a:t>نظام الإنتاج الآني(</a:t>
            </a:r>
            <a:r>
              <a:rPr lang="en-US" sz="3200" dirty="0">
                <a:solidFill>
                  <a:prstClr val="white"/>
                </a:solidFill>
                <a:latin typeface="Sakkal Majalla" pitchFamily="2" charset="-78"/>
                <a:cs typeface="Sakkal Majalla" pitchFamily="2" charset="-78"/>
              </a:rPr>
              <a:t>JIT</a:t>
            </a:r>
            <a:r>
              <a:rPr lang="ar-SA" sz="3200" dirty="0">
                <a:solidFill>
                  <a:prstClr val="white"/>
                </a:solidFill>
                <a:latin typeface="Sakkal Majalla" pitchFamily="2" charset="-78"/>
                <a:cs typeface="Sakkal Majalla" pitchFamily="2" charset="-78"/>
              </a:rPr>
              <a:t>)</a:t>
            </a:r>
            <a:endParaRPr lang="en-US" sz="3200" dirty="0">
              <a:solidFill>
                <a:prstClr val="white"/>
              </a:solidFill>
              <a:latin typeface="Sakkal Majalla" pitchFamily="2" charset="-78"/>
              <a:cs typeface="Sakkal Majalla" pitchFamily="2" charset="-78"/>
            </a:endParaRPr>
          </a:p>
        </p:txBody>
      </p:sp>
      <p:grpSp>
        <p:nvGrpSpPr>
          <p:cNvPr id="4" name="Group 3"/>
          <p:cNvGrpSpPr/>
          <p:nvPr/>
        </p:nvGrpSpPr>
        <p:grpSpPr>
          <a:xfrm>
            <a:off x="5786949" y="2070286"/>
            <a:ext cx="4925461" cy="3788816"/>
            <a:chOff x="6866979" y="1856947"/>
            <a:chExt cx="4925461" cy="3788816"/>
          </a:xfrm>
        </p:grpSpPr>
        <p:pic>
          <p:nvPicPr>
            <p:cNvPr id="5" name="Picture 4"/>
            <p:cNvPicPr>
              <a:picLocks noChangeAspect="1"/>
            </p:cNvPicPr>
            <p:nvPr/>
          </p:nvPicPr>
          <p:blipFill>
            <a:blip r:embed="rId3"/>
            <a:stretch>
              <a:fillRect/>
            </a:stretch>
          </p:blipFill>
          <p:spPr>
            <a:xfrm flipH="1">
              <a:off x="6866979" y="1856947"/>
              <a:ext cx="4925461" cy="3788816"/>
            </a:xfrm>
            <a:prstGeom prst="rect">
              <a:avLst/>
            </a:prstGeom>
          </p:spPr>
        </p:pic>
        <p:sp>
          <p:nvSpPr>
            <p:cNvPr id="6" name="Rectangle 5"/>
            <p:cNvSpPr/>
            <p:nvPr/>
          </p:nvSpPr>
          <p:spPr>
            <a:xfrm>
              <a:off x="8823365" y="2935453"/>
              <a:ext cx="2218812" cy="1569660"/>
            </a:xfrm>
            <a:prstGeom prst="rect">
              <a:avLst/>
            </a:prstGeom>
          </p:spPr>
          <p:txBody>
            <a:bodyPr wrap="square">
              <a:spAutoFit/>
            </a:bodyPr>
            <a:lstStyle/>
            <a:p>
              <a:pPr algn="ctr"/>
              <a:r>
                <a:rPr lang="ar-SA" sz="2400" b="1" dirty="0">
                  <a:solidFill>
                    <a:schemeClr val="bg1"/>
                  </a:solidFill>
                  <a:latin typeface="Sakkal Majalla" panose="02000000000000000000" pitchFamily="2" charset="-78"/>
                  <a:ea typeface="Calibri" panose="020F0502020204030204" pitchFamily="34" charset="0"/>
                  <a:cs typeface="Sakkal Majalla" panose="02000000000000000000" pitchFamily="2" charset="-78"/>
                </a:rPr>
                <a:t>عليه يمكن القول </a:t>
              </a:r>
              <a:r>
                <a:rPr lang="ar-EG" sz="2400" b="1" dirty="0" smtClean="0">
                  <a:solidFill>
                    <a:schemeClr val="bg1"/>
                  </a:solidFill>
                  <a:latin typeface="Sakkal Majalla" panose="02000000000000000000" pitchFamily="2" charset="-78"/>
                  <a:ea typeface="Calibri" panose="020F0502020204030204" pitchFamily="34" charset="0"/>
                  <a:cs typeface="Sakkal Majalla" panose="02000000000000000000" pitchFamily="2" charset="-78"/>
                </a:rPr>
                <a:t/>
              </a:r>
              <a:br>
                <a:rPr lang="ar-EG" sz="2400" b="1" dirty="0" smtClean="0">
                  <a:solidFill>
                    <a:schemeClr val="bg1"/>
                  </a:solidFill>
                  <a:latin typeface="Sakkal Majalla" panose="02000000000000000000" pitchFamily="2" charset="-78"/>
                  <a:ea typeface="Calibri" panose="020F0502020204030204" pitchFamily="34" charset="0"/>
                  <a:cs typeface="Sakkal Majalla" panose="02000000000000000000" pitchFamily="2" charset="-78"/>
                </a:rPr>
              </a:br>
              <a:r>
                <a:rPr lang="ar-SA" sz="2400" b="1" dirty="0" smtClean="0">
                  <a:solidFill>
                    <a:schemeClr val="bg1"/>
                  </a:solidFill>
                  <a:latin typeface="Sakkal Majalla" panose="02000000000000000000" pitchFamily="2" charset="-78"/>
                  <a:ea typeface="Calibri" panose="020F0502020204030204" pitchFamily="34" charset="0"/>
                  <a:cs typeface="Sakkal Majalla" panose="02000000000000000000" pitchFamily="2" charset="-78"/>
                </a:rPr>
                <a:t>أن </a:t>
              </a:r>
              <a:r>
                <a:rPr lang="ar-SA" sz="2400" b="1" dirty="0">
                  <a:solidFill>
                    <a:schemeClr val="bg1"/>
                  </a:solidFill>
                  <a:latin typeface="Sakkal Majalla" panose="02000000000000000000" pitchFamily="2" charset="-78"/>
                  <a:ea typeface="Calibri" panose="020F0502020204030204" pitchFamily="34" charset="0"/>
                  <a:cs typeface="Sakkal Majalla" panose="02000000000000000000" pitchFamily="2" charset="-78"/>
                </a:rPr>
                <a:t>فلسفة نظام</a:t>
              </a:r>
              <a:r>
                <a:rPr lang="en-US" sz="2400" b="1" dirty="0">
                  <a:solidFill>
                    <a:schemeClr val="bg1"/>
                  </a:solidFill>
                  <a:latin typeface="Sakkal Majalla" panose="02000000000000000000" pitchFamily="2" charset="-78"/>
                  <a:ea typeface="Calibri" panose="020F0502020204030204" pitchFamily="34" charset="0"/>
                  <a:cs typeface="Sakkal Majalla" panose="02000000000000000000" pitchFamily="2" charset="-78"/>
                </a:rPr>
                <a:t> (JIT) </a:t>
              </a:r>
              <a:r>
                <a:rPr lang="ar-SA" sz="2400" b="1" dirty="0">
                  <a:solidFill>
                    <a:schemeClr val="bg1"/>
                  </a:solidFill>
                  <a:latin typeface="Sakkal Majalla" panose="02000000000000000000" pitchFamily="2" charset="-78"/>
                  <a:ea typeface="Calibri" panose="020F0502020204030204" pitchFamily="34" charset="0"/>
                  <a:cs typeface="Sakkal Majalla" panose="02000000000000000000" pitchFamily="2" charset="-78"/>
                </a:rPr>
                <a:t>تقوم على أساس معتقدات أولية وهي</a:t>
              </a:r>
              <a:endParaRPr lang="ar-EG" sz="2800" dirty="0">
                <a:solidFill>
                  <a:schemeClr val="bg1"/>
                </a:solidFill>
                <a:latin typeface="Sakkal Majalla" panose="02000000000000000000" pitchFamily="2" charset="-78"/>
                <a:cs typeface="Sakkal Majalla" panose="02000000000000000000" pitchFamily="2" charset="-78"/>
              </a:endParaRPr>
            </a:p>
          </p:txBody>
        </p:sp>
      </p:grpSp>
      <p:grpSp>
        <p:nvGrpSpPr>
          <p:cNvPr id="8" name="Group 7"/>
          <p:cNvGrpSpPr/>
          <p:nvPr/>
        </p:nvGrpSpPr>
        <p:grpSpPr>
          <a:xfrm>
            <a:off x="2722975" y="1745807"/>
            <a:ext cx="3543750" cy="911250"/>
            <a:chOff x="3803005" y="1532468"/>
            <a:chExt cx="3543750" cy="911250"/>
          </a:xfrm>
        </p:grpSpPr>
        <p:pic>
          <p:nvPicPr>
            <p:cNvPr id="9" name="Picture 8"/>
            <p:cNvPicPr>
              <a:picLocks noChangeAspect="1"/>
            </p:cNvPicPr>
            <p:nvPr/>
          </p:nvPicPr>
          <p:blipFill>
            <a:blip r:embed="rId4"/>
            <a:stretch>
              <a:fillRect/>
            </a:stretch>
          </p:blipFill>
          <p:spPr>
            <a:xfrm>
              <a:off x="3803005" y="1532468"/>
              <a:ext cx="3543750" cy="911250"/>
            </a:xfrm>
            <a:prstGeom prst="rect">
              <a:avLst/>
            </a:prstGeom>
          </p:spPr>
        </p:pic>
        <p:sp>
          <p:nvSpPr>
            <p:cNvPr id="10" name="Rectangle 9"/>
            <p:cNvSpPr/>
            <p:nvPr/>
          </p:nvSpPr>
          <p:spPr>
            <a:xfrm>
              <a:off x="3949774" y="1716752"/>
              <a:ext cx="3028208" cy="461665"/>
            </a:xfrm>
            <a:prstGeom prst="rect">
              <a:avLst/>
            </a:prstGeom>
          </p:spPr>
          <p:txBody>
            <a:bodyPr wrap="square">
              <a:spAutoFit/>
            </a:bodyPr>
            <a:lstStyle/>
            <a:p>
              <a:pPr algn="ctr"/>
              <a:r>
                <a:rPr lang="ar-EG" sz="2400" b="1" dirty="0">
                  <a:solidFill>
                    <a:srgbClr val="002060"/>
                  </a:solidFill>
                  <a:ea typeface="Calibri" panose="020F0502020204030204" pitchFamily="34" charset="0"/>
                  <a:cs typeface="Sakkal Majalla" panose="02000000000000000000" pitchFamily="2" charset="-78"/>
                </a:rPr>
                <a:t>تخفيض الفاقد بجميع أشكاله</a:t>
              </a:r>
              <a:endParaRPr lang="ar-EG" sz="2800" dirty="0"/>
            </a:p>
          </p:txBody>
        </p:sp>
      </p:grpSp>
      <p:grpSp>
        <p:nvGrpSpPr>
          <p:cNvPr id="11" name="Group 10"/>
          <p:cNvGrpSpPr/>
          <p:nvPr/>
        </p:nvGrpSpPr>
        <p:grpSpPr>
          <a:xfrm>
            <a:off x="2306200" y="3528148"/>
            <a:ext cx="3532500" cy="922500"/>
            <a:chOff x="3386230" y="3314809"/>
            <a:chExt cx="3532500" cy="922500"/>
          </a:xfrm>
        </p:grpSpPr>
        <p:pic>
          <p:nvPicPr>
            <p:cNvPr id="12" name="Picture 11"/>
            <p:cNvPicPr>
              <a:picLocks noChangeAspect="1"/>
            </p:cNvPicPr>
            <p:nvPr/>
          </p:nvPicPr>
          <p:blipFill>
            <a:blip r:embed="rId5"/>
            <a:stretch>
              <a:fillRect/>
            </a:stretch>
          </p:blipFill>
          <p:spPr>
            <a:xfrm>
              <a:off x="3386230" y="3314809"/>
              <a:ext cx="3532500" cy="922500"/>
            </a:xfrm>
            <a:prstGeom prst="rect">
              <a:avLst/>
            </a:prstGeom>
          </p:spPr>
        </p:pic>
        <p:sp>
          <p:nvSpPr>
            <p:cNvPr id="13" name="Rectangle 12"/>
            <p:cNvSpPr/>
            <p:nvPr/>
          </p:nvSpPr>
          <p:spPr>
            <a:xfrm>
              <a:off x="3638376" y="3406312"/>
              <a:ext cx="3028208" cy="830997"/>
            </a:xfrm>
            <a:prstGeom prst="rect">
              <a:avLst/>
            </a:prstGeom>
          </p:spPr>
          <p:txBody>
            <a:bodyPr wrap="square">
              <a:spAutoFit/>
            </a:bodyPr>
            <a:lstStyle/>
            <a:p>
              <a:pPr algn="ctr"/>
              <a:r>
                <a:rPr lang="ar-EG" sz="2400" b="1" dirty="0">
                  <a:solidFill>
                    <a:srgbClr val="002060"/>
                  </a:solidFill>
                  <a:ea typeface="Calibri" panose="020F0502020204030204" pitchFamily="34" charset="0"/>
                  <a:cs typeface="Sakkal Majalla" panose="02000000000000000000" pitchFamily="2" charset="-78"/>
                </a:rPr>
                <a:t>التحسين المستمر للعمليات الإنتاجية وللنظام ككل</a:t>
              </a:r>
              <a:endParaRPr lang="ar-EG" sz="2800" dirty="0"/>
            </a:p>
          </p:txBody>
        </p:sp>
      </p:grpSp>
      <p:grpSp>
        <p:nvGrpSpPr>
          <p:cNvPr id="14" name="Group 13"/>
          <p:cNvGrpSpPr/>
          <p:nvPr/>
        </p:nvGrpSpPr>
        <p:grpSpPr>
          <a:xfrm>
            <a:off x="2722975" y="5298506"/>
            <a:ext cx="3543750" cy="922500"/>
            <a:chOff x="3803005" y="5085167"/>
            <a:chExt cx="3543750" cy="922500"/>
          </a:xfrm>
        </p:grpSpPr>
        <p:pic>
          <p:nvPicPr>
            <p:cNvPr id="15" name="Picture 14"/>
            <p:cNvPicPr>
              <a:picLocks noChangeAspect="1"/>
            </p:cNvPicPr>
            <p:nvPr/>
          </p:nvPicPr>
          <p:blipFill>
            <a:blip r:embed="rId6"/>
            <a:stretch>
              <a:fillRect/>
            </a:stretch>
          </p:blipFill>
          <p:spPr>
            <a:xfrm>
              <a:off x="3803005" y="5085167"/>
              <a:ext cx="3543750" cy="922500"/>
            </a:xfrm>
            <a:prstGeom prst="rect">
              <a:avLst/>
            </a:prstGeom>
          </p:spPr>
        </p:pic>
        <p:sp>
          <p:nvSpPr>
            <p:cNvPr id="16" name="Rectangle 15"/>
            <p:cNvSpPr/>
            <p:nvPr/>
          </p:nvSpPr>
          <p:spPr>
            <a:xfrm>
              <a:off x="3883215" y="5139245"/>
              <a:ext cx="3285979" cy="830997"/>
            </a:xfrm>
            <a:prstGeom prst="rect">
              <a:avLst/>
            </a:prstGeom>
          </p:spPr>
          <p:txBody>
            <a:bodyPr wrap="square">
              <a:spAutoFit/>
            </a:bodyPr>
            <a:lstStyle/>
            <a:p>
              <a:pPr algn="ctr"/>
              <a:r>
                <a:rPr lang="ar-EG" sz="2400" b="1" dirty="0">
                  <a:solidFill>
                    <a:srgbClr val="002060"/>
                  </a:solidFill>
                  <a:ea typeface="Calibri" panose="020F0502020204030204" pitchFamily="34" charset="0"/>
                  <a:cs typeface="Sakkal Majalla" panose="02000000000000000000" pitchFamily="2" charset="-78"/>
                </a:rPr>
                <a:t>تطوير مهارات العاملين وزيادة مساهمتهم في عملية صناعة القرار</a:t>
              </a:r>
              <a:endParaRPr lang="ar-EG" sz="2800" dirty="0"/>
            </a:p>
          </p:txBody>
        </p:sp>
      </p:grpSp>
      <p:sp>
        <p:nvSpPr>
          <p:cNvPr id="17"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18"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7"/>
              </a:rPr>
              <a:t>www.dawliatraining.com</a:t>
            </a:r>
            <a:endParaRPr lang="en-US" sz="1100" dirty="0">
              <a:effectLst/>
              <a:ea typeface="Calibri"/>
              <a:cs typeface="Arial"/>
            </a:endParaRPr>
          </a:p>
        </p:txBody>
      </p:sp>
    </p:spTree>
    <p:extLst>
      <p:ext uri="{BB962C8B-B14F-4D97-AF65-F5344CB8AC3E}">
        <p14:creationId xmlns:p14="http://schemas.microsoft.com/office/powerpoint/2010/main" val="26870257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arn(inVertical)">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barn(inVertical)">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barn(inVertical)">
                                      <p:cBhvr>
                                        <p:cTn id="2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154</a:t>
            </a:fld>
            <a:endParaRPr lang="ar-EG"/>
          </a:p>
        </p:txBody>
      </p:sp>
      <p:sp>
        <p:nvSpPr>
          <p:cNvPr id="23" name="Rectangle 22"/>
          <p:cNvSpPr/>
          <p:nvPr/>
        </p:nvSpPr>
        <p:spPr>
          <a:xfrm>
            <a:off x="7375621" y="202376"/>
            <a:ext cx="4474710" cy="707886"/>
          </a:xfrm>
          <a:prstGeom prst="rect">
            <a:avLst/>
          </a:prstGeom>
        </p:spPr>
        <p:txBody>
          <a:bodyPr wrap="square">
            <a:spAutoFit/>
          </a:bodyPr>
          <a:lstStyle/>
          <a:p>
            <a:pPr lvl="0" algn="ctr">
              <a:lnSpc>
                <a:spcPct val="125000"/>
              </a:lnSpc>
              <a:spcAft>
                <a:spcPts val="800"/>
              </a:spcAft>
              <a:defRPr/>
            </a:pPr>
            <a:r>
              <a:rPr lang="ar-SA" sz="3200" dirty="0">
                <a:solidFill>
                  <a:prstClr val="white"/>
                </a:solidFill>
                <a:latin typeface="Sakkal Majalla" pitchFamily="2" charset="-78"/>
                <a:cs typeface="Sakkal Majalla" pitchFamily="2" charset="-78"/>
              </a:rPr>
              <a:t>نظام الإنتاج الآني(</a:t>
            </a:r>
            <a:r>
              <a:rPr lang="en-US" sz="3200" dirty="0">
                <a:solidFill>
                  <a:prstClr val="white"/>
                </a:solidFill>
                <a:latin typeface="Sakkal Majalla" pitchFamily="2" charset="-78"/>
                <a:cs typeface="Sakkal Majalla" pitchFamily="2" charset="-78"/>
              </a:rPr>
              <a:t>JIT</a:t>
            </a:r>
            <a:r>
              <a:rPr lang="ar-SA" sz="3200" dirty="0">
                <a:solidFill>
                  <a:prstClr val="white"/>
                </a:solidFill>
                <a:latin typeface="Sakkal Majalla" pitchFamily="2" charset="-78"/>
                <a:cs typeface="Sakkal Majalla" pitchFamily="2" charset="-78"/>
              </a:rPr>
              <a:t>)</a:t>
            </a:r>
            <a:endParaRPr lang="en-US" sz="3200" dirty="0">
              <a:solidFill>
                <a:prstClr val="white"/>
              </a:solidFill>
              <a:latin typeface="Sakkal Majalla" pitchFamily="2" charset="-78"/>
              <a:cs typeface="Sakkal Majalla" pitchFamily="2" charset="-78"/>
            </a:endParaRPr>
          </a:p>
        </p:txBody>
      </p:sp>
      <p:grpSp>
        <p:nvGrpSpPr>
          <p:cNvPr id="4" name="Group 3">
            <a:extLst>
              <a:ext uri="{FF2B5EF4-FFF2-40B4-BE49-F238E27FC236}">
                <a16:creationId xmlns:a16="http://schemas.microsoft.com/office/drawing/2014/main" xmlns="" id="{018B03C2-F68E-43DB-8C80-BCD1D09A13C3}"/>
              </a:ext>
            </a:extLst>
          </p:cNvPr>
          <p:cNvGrpSpPr/>
          <p:nvPr/>
        </p:nvGrpSpPr>
        <p:grpSpPr>
          <a:xfrm flipH="1">
            <a:off x="6278768" y="1667086"/>
            <a:ext cx="4331970" cy="3995458"/>
            <a:chOff x="2073194" y="3094670"/>
            <a:chExt cx="4329947" cy="3540209"/>
          </a:xfrm>
        </p:grpSpPr>
        <p:pic>
          <p:nvPicPr>
            <p:cNvPr id="5" name="Picture 4">
              <a:extLst>
                <a:ext uri="{FF2B5EF4-FFF2-40B4-BE49-F238E27FC236}">
                  <a16:creationId xmlns:a16="http://schemas.microsoft.com/office/drawing/2014/main" xmlns="" id="{FF8447C6-FC9F-4933-AE51-A435C4E5A13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2073194" y="3094670"/>
              <a:ext cx="4329947" cy="3540209"/>
            </a:xfrm>
            <a:prstGeom prst="rect">
              <a:avLst/>
            </a:prstGeom>
          </p:spPr>
        </p:pic>
        <p:sp>
          <p:nvSpPr>
            <p:cNvPr id="6" name="Rectangle 5">
              <a:extLst>
                <a:ext uri="{FF2B5EF4-FFF2-40B4-BE49-F238E27FC236}">
                  <a16:creationId xmlns:a16="http://schemas.microsoft.com/office/drawing/2014/main" xmlns="" id="{581FE0E3-32A2-45AE-9743-8A6890A8BDC1}"/>
                </a:ext>
              </a:extLst>
            </p:cNvPr>
            <p:cNvSpPr/>
            <p:nvPr/>
          </p:nvSpPr>
          <p:spPr>
            <a:xfrm>
              <a:off x="2529067" y="3392150"/>
              <a:ext cx="3720031" cy="2945247"/>
            </a:xfrm>
            <a:prstGeom prst="rect">
              <a:avLst/>
            </a:prstGeom>
          </p:spPr>
          <p:txBody>
            <a:bodyPr wrap="square">
              <a:spAutoFit/>
            </a:bodyPr>
            <a:lstStyle/>
            <a:p>
              <a:pPr algn="ctr">
                <a:lnSpc>
                  <a:spcPct val="125000"/>
                </a:lnSpc>
                <a:defRPr/>
              </a:pP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ويشير</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(Brown) </a:t>
              </a: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إلى إمكان </a:t>
              </a:r>
              <a:r>
                <a:rPr lang="ar-SA"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t>النظر</a:t>
              </a:r>
              <a:r>
                <a:rPr lang="ar-EG"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t/>
              </a:r>
              <a:br>
                <a:rPr lang="ar-EG"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br>
              <a:r>
                <a:rPr lang="ar-SA"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t>إلى </a:t>
              </a: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نظام</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(JIT) </a:t>
              </a: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من خلال ثلاثة أبعاد، يتمثل الأول في نظام</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(JIT) </a:t>
              </a: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وهو فلسفة للتصنيع، وتخفيض الأبعاد الأخرى بتقنيات التصميم والتخطيط وفق فلسفة</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(JIT) </a:t>
              </a: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وكذلك تقنيات الرقابة </a:t>
              </a:r>
              <a:r>
                <a:rPr lang="ar-EG"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t/>
              </a:r>
              <a:br>
                <a:rPr lang="ar-EG"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br>
              <a:r>
                <a:rPr lang="ar-SA"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t>على </a:t>
              </a: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خطوط الإنتاج</a:t>
              </a:r>
              <a:endParaRPr lang="ar-EG" sz="2400" dirty="0">
                <a:solidFill>
                  <a:srgbClr val="002060"/>
                </a:solidFill>
                <a:latin typeface="Sakkal Majalla" panose="02000000000000000000" pitchFamily="2" charset="-78"/>
                <a:cs typeface="Sakkal Majalla" panose="02000000000000000000" pitchFamily="2" charset="-78"/>
              </a:endParaRPr>
            </a:p>
          </p:txBody>
        </p:sp>
      </p:grpSp>
      <p:grpSp>
        <p:nvGrpSpPr>
          <p:cNvPr id="8" name="Group 7">
            <a:extLst>
              <a:ext uri="{FF2B5EF4-FFF2-40B4-BE49-F238E27FC236}">
                <a16:creationId xmlns:a16="http://schemas.microsoft.com/office/drawing/2014/main" xmlns="" id="{018B03C2-F68E-43DB-8C80-BCD1D09A13C3}"/>
              </a:ext>
            </a:extLst>
          </p:cNvPr>
          <p:cNvGrpSpPr/>
          <p:nvPr/>
        </p:nvGrpSpPr>
        <p:grpSpPr>
          <a:xfrm>
            <a:off x="1622811" y="1667086"/>
            <a:ext cx="4331970" cy="3995457"/>
            <a:chOff x="2073194" y="3094670"/>
            <a:chExt cx="4329947" cy="3540209"/>
          </a:xfrm>
        </p:grpSpPr>
        <p:pic>
          <p:nvPicPr>
            <p:cNvPr id="9" name="Picture 8">
              <a:extLst>
                <a:ext uri="{FF2B5EF4-FFF2-40B4-BE49-F238E27FC236}">
                  <a16:creationId xmlns:a16="http://schemas.microsoft.com/office/drawing/2014/main" xmlns="" id="{FF8447C6-FC9F-4933-AE51-A435C4E5A13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2073194" y="3094670"/>
              <a:ext cx="4329947" cy="3540209"/>
            </a:xfrm>
            <a:prstGeom prst="rect">
              <a:avLst/>
            </a:prstGeom>
          </p:spPr>
        </p:pic>
        <p:sp>
          <p:nvSpPr>
            <p:cNvPr id="10" name="Rectangle 9">
              <a:extLst>
                <a:ext uri="{FF2B5EF4-FFF2-40B4-BE49-F238E27FC236}">
                  <a16:creationId xmlns:a16="http://schemas.microsoft.com/office/drawing/2014/main" xmlns="" id="{581FE0E3-32A2-45AE-9743-8A6890A8BDC1}"/>
                </a:ext>
              </a:extLst>
            </p:cNvPr>
            <p:cNvSpPr/>
            <p:nvPr/>
          </p:nvSpPr>
          <p:spPr>
            <a:xfrm>
              <a:off x="2535642" y="3392150"/>
              <a:ext cx="3719428" cy="2740716"/>
            </a:xfrm>
            <a:prstGeom prst="rect">
              <a:avLst/>
            </a:prstGeom>
          </p:spPr>
          <p:txBody>
            <a:bodyPr wrap="square">
              <a:spAutoFit/>
            </a:bodyPr>
            <a:lstStyle/>
            <a:p>
              <a:pPr algn="ctr">
                <a:lnSpc>
                  <a:spcPct val="125000"/>
                </a:lnSpc>
                <a:spcAft>
                  <a:spcPts val="800"/>
                </a:spcAft>
                <a:defRPr/>
              </a:pPr>
              <a:r>
                <a:rPr lang="ar-SA" sz="26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وتعد تقنيات الرقابة على خطوط الإنتاج من أكثر الأبعاد وضوحا وأهمية، ذلك لأنها تختص باستخدام بطاقات (</a:t>
              </a:r>
              <a:r>
                <a:rPr lang="en-US" sz="26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a:t>
              </a:r>
              <a:r>
                <a:rPr lang="en-US" sz="26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t>Kanban</a:t>
              </a:r>
              <a:r>
                <a:rPr lang="ar-EG" sz="26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t> </a:t>
              </a:r>
              <a:r>
                <a:rPr lang="ar-SA" sz="26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t>للرقابة </a:t>
              </a:r>
              <a:r>
                <a:rPr lang="ar-EG" sz="26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t/>
              </a:r>
              <a:br>
                <a:rPr lang="ar-EG" sz="26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br>
              <a:r>
                <a:rPr lang="ar-SA" sz="26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t>على </a:t>
              </a:r>
              <a:r>
                <a:rPr lang="ar-SA" sz="26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عمليات الإنتاج وانسياب المواد الأولية والخزين تحت </a:t>
              </a:r>
              <a:r>
                <a:rPr lang="ar-SA" sz="26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t>الصنع</a:t>
              </a:r>
              <a:endParaRPr lang="en-US" sz="26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1"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12"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4"/>
              </a:rPr>
              <a:t>www.dawliatraining.com</a:t>
            </a:r>
            <a:endParaRPr lang="en-US" sz="1100" dirty="0">
              <a:effectLst/>
              <a:ea typeface="Calibri"/>
              <a:cs typeface="Arial"/>
            </a:endParaRPr>
          </a:p>
        </p:txBody>
      </p:sp>
    </p:spTree>
    <p:extLst>
      <p:ext uri="{BB962C8B-B14F-4D97-AF65-F5344CB8AC3E}">
        <p14:creationId xmlns:p14="http://schemas.microsoft.com/office/powerpoint/2010/main" val="34153375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p:nvPr/>
        </p:nvPicPr>
        <p:blipFill rotWithShape="1">
          <a:blip r:embed="rId3">
            <a:extLst>
              <a:ext uri="{28A0092B-C50C-407E-A947-70E740481C1C}">
                <a14:useLocalDpi xmlns:a14="http://schemas.microsoft.com/office/drawing/2010/main" val="0"/>
              </a:ext>
            </a:extLst>
          </a:blip>
          <a:srcRect l="3792" r="6793"/>
          <a:stretch/>
        </p:blipFill>
        <p:spPr bwMode="auto">
          <a:xfrm>
            <a:off x="2630904" y="1716505"/>
            <a:ext cx="5935579" cy="4876800"/>
          </a:xfrm>
          <a:prstGeom prst="rect">
            <a:avLst/>
          </a:prstGeom>
          <a:ln>
            <a:noFill/>
          </a:ln>
          <a:extLst>
            <a:ext uri="{53640926-AAD7-44D8-BBD7-CCE9431645EC}">
              <a14:shadowObscured xmlns:a14="http://schemas.microsoft.com/office/drawing/2010/main"/>
            </a:ext>
          </a:extLst>
        </p:spPr>
      </p:pic>
      <p:sp>
        <p:nvSpPr>
          <p:cNvPr id="7" name="Slide Number Placeholder 6"/>
          <p:cNvSpPr>
            <a:spLocks noGrp="1"/>
          </p:cNvSpPr>
          <p:nvPr>
            <p:ph type="sldNum" sz="quarter" idx="12"/>
          </p:nvPr>
        </p:nvSpPr>
        <p:spPr/>
        <p:txBody>
          <a:bodyPr/>
          <a:lstStyle/>
          <a:p>
            <a:fld id="{802A93DA-8321-490E-B7A0-7881EC602D96}" type="slidenum">
              <a:rPr lang="ar-EG" smtClean="0"/>
              <a:t>155</a:t>
            </a:fld>
            <a:endParaRPr lang="ar-EG"/>
          </a:p>
        </p:txBody>
      </p:sp>
      <p:sp>
        <p:nvSpPr>
          <p:cNvPr id="23" name="Rectangle 22"/>
          <p:cNvSpPr/>
          <p:nvPr/>
        </p:nvSpPr>
        <p:spPr>
          <a:xfrm>
            <a:off x="7375621" y="202376"/>
            <a:ext cx="4474710" cy="707886"/>
          </a:xfrm>
          <a:prstGeom prst="rect">
            <a:avLst/>
          </a:prstGeom>
        </p:spPr>
        <p:txBody>
          <a:bodyPr wrap="square">
            <a:spAutoFit/>
          </a:bodyPr>
          <a:lstStyle/>
          <a:p>
            <a:pPr lvl="0" algn="ctr">
              <a:lnSpc>
                <a:spcPct val="125000"/>
              </a:lnSpc>
              <a:spcAft>
                <a:spcPts val="800"/>
              </a:spcAft>
              <a:defRPr/>
            </a:pPr>
            <a:r>
              <a:rPr lang="ar-SA" sz="3200" dirty="0">
                <a:solidFill>
                  <a:prstClr val="white"/>
                </a:solidFill>
                <a:latin typeface="Sakkal Majalla" pitchFamily="2" charset="-78"/>
                <a:cs typeface="Sakkal Majalla" pitchFamily="2" charset="-78"/>
              </a:rPr>
              <a:t>نظام الإنتاج الآني(</a:t>
            </a:r>
            <a:r>
              <a:rPr lang="en-US" sz="3200" dirty="0">
                <a:solidFill>
                  <a:prstClr val="white"/>
                </a:solidFill>
                <a:latin typeface="Sakkal Majalla" pitchFamily="2" charset="-78"/>
                <a:cs typeface="Sakkal Majalla" pitchFamily="2" charset="-78"/>
              </a:rPr>
              <a:t>JIT</a:t>
            </a:r>
            <a:r>
              <a:rPr lang="ar-SA" sz="3200" dirty="0">
                <a:solidFill>
                  <a:prstClr val="white"/>
                </a:solidFill>
                <a:latin typeface="Sakkal Majalla" pitchFamily="2" charset="-78"/>
                <a:cs typeface="Sakkal Majalla" pitchFamily="2" charset="-78"/>
              </a:rPr>
              <a:t>)</a:t>
            </a:r>
            <a:endParaRPr lang="en-US" sz="3200" dirty="0">
              <a:solidFill>
                <a:prstClr val="white"/>
              </a:solidFill>
              <a:latin typeface="Sakkal Majalla" pitchFamily="2" charset="-78"/>
              <a:cs typeface="Sakkal Majalla" pitchFamily="2" charset="-78"/>
            </a:endParaRPr>
          </a:p>
        </p:txBody>
      </p:sp>
      <p:sp>
        <p:nvSpPr>
          <p:cNvPr id="2" name="Rectangle 1"/>
          <p:cNvSpPr/>
          <p:nvPr/>
        </p:nvSpPr>
        <p:spPr>
          <a:xfrm>
            <a:off x="1574701" y="202376"/>
            <a:ext cx="3847528" cy="587853"/>
          </a:xfrm>
          <a:prstGeom prst="rect">
            <a:avLst/>
          </a:prstGeom>
        </p:spPr>
        <p:txBody>
          <a:bodyPr wrap="none">
            <a:spAutoFit/>
          </a:bodyPr>
          <a:lstStyle/>
          <a:p>
            <a:pPr algn="justLow">
              <a:lnSpc>
                <a:spcPct val="115000"/>
              </a:lnSpc>
              <a:spcAft>
                <a:spcPts val="800"/>
              </a:spcAft>
            </a:pPr>
            <a:r>
              <a:rPr lang="ar-SA" sz="2800" b="1" dirty="0" smtClean="0">
                <a:solidFill>
                  <a:srgbClr val="C00000"/>
                </a:solidFill>
                <a:latin typeface="Calibri" panose="020F0502020204030204" pitchFamily="34" charset="0"/>
                <a:ea typeface="Calibri" panose="020F0502020204030204" pitchFamily="34" charset="0"/>
                <a:cs typeface="Sakkal Majalla" panose="02000000000000000000" pitchFamily="2" charset="-78"/>
              </a:rPr>
              <a:t>الشكل </a:t>
            </a:r>
            <a:r>
              <a:rPr lang="ar-SA" sz="2800" b="1" dirty="0">
                <a:solidFill>
                  <a:srgbClr val="C00000"/>
                </a:solidFill>
                <a:latin typeface="Calibri" panose="020F0502020204030204" pitchFamily="34" charset="0"/>
                <a:ea typeface="Calibri" panose="020F0502020204030204" pitchFamily="34" charset="0"/>
                <a:cs typeface="Sakkal Majalla" panose="02000000000000000000" pitchFamily="2" charset="-78"/>
              </a:rPr>
              <a:t>التالي يوضح الأبعاد الثلاثة</a:t>
            </a:r>
            <a:endParaRPr lang="en-US" dirty="0">
              <a:solidFill>
                <a:srgbClr val="C0000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6"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8" name="مستطيل 2"/>
          <p:cNvSpPr/>
          <p:nvPr/>
        </p:nvSpPr>
        <p:spPr>
          <a:xfrm>
            <a:off x="1065605" y="655320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4"/>
              </a:rPr>
              <a:t>www.dawliatraining.com</a:t>
            </a:r>
            <a:endParaRPr lang="en-US" sz="1100" dirty="0">
              <a:effectLst/>
              <a:ea typeface="Calibri"/>
              <a:cs typeface="Arial"/>
            </a:endParaRPr>
          </a:p>
        </p:txBody>
      </p:sp>
    </p:spTree>
    <p:extLst>
      <p:ext uri="{BB962C8B-B14F-4D97-AF65-F5344CB8AC3E}">
        <p14:creationId xmlns:p14="http://schemas.microsoft.com/office/powerpoint/2010/main" val="36779980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par>
                                <p:cTn id="8" presetID="21" presetClass="entr" presetSubtype="1"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heel(1)">
                                      <p:cBhvr>
                                        <p:cTn id="10"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156</a:t>
            </a:fld>
            <a:endParaRPr lang="ar-EG"/>
          </a:p>
        </p:txBody>
      </p:sp>
      <p:sp>
        <p:nvSpPr>
          <p:cNvPr id="23" name="Rectangle 22"/>
          <p:cNvSpPr/>
          <p:nvPr/>
        </p:nvSpPr>
        <p:spPr>
          <a:xfrm>
            <a:off x="7375621" y="202376"/>
            <a:ext cx="4474710" cy="707886"/>
          </a:xfrm>
          <a:prstGeom prst="rect">
            <a:avLst/>
          </a:prstGeom>
        </p:spPr>
        <p:txBody>
          <a:bodyPr wrap="square">
            <a:spAutoFit/>
          </a:bodyPr>
          <a:lstStyle/>
          <a:p>
            <a:pPr lvl="0" algn="ctr">
              <a:lnSpc>
                <a:spcPct val="125000"/>
              </a:lnSpc>
              <a:spcAft>
                <a:spcPts val="800"/>
              </a:spcAft>
              <a:defRPr/>
            </a:pPr>
            <a:r>
              <a:rPr lang="ar-SA" sz="3200" dirty="0">
                <a:solidFill>
                  <a:prstClr val="white"/>
                </a:solidFill>
                <a:latin typeface="Sakkal Majalla" pitchFamily="2" charset="-78"/>
                <a:cs typeface="Sakkal Majalla" pitchFamily="2" charset="-78"/>
              </a:rPr>
              <a:t>نظام الإنتاج الآني(</a:t>
            </a:r>
            <a:r>
              <a:rPr lang="en-US" sz="3200" dirty="0">
                <a:solidFill>
                  <a:prstClr val="white"/>
                </a:solidFill>
                <a:latin typeface="Sakkal Majalla" pitchFamily="2" charset="-78"/>
                <a:cs typeface="Sakkal Majalla" pitchFamily="2" charset="-78"/>
              </a:rPr>
              <a:t>JIT</a:t>
            </a:r>
            <a:r>
              <a:rPr lang="ar-SA" sz="3200" dirty="0">
                <a:solidFill>
                  <a:prstClr val="white"/>
                </a:solidFill>
                <a:latin typeface="Sakkal Majalla" pitchFamily="2" charset="-78"/>
                <a:cs typeface="Sakkal Majalla" pitchFamily="2" charset="-78"/>
              </a:rPr>
              <a:t>)</a:t>
            </a:r>
            <a:endParaRPr lang="en-US" sz="3200" dirty="0">
              <a:solidFill>
                <a:prstClr val="white"/>
              </a:solidFill>
              <a:latin typeface="Sakkal Majalla" pitchFamily="2" charset="-78"/>
              <a:cs typeface="Sakkal Majalla" pitchFamily="2" charset="-78"/>
            </a:endParaRPr>
          </a:p>
        </p:txBody>
      </p:sp>
      <p:pic>
        <p:nvPicPr>
          <p:cNvPr id="2" name="Picture 1"/>
          <p:cNvPicPr>
            <a:picLocks noChangeAspect="1"/>
          </p:cNvPicPr>
          <p:nvPr/>
        </p:nvPicPr>
        <p:blipFill>
          <a:blip r:embed="rId3"/>
          <a:stretch>
            <a:fillRect/>
          </a:stretch>
        </p:blipFill>
        <p:spPr>
          <a:xfrm>
            <a:off x="6266153" y="1881187"/>
            <a:ext cx="5792725" cy="4475164"/>
          </a:xfrm>
          <a:prstGeom prst="rect">
            <a:avLst/>
          </a:prstGeom>
        </p:spPr>
      </p:pic>
      <p:sp>
        <p:nvSpPr>
          <p:cNvPr id="3" name="Rectangle 2"/>
          <p:cNvSpPr/>
          <p:nvPr/>
        </p:nvSpPr>
        <p:spPr>
          <a:xfrm>
            <a:off x="7785234" y="2560884"/>
            <a:ext cx="1955985" cy="553357"/>
          </a:xfrm>
          <a:prstGeom prst="rect">
            <a:avLst/>
          </a:prstGeom>
        </p:spPr>
        <p:txBody>
          <a:bodyPr wrap="none">
            <a:spAutoFit/>
          </a:bodyPr>
          <a:lstStyle/>
          <a:p>
            <a:pPr algn="ctr">
              <a:lnSpc>
                <a:spcPct val="107000"/>
              </a:lnSpc>
              <a:spcAft>
                <a:spcPts val="800"/>
              </a:spcAft>
            </a:pPr>
            <a:r>
              <a:rPr lang="ar-SA"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يعرف نظام (</a:t>
            </a:r>
            <a:r>
              <a:rPr lang="en-US"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JIT</a:t>
            </a:r>
            <a:r>
              <a:rPr lang="ar-SA" sz="2800" b="1" dirty="0" smtClean="0">
                <a:solidFill>
                  <a:srgbClr val="C00000"/>
                </a:solidFill>
                <a:latin typeface="Sakkal Majalla" panose="02000000000000000000" pitchFamily="2" charset="-78"/>
                <a:ea typeface="Calibri" panose="020F0502020204030204" pitchFamily="34" charset="0"/>
                <a:cs typeface="Sakkal Majalla" panose="02000000000000000000" pitchFamily="2" charset="-78"/>
              </a:rPr>
              <a:t>)</a:t>
            </a:r>
            <a:endParaRPr lang="en-US" sz="16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4" name="Rectangle 3"/>
          <p:cNvSpPr/>
          <p:nvPr/>
        </p:nvSpPr>
        <p:spPr>
          <a:xfrm>
            <a:off x="443817" y="2641441"/>
            <a:ext cx="6970821" cy="1477328"/>
          </a:xfrm>
          <a:prstGeom prst="rect">
            <a:avLst/>
          </a:prstGeom>
        </p:spPr>
        <p:txBody>
          <a:bodyPr wrap="square">
            <a:spAutoFit/>
          </a:bodyPr>
          <a:lstStyle/>
          <a:p>
            <a:pPr algn="justLow">
              <a:lnSpc>
                <a:spcPct val="125000"/>
              </a:lnSpc>
              <a:spcAft>
                <a:spcPts val="1000"/>
              </a:spcAft>
            </a:pP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بأنه مدخل شامل لتحسين الإنتاجية الكلية وإزالة الفاقد واتخاذ الإجراءات الوقائية للإنتاج بتكلفة منخفضة، مع تسليم الإجراء الضرورية بالكمية والجودة المطلوبين، وفى الوقت المحدد، والموقع المطلوب</a:t>
            </a:r>
            <a:endPar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sp>
        <p:nvSpPr>
          <p:cNvPr id="8"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9" name="مستطيل 2"/>
          <p:cNvSpPr/>
          <p:nvPr/>
        </p:nvSpPr>
        <p:spPr>
          <a:xfrm>
            <a:off x="1065605" y="655320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4"/>
              </a:rPr>
              <a:t>www.dawliatraining.com</a:t>
            </a:r>
            <a:endParaRPr lang="en-US" sz="1100" dirty="0">
              <a:effectLst/>
              <a:ea typeface="Calibri"/>
              <a:cs typeface="Arial"/>
            </a:endParaRPr>
          </a:p>
        </p:txBody>
      </p:sp>
    </p:spTree>
    <p:extLst>
      <p:ext uri="{BB962C8B-B14F-4D97-AF65-F5344CB8AC3E}">
        <p14:creationId xmlns:p14="http://schemas.microsoft.com/office/powerpoint/2010/main" val="16149746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157</a:t>
            </a:fld>
            <a:endParaRPr lang="ar-EG"/>
          </a:p>
        </p:txBody>
      </p:sp>
      <p:sp>
        <p:nvSpPr>
          <p:cNvPr id="23" name="Rectangle 22"/>
          <p:cNvSpPr/>
          <p:nvPr/>
        </p:nvSpPr>
        <p:spPr>
          <a:xfrm>
            <a:off x="7375621" y="202376"/>
            <a:ext cx="4474710" cy="707886"/>
          </a:xfrm>
          <a:prstGeom prst="rect">
            <a:avLst/>
          </a:prstGeom>
        </p:spPr>
        <p:txBody>
          <a:bodyPr wrap="square">
            <a:spAutoFit/>
          </a:bodyPr>
          <a:lstStyle/>
          <a:p>
            <a:pPr lvl="0" algn="ctr">
              <a:lnSpc>
                <a:spcPct val="125000"/>
              </a:lnSpc>
              <a:spcAft>
                <a:spcPts val="800"/>
              </a:spcAft>
              <a:defRPr/>
            </a:pPr>
            <a:r>
              <a:rPr lang="ar-SA" sz="3200" dirty="0">
                <a:solidFill>
                  <a:prstClr val="white"/>
                </a:solidFill>
                <a:latin typeface="Sakkal Majalla" pitchFamily="2" charset="-78"/>
                <a:cs typeface="Sakkal Majalla" pitchFamily="2" charset="-78"/>
              </a:rPr>
              <a:t>نظام الإنتاج الآني(</a:t>
            </a:r>
            <a:r>
              <a:rPr lang="en-US" sz="3200" dirty="0">
                <a:solidFill>
                  <a:prstClr val="white"/>
                </a:solidFill>
                <a:latin typeface="Sakkal Majalla" pitchFamily="2" charset="-78"/>
                <a:cs typeface="Sakkal Majalla" pitchFamily="2" charset="-78"/>
              </a:rPr>
              <a:t>JIT</a:t>
            </a:r>
            <a:r>
              <a:rPr lang="ar-SA" sz="3200" dirty="0">
                <a:solidFill>
                  <a:prstClr val="white"/>
                </a:solidFill>
                <a:latin typeface="Sakkal Majalla" pitchFamily="2" charset="-78"/>
                <a:cs typeface="Sakkal Majalla" pitchFamily="2" charset="-78"/>
              </a:rPr>
              <a:t>)</a:t>
            </a:r>
            <a:endParaRPr lang="en-US" sz="3200" dirty="0">
              <a:solidFill>
                <a:prstClr val="white"/>
              </a:solidFill>
              <a:latin typeface="Sakkal Majalla" pitchFamily="2" charset="-78"/>
              <a:cs typeface="Sakkal Majalla" pitchFamily="2" charset="-78"/>
            </a:endParaRPr>
          </a:p>
        </p:txBody>
      </p:sp>
      <p:grpSp>
        <p:nvGrpSpPr>
          <p:cNvPr id="4" name="Group 3"/>
          <p:cNvGrpSpPr/>
          <p:nvPr/>
        </p:nvGrpSpPr>
        <p:grpSpPr>
          <a:xfrm>
            <a:off x="1812758" y="231447"/>
            <a:ext cx="3749225" cy="678815"/>
            <a:chOff x="0" y="-14427"/>
            <a:chExt cx="2142101" cy="643712"/>
          </a:xfrm>
        </p:grpSpPr>
        <p:pic>
          <p:nvPicPr>
            <p:cNvPr id="5" name="Picture 4" descr="C:\Users\Google\Desktop\اشكال\ghg_0013_Vector-Smart-Object.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0" y="0"/>
              <a:ext cx="2059940" cy="629285"/>
            </a:xfrm>
            <a:prstGeom prst="rect">
              <a:avLst/>
            </a:prstGeom>
            <a:noFill/>
            <a:ln>
              <a:noFill/>
            </a:ln>
          </p:spPr>
        </p:pic>
        <p:sp>
          <p:nvSpPr>
            <p:cNvPr id="6" name="Rectangle 5"/>
            <p:cNvSpPr/>
            <p:nvPr/>
          </p:nvSpPr>
          <p:spPr>
            <a:xfrm>
              <a:off x="143925" y="-14427"/>
              <a:ext cx="1998176" cy="474542"/>
            </a:xfrm>
            <a:prstGeom prst="rect">
              <a:avLst/>
            </a:prstGeom>
          </p:spPr>
          <p:txBody>
            <a:bodyPr wrap="square" anchor="ctr">
              <a:noAutofit/>
            </a:bodyPr>
            <a:lstStyle/>
            <a:p>
              <a:pPr algn="ctr" rtl="1">
                <a:lnSpc>
                  <a:spcPct val="90000"/>
                </a:lnSpc>
                <a:spcAft>
                  <a:spcPts val="800"/>
                </a:spcAft>
              </a:pPr>
              <a:r>
                <a:rPr lang="ar-SA" sz="2400" b="1">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أهداف نظام الإنتاج الانى (</a:t>
              </a:r>
              <a:r>
                <a:rPr lang="en-US" sz="2400" b="1">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JIT</a:t>
              </a:r>
              <a:r>
                <a:rPr lang="ar-SA" sz="2400" b="1">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a:t>
              </a:r>
              <a:endParaRPr lang="en-US" sz="140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2" name="Group 1"/>
          <p:cNvGrpSpPr/>
          <p:nvPr/>
        </p:nvGrpSpPr>
        <p:grpSpPr>
          <a:xfrm>
            <a:off x="8931261" y="1379621"/>
            <a:ext cx="2919070" cy="1010654"/>
            <a:chOff x="8931261" y="1379621"/>
            <a:chExt cx="2919070" cy="1010654"/>
          </a:xfrm>
        </p:grpSpPr>
        <p:pic>
          <p:nvPicPr>
            <p:cNvPr id="8" name="Picture 7" descr="Just in Time Icon Vector Images (over 100)"/>
            <p:cNvPicPr/>
            <p:nvPr/>
          </p:nvPicPr>
          <p:blipFill rotWithShape="1">
            <a:blip r:embed="rId4">
              <a:extLst>
                <a:ext uri="{28A0092B-C50C-407E-A947-70E740481C1C}">
                  <a14:useLocalDpi xmlns:a14="http://schemas.microsoft.com/office/drawing/2010/main" val="0"/>
                </a:ext>
              </a:extLst>
            </a:blip>
            <a:srcRect t="20826" b="17983"/>
            <a:stretch/>
          </p:blipFill>
          <p:spPr bwMode="auto">
            <a:xfrm>
              <a:off x="10956758" y="1620253"/>
              <a:ext cx="893573" cy="770022"/>
            </a:xfrm>
            <a:prstGeom prst="rect">
              <a:avLst/>
            </a:prstGeom>
            <a:noFill/>
            <a:ln>
              <a:noFill/>
            </a:ln>
            <a:extLst>
              <a:ext uri="{53640926-AAD7-44D8-BBD7-CCE9431645EC}">
                <a14:shadowObscured xmlns:a14="http://schemas.microsoft.com/office/drawing/2010/main"/>
              </a:ext>
            </a:extLst>
          </p:spPr>
        </p:pic>
        <p:grpSp>
          <p:nvGrpSpPr>
            <p:cNvPr id="9" name="Group 8"/>
            <p:cNvGrpSpPr/>
            <p:nvPr/>
          </p:nvGrpSpPr>
          <p:grpSpPr>
            <a:xfrm>
              <a:off x="8931261" y="1379621"/>
              <a:ext cx="2728956" cy="702004"/>
              <a:chOff x="-10641415" y="-277447"/>
              <a:chExt cx="12159325" cy="2919028"/>
            </a:xfrm>
          </p:grpSpPr>
          <p:sp>
            <p:nvSpPr>
              <p:cNvPr id="11" name="Rectangle 10"/>
              <p:cNvSpPr/>
              <p:nvPr/>
            </p:nvSpPr>
            <p:spPr>
              <a:xfrm>
                <a:off x="-1259081" y="-277447"/>
                <a:ext cx="2776991" cy="1473764"/>
              </a:xfrm>
              <a:prstGeom prst="rect">
                <a:avLst/>
              </a:prstGeom>
            </p:spPr>
            <p:txBody>
              <a:bodyPr wrap="square">
                <a:noAutofit/>
              </a:bodyPr>
              <a:lstStyle/>
              <a:p>
                <a:pPr algn="ctr" rtl="1">
                  <a:lnSpc>
                    <a:spcPct val="107000"/>
                  </a:lnSpc>
                  <a:spcAft>
                    <a:spcPts val="800"/>
                  </a:spcAft>
                </a:pPr>
                <a:r>
                  <a:rPr lang="ar-SA" sz="24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1</a:t>
                </a:r>
                <a:endParaRPr lang="en-US" sz="24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a:p>
                <a:pPr algn="ctr" rtl="1">
                  <a:lnSpc>
                    <a:spcPct val="107000"/>
                  </a:lnSpc>
                  <a:spcAft>
                    <a:spcPts val="800"/>
                  </a:spcAft>
                </a:pPr>
                <a:r>
                  <a:rPr lang="en-US" sz="24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 </a:t>
                </a:r>
                <a:endParaRPr lang="en-US" sz="24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12" name="Rectangle 11"/>
              <p:cNvSpPr/>
              <p:nvPr/>
            </p:nvSpPr>
            <p:spPr>
              <a:xfrm>
                <a:off x="-10641415" y="1196317"/>
                <a:ext cx="9024944" cy="1445264"/>
              </a:xfrm>
              <a:prstGeom prst="rect">
                <a:avLst/>
              </a:prstGeom>
            </p:spPr>
            <p:txBody>
              <a:bodyPr wrap="square">
                <a:noAutofit/>
              </a:bodyPr>
              <a:lstStyle/>
              <a:p>
                <a:pPr algn="r" rtl="1">
                  <a:lnSpc>
                    <a:spcPct val="107000"/>
                  </a:lnSpc>
                  <a:spcAft>
                    <a:spcPts val="800"/>
                  </a:spcAft>
                </a:pPr>
                <a:r>
                  <a:rPr lang="ar-SA" sz="24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العيوب صفر:</a:t>
                </a:r>
                <a:endParaRPr lang="en-US" sz="24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sp>
        <p:nvSpPr>
          <p:cNvPr id="3" name="Rectangle 2"/>
          <p:cNvSpPr/>
          <p:nvPr/>
        </p:nvSpPr>
        <p:spPr>
          <a:xfrm>
            <a:off x="304800" y="2195422"/>
            <a:ext cx="10732168" cy="1015663"/>
          </a:xfrm>
          <a:prstGeom prst="rect">
            <a:avLst/>
          </a:prstGeom>
        </p:spPr>
        <p:txBody>
          <a:bodyPr wrap="square">
            <a:spAutoFit/>
          </a:bodyPr>
          <a:lstStyle/>
          <a:p>
            <a:pPr algn="justLow">
              <a:lnSpc>
                <a:spcPct val="125000"/>
              </a:lnSpc>
              <a:spcAft>
                <a:spcPts val="1000"/>
              </a:spcAft>
            </a:pP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يهدف أسلوب</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(JIT) </a:t>
            </a: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أساساً إلى جميع الأسباب والفرص التي من المحتمل أن تحدث فيها العيوب، وتستخدم كذلك الإجراءات الكفيلة للوصول إلى خصائص الجودة المقررة وخلال جميع مراحل وعمليات الإنتاج</a:t>
            </a:r>
            <a:endPar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grpSp>
        <p:nvGrpSpPr>
          <p:cNvPr id="14" name="Group 13"/>
          <p:cNvGrpSpPr/>
          <p:nvPr/>
        </p:nvGrpSpPr>
        <p:grpSpPr>
          <a:xfrm>
            <a:off x="9099704" y="3100266"/>
            <a:ext cx="2919070" cy="1010654"/>
            <a:chOff x="8931261" y="1379621"/>
            <a:chExt cx="2919070" cy="1010654"/>
          </a:xfrm>
        </p:grpSpPr>
        <p:pic>
          <p:nvPicPr>
            <p:cNvPr id="15" name="Picture 14" descr="Just in Time Icon Vector Images (over 100)"/>
            <p:cNvPicPr/>
            <p:nvPr/>
          </p:nvPicPr>
          <p:blipFill rotWithShape="1">
            <a:blip r:embed="rId4">
              <a:extLst>
                <a:ext uri="{28A0092B-C50C-407E-A947-70E740481C1C}">
                  <a14:useLocalDpi xmlns:a14="http://schemas.microsoft.com/office/drawing/2010/main" val="0"/>
                </a:ext>
              </a:extLst>
            </a:blip>
            <a:srcRect t="20826" b="17983"/>
            <a:stretch/>
          </p:blipFill>
          <p:spPr bwMode="auto">
            <a:xfrm>
              <a:off x="10956758" y="1620253"/>
              <a:ext cx="893573" cy="770022"/>
            </a:xfrm>
            <a:prstGeom prst="rect">
              <a:avLst/>
            </a:prstGeom>
            <a:noFill/>
            <a:ln>
              <a:noFill/>
            </a:ln>
            <a:extLst>
              <a:ext uri="{53640926-AAD7-44D8-BBD7-CCE9431645EC}">
                <a14:shadowObscured xmlns:a14="http://schemas.microsoft.com/office/drawing/2010/main"/>
              </a:ext>
            </a:extLst>
          </p:spPr>
        </p:pic>
        <p:grpSp>
          <p:nvGrpSpPr>
            <p:cNvPr id="16" name="Group 15"/>
            <p:cNvGrpSpPr/>
            <p:nvPr/>
          </p:nvGrpSpPr>
          <p:grpSpPr>
            <a:xfrm>
              <a:off x="8931261" y="1379621"/>
              <a:ext cx="2728956" cy="702004"/>
              <a:chOff x="-10641415" y="-277447"/>
              <a:chExt cx="12159325" cy="2919028"/>
            </a:xfrm>
          </p:grpSpPr>
          <p:sp>
            <p:nvSpPr>
              <p:cNvPr id="17" name="Rectangle 16"/>
              <p:cNvSpPr/>
              <p:nvPr/>
            </p:nvSpPr>
            <p:spPr>
              <a:xfrm>
                <a:off x="-1259081" y="-277447"/>
                <a:ext cx="2776991" cy="1473764"/>
              </a:xfrm>
              <a:prstGeom prst="rect">
                <a:avLst/>
              </a:prstGeom>
            </p:spPr>
            <p:txBody>
              <a:bodyPr wrap="square">
                <a:noAutofit/>
              </a:bodyPr>
              <a:lstStyle/>
              <a:p>
                <a:pPr algn="ctr" rtl="1">
                  <a:lnSpc>
                    <a:spcPct val="107000"/>
                  </a:lnSpc>
                  <a:spcAft>
                    <a:spcPts val="800"/>
                  </a:spcAft>
                </a:pPr>
                <a:r>
                  <a:rPr lang="ar-EG" sz="2400" b="1" dirty="0" smtClean="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2</a:t>
                </a:r>
                <a:endParaRPr lang="en-US" sz="24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a:p>
                <a:pPr algn="ctr" rtl="1">
                  <a:lnSpc>
                    <a:spcPct val="107000"/>
                  </a:lnSpc>
                  <a:spcAft>
                    <a:spcPts val="800"/>
                  </a:spcAft>
                </a:pPr>
                <a:r>
                  <a:rPr lang="en-US" sz="24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 </a:t>
                </a:r>
                <a:endParaRPr lang="en-US" sz="24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18" name="Rectangle 17"/>
              <p:cNvSpPr/>
              <p:nvPr/>
            </p:nvSpPr>
            <p:spPr>
              <a:xfrm>
                <a:off x="-10641415" y="1196317"/>
                <a:ext cx="9024944" cy="1445264"/>
              </a:xfrm>
              <a:prstGeom prst="rect">
                <a:avLst/>
              </a:prstGeom>
            </p:spPr>
            <p:txBody>
              <a:bodyPr wrap="square">
                <a:noAutofit/>
              </a:bodyPr>
              <a:lstStyle/>
              <a:p>
                <a:pPr>
                  <a:lnSpc>
                    <a:spcPct val="107000"/>
                  </a:lnSpc>
                  <a:spcAft>
                    <a:spcPts val="800"/>
                  </a:spcAft>
                </a:pPr>
                <a:r>
                  <a:rPr lang="ar-SA" sz="24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الخزين صفر:</a:t>
                </a:r>
                <a:endParaRPr lang="en-US" sz="24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sp>
        <p:nvSpPr>
          <p:cNvPr id="19" name="Rectangle 18"/>
          <p:cNvSpPr/>
          <p:nvPr/>
        </p:nvSpPr>
        <p:spPr>
          <a:xfrm>
            <a:off x="473243" y="3916067"/>
            <a:ext cx="10732168" cy="553998"/>
          </a:xfrm>
          <a:prstGeom prst="rect">
            <a:avLst/>
          </a:prstGeom>
        </p:spPr>
        <p:txBody>
          <a:bodyPr wrap="square">
            <a:spAutoFit/>
          </a:bodyPr>
          <a:lstStyle/>
          <a:p>
            <a:pPr algn="justLow">
              <a:lnSpc>
                <a:spcPct val="125000"/>
              </a:lnSpc>
              <a:spcAft>
                <a:spcPts val="1000"/>
              </a:spcAft>
            </a:pP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يهدف أسلوب</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(JIT) </a:t>
            </a: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إلى تخفيض الخزين إلى الحد الأدنى وتوجيه الموارد نحو تكنولوجيا حديثة</a:t>
            </a:r>
            <a:endPar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grpSp>
        <p:nvGrpSpPr>
          <p:cNvPr id="20" name="Group 19"/>
          <p:cNvGrpSpPr/>
          <p:nvPr/>
        </p:nvGrpSpPr>
        <p:grpSpPr>
          <a:xfrm>
            <a:off x="9099704" y="4608240"/>
            <a:ext cx="2919070" cy="1010654"/>
            <a:chOff x="8931261" y="1379621"/>
            <a:chExt cx="2919070" cy="1010654"/>
          </a:xfrm>
        </p:grpSpPr>
        <p:pic>
          <p:nvPicPr>
            <p:cNvPr id="21" name="Picture 20" descr="Just in Time Icon Vector Images (over 100)"/>
            <p:cNvPicPr/>
            <p:nvPr/>
          </p:nvPicPr>
          <p:blipFill rotWithShape="1">
            <a:blip r:embed="rId4">
              <a:extLst>
                <a:ext uri="{28A0092B-C50C-407E-A947-70E740481C1C}">
                  <a14:useLocalDpi xmlns:a14="http://schemas.microsoft.com/office/drawing/2010/main" val="0"/>
                </a:ext>
              </a:extLst>
            </a:blip>
            <a:srcRect t="20826" b="17983"/>
            <a:stretch/>
          </p:blipFill>
          <p:spPr bwMode="auto">
            <a:xfrm>
              <a:off x="10956758" y="1620253"/>
              <a:ext cx="893573" cy="770022"/>
            </a:xfrm>
            <a:prstGeom prst="rect">
              <a:avLst/>
            </a:prstGeom>
            <a:noFill/>
            <a:ln>
              <a:noFill/>
            </a:ln>
            <a:extLst>
              <a:ext uri="{53640926-AAD7-44D8-BBD7-CCE9431645EC}">
                <a14:shadowObscured xmlns:a14="http://schemas.microsoft.com/office/drawing/2010/main"/>
              </a:ext>
            </a:extLst>
          </p:spPr>
        </p:pic>
        <p:grpSp>
          <p:nvGrpSpPr>
            <p:cNvPr id="22" name="Group 21"/>
            <p:cNvGrpSpPr/>
            <p:nvPr/>
          </p:nvGrpSpPr>
          <p:grpSpPr>
            <a:xfrm>
              <a:off x="8931261" y="1379621"/>
              <a:ext cx="2728956" cy="702004"/>
              <a:chOff x="-10641415" y="-277447"/>
              <a:chExt cx="12159325" cy="2919028"/>
            </a:xfrm>
          </p:grpSpPr>
          <p:sp>
            <p:nvSpPr>
              <p:cNvPr id="24" name="Rectangle 23"/>
              <p:cNvSpPr/>
              <p:nvPr/>
            </p:nvSpPr>
            <p:spPr>
              <a:xfrm>
                <a:off x="-1259081" y="-277447"/>
                <a:ext cx="2776991" cy="1473764"/>
              </a:xfrm>
              <a:prstGeom prst="rect">
                <a:avLst/>
              </a:prstGeom>
            </p:spPr>
            <p:txBody>
              <a:bodyPr wrap="square">
                <a:noAutofit/>
              </a:bodyPr>
              <a:lstStyle/>
              <a:p>
                <a:pPr algn="ctr" rtl="1">
                  <a:lnSpc>
                    <a:spcPct val="107000"/>
                  </a:lnSpc>
                  <a:spcAft>
                    <a:spcPts val="800"/>
                  </a:spcAft>
                </a:pPr>
                <a:r>
                  <a:rPr lang="ar-EG" sz="2400" b="1" dirty="0" smtClean="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3</a:t>
                </a:r>
                <a:endParaRPr lang="en-US" sz="24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a:p>
                <a:pPr algn="ctr" rtl="1">
                  <a:lnSpc>
                    <a:spcPct val="107000"/>
                  </a:lnSpc>
                  <a:spcAft>
                    <a:spcPts val="800"/>
                  </a:spcAft>
                </a:pPr>
                <a:r>
                  <a:rPr lang="en-US" sz="24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 </a:t>
                </a:r>
                <a:endParaRPr lang="en-US" sz="24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25" name="Rectangle 24"/>
              <p:cNvSpPr/>
              <p:nvPr/>
            </p:nvSpPr>
            <p:spPr>
              <a:xfrm>
                <a:off x="-10641415" y="1196317"/>
                <a:ext cx="9024944" cy="1445264"/>
              </a:xfrm>
              <a:prstGeom prst="rect">
                <a:avLst/>
              </a:prstGeom>
            </p:spPr>
            <p:txBody>
              <a:bodyPr wrap="square">
                <a:noAutofit/>
              </a:bodyPr>
              <a:lstStyle/>
              <a:p>
                <a:pPr>
                  <a:lnSpc>
                    <a:spcPct val="107000"/>
                  </a:lnSpc>
                  <a:spcAft>
                    <a:spcPts val="800"/>
                  </a:spcAft>
                </a:pPr>
                <a:r>
                  <a:rPr lang="ar-SA" sz="24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حجم دفعة صغيرة :</a:t>
                </a:r>
                <a:endParaRPr lang="en-US" sz="24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sp>
        <p:nvSpPr>
          <p:cNvPr id="26" name="Rectangle 25"/>
          <p:cNvSpPr/>
          <p:nvPr/>
        </p:nvSpPr>
        <p:spPr>
          <a:xfrm>
            <a:off x="473243" y="5424041"/>
            <a:ext cx="10732168" cy="553998"/>
          </a:xfrm>
          <a:prstGeom prst="rect">
            <a:avLst/>
          </a:prstGeom>
        </p:spPr>
        <p:txBody>
          <a:bodyPr wrap="square">
            <a:spAutoFit/>
          </a:bodyPr>
          <a:lstStyle/>
          <a:p>
            <a:pPr algn="justLow">
              <a:lnSpc>
                <a:spcPct val="125000"/>
              </a:lnSpc>
              <a:spcAft>
                <a:spcPts val="1000"/>
              </a:spcAft>
            </a:pP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يقوم نظام</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(JIT)</a:t>
            </a: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على الإنتاج بالدفعات الصغيرة، وعلى أساسه يتم تخفيض الخزين</a:t>
            </a:r>
            <a:endPar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sp>
        <p:nvSpPr>
          <p:cNvPr id="27"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28" name="مستطيل 2"/>
          <p:cNvSpPr/>
          <p:nvPr/>
        </p:nvSpPr>
        <p:spPr>
          <a:xfrm>
            <a:off x="1065605" y="655320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5"/>
              </a:rPr>
              <a:t>www.dawliatraining.com</a:t>
            </a:r>
            <a:endParaRPr lang="en-US" sz="1100" dirty="0">
              <a:effectLst/>
              <a:ea typeface="Calibri"/>
              <a:cs typeface="Arial"/>
            </a:endParaRPr>
          </a:p>
        </p:txBody>
      </p:sp>
    </p:spTree>
    <p:extLst>
      <p:ext uri="{BB962C8B-B14F-4D97-AF65-F5344CB8AC3E}">
        <p14:creationId xmlns:p14="http://schemas.microsoft.com/office/powerpoint/2010/main" val="3829340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1000" fill="hold"/>
                                        <p:tgtEl>
                                          <p:spTgt spid="2"/>
                                        </p:tgtEl>
                                        <p:attrNameLst>
                                          <p:attrName>ppt_w</p:attrName>
                                        </p:attrNameLst>
                                      </p:cBhvr>
                                      <p:tavLst>
                                        <p:tav tm="0">
                                          <p:val>
                                            <p:fltVal val="0"/>
                                          </p:val>
                                        </p:tav>
                                        <p:tav tm="100000">
                                          <p:val>
                                            <p:strVal val="#ppt_w"/>
                                          </p:val>
                                        </p:tav>
                                      </p:tavLst>
                                    </p:anim>
                                    <p:anim calcmode="lin" valueType="num">
                                      <p:cBhvr>
                                        <p:cTn id="15" dur="1000" fill="hold"/>
                                        <p:tgtEl>
                                          <p:spTgt spid="2"/>
                                        </p:tgtEl>
                                        <p:attrNameLst>
                                          <p:attrName>ppt_h</p:attrName>
                                        </p:attrNameLst>
                                      </p:cBhvr>
                                      <p:tavLst>
                                        <p:tav tm="0">
                                          <p:val>
                                            <p:fltVal val="0"/>
                                          </p:val>
                                        </p:tav>
                                        <p:tav tm="100000">
                                          <p:val>
                                            <p:strVal val="#ppt_h"/>
                                          </p:val>
                                        </p:tav>
                                      </p:tavLst>
                                    </p:anim>
                                    <p:anim calcmode="lin" valueType="num">
                                      <p:cBhvr>
                                        <p:cTn id="16" dur="1000" fill="hold"/>
                                        <p:tgtEl>
                                          <p:spTgt spid="2"/>
                                        </p:tgtEl>
                                        <p:attrNameLst>
                                          <p:attrName>style.rotation</p:attrName>
                                        </p:attrNameLst>
                                      </p:cBhvr>
                                      <p:tavLst>
                                        <p:tav tm="0">
                                          <p:val>
                                            <p:fltVal val="90"/>
                                          </p:val>
                                        </p:tav>
                                        <p:tav tm="100000">
                                          <p:val>
                                            <p:fltVal val="0"/>
                                          </p:val>
                                        </p:tav>
                                      </p:tavLst>
                                    </p:anim>
                                    <p:animEffect transition="in" filter="fade">
                                      <p:cBhvr>
                                        <p:cTn id="17" dur="10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checkerboard(across)">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31" presetClass="entr" presetSubtype="0"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p:cTn id="27" dur="1000" fill="hold"/>
                                        <p:tgtEl>
                                          <p:spTgt spid="14"/>
                                        </p:tgtEl>
                                        <p:attrNameLst>
                                          <p:attrName>ppt_w</p:attrName>
                                        </p:attrNameLst>
                                      </p:cBhvr>
                                      <p:tavLst>
                                        <p:tav tm="0">
                                          <p:val>
                                            <p:fltVal val="0"/>
                                          </p:val>
                                        </p:tav>
                                        <p:tav tm="100000">
                                          <p:val>
                                            <p:strVal val="#ppt_w"/>
                                          </p:val>
                                        </p:tav>
                                      </p:tavLst>
                                    </p:anim>
                                    <p:anim calcmode="lin" valueType="num">
                                      <p:cBhvr>
                                        <p:cTn id="28" dur="1000" fill="hold"/>
                                        <p:tgtEl>
                                          <p:spTgt spid="14"/>
                                        </p:tgtEl>
                                        <p:attrNameLst>
                                          <p:attrName>ppt_h</p:attrName>
                                        </p:attrNameLst>
                                      </p:cBhvr>
                                      <p:tavLst>
                                        <p:tav tm="0">
                                          <p:val>
                                            <p:fltVal val="0"/>
                                          </p:val>
                                        </p:tav>
                                        <p:tav tm="100000">
                                          <p:val>
                                            <p:strVal val="#ppt_h"/>
                                          </p:val>
                                        </p:tav>
                                      </p:tavLst>
                                    </p:anim>
                                    <p:anim calcmode="lin" valueType="num">
                                      <p:cBhvr>
                                        <p:cTn id="29" dur="1000" fill="hold"/>
                                        <p:tgtEl>
                                          <p:spTgt spid="14"/>
                                        </p:tgtEl>
                                        <p:attrNameLst>
                                          <p:attrName>style.rotation</p:attrName>
                                        </p:attrNameLst>
                                      </p:cBhvr>
                                      <p:tavLst>
                                        <p:tav tm="0">
                                          <p:val>
                                            <p:fltVal val="90"/>
                                          </p:val>
                                        </p:tav>
                                        <p:tav tm="100000">
                                          <p:val>
                                            <p:fltVal val="0"/>
                                          </p:val>
                                        </p:tav>
                                      </p:tavLst>
                                    </p:anim>
                                    <p:animEffect transition="in" filter="fade">
                                      <p:cBhvr>
                                        <p:cTn id="30" dur="1000"/>
                                        <p:tgtEl>
                                          <p:spTgt spid="14"/>
                                        </p:tgtEl>
                                      </p:cBhvr>
                                    </p:animEffect>
                                  </p:childTnLst>
                                </p:cTn>
                              </p:par>
                            </p:childTnLst>
                          </p:cTn>
                        </p:par>
                      </p:childTnLst>
                    </p:cTn>
                  </p:par>
                  <p:par>
                    <p:cTn id="31" fill="hold">
                      <p:stCondLst>
                        <p:cond delay="indefinite"/>
                      </p:stCondLst>
                      <p:childTnLst>
                        <p:par>
                          <p:cTn id="32" fill="hold">
                            <p:stCondLst>
                              <p:cond delay="0"/>
                            </p:stCondLst>
                            <p:childTnLst>
                              <p:par>
                                <p:cTn id="33" presetID="5" presetClass="entr" presetSubtype="10"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checkerboard(across)">
                                      <p:cBhvr>
                                        <p:cTn id="35" dur="500"/>
                                        <p:tgtEl>
                                          <p:spTgt spid="19"/>
                                        </p:tgtEl>
                                      </p:cBhvr>
                                    </p:animEffect>
                                  </p:childTnLst>
                                </p:cTn>
                              </p:par>
                            </p:childTnLst>
                          </p:cTn>
                        </p:par>
                      </p:childTnLst>
                    </p:cTn>
                  </p:par>
                  <p:par>
                    <p:cTn id="36" fill="hold">
                      <p:stCondLst>
                        <p:cond delay="indefinite"/>
                      </p:stCondLst>
                      <p:childTnLst>
                        <p:par>
                          <p:cTn id="37" fill="hold">
                            <p:stCondLst>
                              <p:cond delay="0"/>
                            </p:stCondLst>
                            <p:childTnLst>
                              <p:par>
                                <p:cTn id="38" presetID="31" presetClass="entr" presetSubtype="0" fill="hold" nodeType="click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p:cTn id="40" dur="1000" fill="hold"/>
                                        <p:tgtEl>
                                          <p:spTgt spid="20"/>
                                        </p:tgtEl>
                                        <p:attrNameLst>
                                          <p:attrName>ppt_w</p:attrName>
                                        </p:attrNameLst>
                                      </p:cBhvr>
                                      <p:tavLst>
                                        <p:tav tm="0">
                                          <p:val>
                                            <p:fltVal val="0"/>
                                          </p:val>
                                        </p:tav>
                                        <p:tav tm="100000">
                                          <p:val>
                                            <p:strVal val="#ppt_w"/>
                                          </p:val>
                                        </p:tav>
                                      </p:tavLst>
                                    </p:anim>
                                    <p:anim calcmode="lin" valueType="num">
                                      <p:cBhvr>
                                        <p:cTn id="41" dur="1000" fill="hold"/>
                                        <p:tgtEl>
                                          <p:spTgt spid="20"/>
                                        </p:tgtEl>
                                        <p:attrNameLst>
                                          <p:attrName>ppt_h</p:attrName>
                                        </p:attrNameLst>
                                      </p:cBhvr>
                                      <p:tavLst>
                                        <p:tav tm="0">
                                          <p:val>
                                            <p:fltVal val="0"/>
                                          </p:val>
                                        </p:tav>
                                        <p:tav tm="100000">
                                          <p:val>
                                            <p:strVal val="#ppt_h"/>
                                          </p:val>
                                        </p:tav>
                                      </p:tavLst>
                                    </p:anim>
                                    <p:anim calcmode="lin" valueType="num">
                                      <p:cBhvr>
                                        <p:cTn id="42" dur="1000" fill="hold"/>
                                        <p:tgtEl>
                                          <p:spTgt spid="20"/>
                                        </p:tgtEl>
                                        <p:attrNameLst>
                                          <p:attrName>style.rotation</p:attrName>
                                        </p:attrNameLst>
                                      </p:cBhvr>
                                      <p:tavLst>
                                        <p:tav tm="0">
                                          <p:val>
                                            <p:fltVal val="90"/>
                                          </p:val>
                                        </p:tav>
                                        <p:tav tm="100000">
                                          <p:val>
                                            <p:fltVal val="0"/>
                                          </p:val>
                                        </p:tav>
                                      </p:tavLst>
                                    </p:anim>
                                    <p:animEffect transition="in" filter="fade">
                                      <p:cBhvr>
                                        <p:cTn id="43" dur="1000"/>
                                        <p:tgtEl>
                                          <p:spTgt spid="20"/>
                                        </p:tgtEl>
                                      </p:cBhvr>
                                    </p:animEffect>
                                  </p:childTnLst>
                                </p:cTn>
                              </p:par>
                            </p:childTnLst>
                          </p:cTn>
                        </p:par>
                      </p:childTnLst>
                    </p:cTn>
                  </p:par>
                  <p:par>
                    <p:cTn id="44" fill="hold">
                      <p:stCondLst>
                        <p:cond delay="indefinite"/>
                      </p:stCondLst>
                      <p:childTnLst>
                        <p:par>
                          <p:cTn id="45" fill="hold">
                            <p:stCondLst>
                              <p:cond delay="0"/>
                            </p:stCondLst>
                            <p:childTnLst>
                              <p:par>
                                <p:cTn id="46" presetID="5" presetClass="entr" presetSubtype="10" fill="hold" grpId="0" nodeType="click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checkerboard(across)">
                                      <p:cBhvr>
                                        <p:cTn id="48"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9" grpId="0"/>
      <p:bldP spid="26" grpId="0"/>
    </p:bld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158</a:t>
            </a:fld>
            <a:endParaRPr lang="ar-EG"/>
          </a:p>
        </p:txBody>
      </p:sp>
      <p:sp>
        <p:nvSpPr>
          <p:cNvPr id="23" name="Rectangle 22"/>
          <p:cNvSpPr/>
          <p:nvPr/>
        </p:nvSpPr>
        <p:spPr>
          <a:xfrm>
            <a:off x="7375621" y="202376"/>
            <a:ext cx="4474710" cy="707886"/>
          </a:xfrm>
          <a:prstGeom prst="rect">
            <a:avLst/>
          </a:prstGeom>
        </p:spPr>
        <p:txBody>
          <a:bodyPr wrap="square">
            <a:spAutoFit/>
          </a:bodyPr>
          <a:lstStyle/>
          <a:p>
            <a:pPr lvl="0" algn="ctr">
              <a:lnSpc>
                <a:spcPct val="125000"/>
              </a:lnSpc>
              <a:spcAft>
                <a:spcPts val="800"/>
              </a:spcAft>
              <a:defRPr/>
            </a:pPr>
            <a:r>
              <a:rPr lang="ar-SA" sz="3200" dirty="0">
                <a:solidFill>
                  <a:prstClr val="white"/>
                </a:solidFill>
                <a:latin typeface="Sakkal Majalla" pitchFamily="2" charset="-78"/>
                <a:cs typeface="Sakkal Majalla" pitchFamily="2" charset="-78"/>
              </a:rPr>
              <a:t>نظام الإنتاج الآني(</a:t>
            </a:r>
            <a:r>
              <a:rPr lang="en-US" sz="3200" dirty="0">
                <a:solidFill>
                  <a:prstClr val="white"/>
                </a:solidFill>
                <a:latin typeface="Sakkal Majalla" pitchFamily="2" charset="-78"/>
                <a:cs typeface="Sakkal Majalla" pitchFamily="2" charset="-78"/>
              </a:rPr>
              <a:t>JIT</a:t>
            </a:r>
            <a:r>
              <a:rPr lang="ar-SA" sz="3200" dirty="0">
                <a:solidFill>
                  <a:prstClr val="white"/>
                </a:solidFill>
                <a:latin typeface="Sakkal Majalla" pitchFamily="2" charset="-78"/>
                <a:cs typeface="Sakkal Majalla" pitchFamily="2" charset="-78"/>
              </a:rPr>
              <a:t>)</a:t>
            </a:r>
            <a:endParaRPr lang="en-US" sz="3200" dirty="0">
              <a:solidFill>
                <a:prstClr val="white"/>
              </a:solidFill>
              <a:latin typeface="Sakkal Majalla" pitchFamily="2" charset="-78"/>
              <a:cs typeface="Sakkal Majalla" pitchFamily="2" charset="-78"/>
            </a:endParaRPr>
          </a:p>
        </p:txBody>
      </p:sp>
      <p:grpSp>
        <p:nvGrpSpPr>
          <p:cNvPr id="4" name="Group 3"/>
          <p:cNvGrpSpPr/>
          <p:nvPr/>
        </p:nvGrpSpPr>
        <p:grpSpPr>
          <a:xfrm>
            <a:off x="7892717" y="1379621"/>
            <a:ext cx="3957614" cy="1010654"/>
            <a:chOff x="7892717" y="1379621"/>
            <a:chExt cx="3957614" cy="1010654"/>
          </a:xfrm>
        </p:grpSpPr>
        <p:pic>
          <p:nvPicPr>
            <p:cNvPr id="5" name="Picture 4" descr="Just in Time Icon Vector Images (over 100)"/>
            <p:cNvPicPr/>
            <p:nvPr/>
          </p:nvPicPr>
          <p:blipFill rotWithShape="1">
            <a:blip r:embed="rId3">
              <a:extLst>
                <a:ext uri="{28A0092B-C50C-407E-A947-70E740481C1C}">
                  <a14:useLocalDpi xmlns:a14="http://schemas.microsoft.com/office/drawing/2010/main" val="0"/>
                </a:ext>
              </a:extLst>
            </a:blip>
            <a:srcRect t="20826" b="17983"/>
            <a:stretch/>
          </p:blipFill>
          <p:spPr bwMode="auto">
            <a:xfrm>
              <a:off x="10956758" y="1620253"/>
              <a:ext cx="893573" cy="770022"/>
            </a:xfrm>
            <a:prstGeom prst="rect">
              <a:avLst/>
            </a:prstGeom>
            <a:noFill/>
            <a:ln>
              <a:noFill/>
            </a:ln>
            <a:extLst>
              <a:ext uri="{53640926-AAD7-44D8-BBD7-CCE9431645EC}">
                <a14:shadowObscured xmlns:a14="http://schemas.microsoft.com/office/drawing/2010/main"/>
              </a:ext>
            </a:extLst>
          </p:spPr>
        </p:pic>
        <p:grpSp>
          <p:nvGrpSpPr>
            <p:cNvPr id="6" name="Group 5"/>
            <p:cNvGrpSpPr/>
            <p:nvPr/>
          </p:nvGrpSpPr>
          <p:grpSpPr>
            <a:xfrm>
              <a:off x="7892717" y="1379621"/>
              <a:ext cx="3767500" cy="815801"/>
              <a:chOff x="-15268823" y="-277447"/>
              <a:chExt cx="16786733" cy="3392211"/>
            </a:xfrm>
          </p:grpSpPr>
          <p:sp>
            <p:nvSpPr>
              <p:cNvPr id="8" name="Rectangle 7"/>
              <p:cNvSpPr/>
              <p:nvPr/>
            </p:nvSpPr>
            <p:spPr>
              <a:xfrm>
                <a:off x="-1259081" y="-277447"/>
                <a:ext cx="2776991" cy="1473764"/>
              </a:xfrm>
              <a:prstGeom prst="rect">
                <a:avLst/>
              </a:prstGeom>
            </p:spPr>
            <p:txBody>
              <a:bodyPr wrap="square">
                <a:noAutofit/>
              </a:bodyPr>
              <a:lstStyle/>
              <a:p>
                <a:pPr algn="ctr" rtl="1">
                  <a:lnSpc>
                    <a:spcPct val="107000"/>
                  </a:lnSpc>
                  <a:spcAft>
                    <a:spcPts val="800"/>
                  </a:spcAft>
                </a:pPr>
                <a:r>
                  <a:rPr lang="ar-EG" sz="2400" b="1" dirty="0" smtClean="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4</a:t>
                </a:r>
                <a:endParaRPr lang="en-US" sz="24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a:p>
                <a:pPr algn="ctr" rtl="1">
                  <a:lnSpc>
                    <a:spcPct val="107000"/>
                  </a:lnSpc>
                  <a:spcAft>
                    <a:spcPts val="800"/>
                  </a:spcAft>
                </a:pPr>
                <a:r>
                  <a:rPr lang="en-US" sz="24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 </a:t>
                </a:r>
                <a:endParaRPr lang="en-US" sz="24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9" name="Rectangle 8"/>
              <p:cNvSpPr/>
              <p:nvPr/>
            </p:nvSpPr>
            <p:spPr>
              <a:xfrm>
                <a:off x="-15268823" y="1196317"/>
                <a:ext cx="13652357" cy="1918447"/>
              </a:xfrm>
              <a:prstGeom prst="rect">
                <a:avLst/>
              </a:prstGeom>
            </p:spPr>
            <p:txBody>
              <a:bodyPr wrap="square">
                <a:noAutofit/>
              </a:bodyPr>
              <a:lstStyle/>
              <a:p>
                <a:pPr>
                  <a:lnSpc>
                    <a:spcPct val="107000"/>
                  </a:lnSpc>
                  <a:spcAft>
                    <a:spcPts val="800"/>
                  </a:spcAft>
                </a:pPr>
                <a:r>
                  <a:rPr lang="ar-SA" sz="24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وقت الإعداد الصفري:</a:t>
                </a:r>
                <a:endParaRPr lang="en-US" sz="24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sp>
        <p:nvSpPr>
          <p:cNvPr id="10" name="Rectangle 9"/>
          <p:cNvSpPr/>
          <p:nvPr/>
        </p:nvSpPr>
        <p:spPr>
          <a:xfrm>
            <a:off x="272717" y="2280546"/>
            <a:ext cx="11075876" cy="1015663"/>
          </a:xfrm>
          <a:prstGeom prst="rect">
            <a:avLst/>
          </a:prstGeom>
        </p:spPr>
        <p:txBody>
          <a:bodyPr wrap="square">
            <a:spAutoFit/>
          </a:bodyPr>
          <a:lstStyle/>
          <a:p>
            <a:pPr marL="342900" indent="-342900" algn="justLow">
              <a:lnSpc>
                <a:spcPct val="125000"/>
              </a:lnSpc>
              <a:spcAft>
                <a:spcPts val="1000"/>
              </a:spcAft>
              <a:buClr>
                <a:srgbClr val="3A9877"/>
              </a:buClr>
              <a:buFont typeface="Wingdings" panose="05000000000000000000" pitchFamily="2" charset="2"/>
              <a:buChar char="q"/>
            </a:pP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يتدخل مفهوم الأعداد الصفري مع تبنى دفعة الإنتاج بحجم وحدة واحدة فالإنتاج بدفعات صغيرة يقتضي زيادة عدد فترات الإعداد. فإذا تم تبنى مدخل وقت تهيئة مساوي للصفر، فإن هذا يؤثر ضمناً أن الإنتاج بالدفعات لا يعد </a:t>
            </a:r>
            <a:r>
              <a:rPr lang="ar-SA"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t>ضرورياً</a:t>
            </a:r>
            <a:endPar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sp>
        <p:nvSpPr>
          <p:cNvPr id="11" name="Rectangle 10"/>
          <p:cNvSpPr/>
          <p:nvPr/>
        </p:nvSpPr>
        <p:spPr>
          <a:xfrm>
            <a:off x="272717" y="3381333"/>
            <a:ext cx="11075876" cy="1015663"/>
          </a:xfrm>
          <a:prstGeom prst="rect">
            <a:avLst/>
          </a:prstGeom>
        </p:spPr>
        <p:txBody>
          <a:bodyPr wrap="square">
            <a:spAutoFit/>
          </a:bodyPr>
          <a:lstStyle/>
          <a:p>
            <a:pPr marL="342900" indent="-342900" algn="justLow">
              <a:lnSpc>
                <a:spcPct val="125000"/>
              </a:lnSpc>
              <a:spcAft>
                <a:spcPts val="1000"/>
              </a:spcAft>
              <a:buClr>
                <a:srgbClr val="3A9877"/>
              </a:buClr>
              <a:buFont typeface="Wingdings" panose="05000000000000000000" pitchFamily="2" charset="2"/>
              <a:buChar char="q"/>
            </a:pPr>
            <a:r>
              <a:rPr lang="ar-SA"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t>ومن </a:t>
            </a: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المفيد القول: أن تحليل مدخل حجم الدفعة الاقتصادية يهدف إلى تحليل التكلفة الكلية للخزين، وذلك من خلال الموازنة بين تكلفة الاحتفاظ بالخزين وتكلفة الإعداد </a:t>
            </a:r>
            <a:r>
              <a:rPr lang="ar-SA"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t>للطلبية</a:t>
            </a:r>
            <a:endPar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sp>
        <p:nvSpPr>
          <p:cNvPr id="12" name="Rectangle 11"/>
          <p:cNvSpPr/>
          <p:nvPr/>
        </p:nvSpPr>
        <p:spPr>
          <a:xfrm>
            <a:off x="272717" y="4434754"/>
            <a:ext cx="11075876" cy="1015663"/>
          </a:xfrm>
          <a:prstGeom prst="rect">
            <a:avLst/>
          </a:prstGeom>
        </p:spPr>
        <p:txBody>
          <a:bodyPr wrap="square">
            <a:spAutoFit/>
          </a:bodyPr>
          <a:lstStyle/>
          <a:p>
            <a:pPr marL="342900" indent="-342900" algn="justLow">
              <a:lnSpc>
                <a:spcPct val="125000"/>
              </a:lnSpc>
              <a:spcAft>
                <a:spcPts val="1000"/>
              </a:spcAft>
              <a:buClr>
                <a:srgbClr val="3A9877"/>
              </a:buClr>
              <a:buFont typeface="Wingdings" panose="05000000000000000000" pitchFamily="2" charset="2"/>
              <a:buChar char="q"/>
            </a:pP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حيث توصف الدفعات الكبيرة بأنها تتضمن تكلفة عالية للخزين، بينما تسبب الدفعات الصغيرة تكلفة قليلة للخزين، ولكن تزيد معها مرات إعداد الطلبية، وبالتالي تزداد تكلفة الإعداد</a:t>
            </a:r>
            <a:endPar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sp>
        <p:nvSpPr>
          <p:cNvPr id="13" name="Rectangle 12"/>
          <p:cNvSpPr/>
          <p:nvPr/>
        </p:nvSpPr>
        <p:spPr>
          <a:xfrm>
            <a:off x="272717" y="5488175"/>
            <a:ext cx="11075876" cy="1015663"/>
          </a:xfrm>
          <a:prstGeom prst="rect">
            <a:avLst/>
          </a:prstGeom>
        </p:spPr>
        <p:txBody>
          <a:bodyPr wrap="square">
            <a:spAutoFit/>
          </a:bodyPr>
          <a:lstStyle/>
          <a:p>
            <a:pPr marL="342900" indent="-342900" algn="justLow">
              <a:lnSpc>
                <a:spcPct val="125000"/>
              </a:lnSpc>
              <a:spcAft>
                <a:spcPts val="1000"/>
              </a:spcAft>
              <a:buClr>
                <a:srgbClr val="3A9877"/>
              </a:buClr>
              <a:buFont typeface="Wingdings" panose="05000000000000000000" pitchFamily="2" charset="2"/>
              <a:buChar char="q"/>
            </a:pP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وهكذا، فعندما تكون تكلفة الإعداد وأوقاتها تساوى الصفر، فإن الدفعات الصغيرة أو دفعة بحجم وحدة واحدة تكون عملية اقتصادية، ويمكن أن يتم تخفيض وقت الإعداد للمكنات من خلال إعادة تصميمها وتطويرها</a:t>
            </a:r>
            <a:endPar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sp>
        <p:nvSpPr>
          <p:cNvPr id="14"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15" name="مستطيل 2"/>
          <p:cNvSpPr/>
          <p:nvPr/>
        </p:nvSpPr>
        <p:spPr>
          <a:xfrm>
            <a:off x="1065605" y="655320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4"/>
              </a:rPr>
              <a:t>www.dawliatraining.com</a:t>
            </a:r>
            <a:endParaRPr lang="en-US" sz="1100" dirty="0">
              <a:effectLst/>
              <a:ea typeface="Calibri"/>
              <a:cs typeface="Arial"/>
            </a:endParaRPr>
          </a:p>
        </p:txBody>
      </p:sp>
    </p:spTree>
    <p:extLst>
      <p:ext uri="{BB962C8B-B14F-4D97-AF65-F5344CB8AC3E}">
        <p14:creationId xmlns:p14="http://schemas.microsoft.com/office/powerpoint/2010/main" val="13885651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5" presetClass="entr" presetSubtype="1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checkerboard(across)">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5" presetClass="entr" presetSubtype="10" fill="hold" grpId="0"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checkerboard(across)">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checkerboard(across)">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grpId="0" nodeType="click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checkerboard(across)">
                                      <p:cBhvr>
                                        <p:cTn id="3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159</a:t>
            </a:fld>
            <a:endParaRPr lang="ar-EG"/>
          </a:p>
        </p:txBody>
      </p:sp>
      <p:sp>
        <p:nvSpPr>
          <p:cNvPr id="23" name="Rectangle 22"/>
          <p:cNvSpPr/>
          <p:nvPr/>
        </p:nvSpPr>
        <p:spPr>
          <a:xfrm>
            <a:off x="7375621" y="202376"/>
            <a:ext cx="4474710" cy="707886"/>
          </a:xfrm>
          <a:prstGeom prst="rect">
            <a:avLst/>
          </a:prstGeom>
        </p:spPr>
        <p:txBody>
          <a:bodyPr wrap="square">
            <a:spAutoFit/>
          </a:bodyPr>
          <a:lstStyle/>
          <a:p>
            <a:pPr lvl="0" algn="ctr">
              <a:lnSpc>
                <a:spcPct val="125000"/>
              </a:lnSpc>
              <a:spcAft>
                <a:spcPts val="800"/>
              </a:spcAft>
              <a:defRPr/>
            </a:pPr>
            <a:r>
              <a:rPr lang="ar-SA" sz="3200" dirty="0">
                <a:solidFill>
                  <a:prstClr val="white"/>
                </a:solidFill>
                <a:latin typeface="Sakkal Majalla" pitchFamily="2" charset="-78"/>
                <a:cs typeface="Sakkal Majalla" pitchFamily="2" charset="-78"/>
              </a:rPr>
              <a:t>نظام الإنتاج الآني(</a:t>
            </a:r>
            <a:r>
              <a:rPr lang="en-US" sz="3200" dirty="0">
                <a:solidFill>
                  <a:prstClr val="white"/>
                </a:solidFill>
                <a:latin typeface="Sakkal Majalla" pitchFamily="2" charset="-78"/>
                <a:cs typeface="Sakkal Majalla" pitchFamily="2" charset="-78"/>
              </a:rPr>
              <a:t>JIT</a:t>
            </a:r>
            <a:r>
              <a:rPr lang="ar-SA" sz="3200" dirty="0">
                <a:solidFill>
                  <a:prstClr val="white"/>
                </a:solidFill>
                <a:latin typeface="Sakkal Majalla" pitchFamily="2" charset="-78"/>
                <a:cs typeface="Sakkal Majalla" pitchFamily="2" charset="-78"/>
              </a:rPr>
              <a:t>)</a:t>
            </a:r>
            <a:endParaRPr lang="en-US" sz="3200" dirty="0">
              <a:solidFill>
                <a:prstClr val="white"/>
              </a:solidFill>
              <a:latin typeface="Sakkal Majalla" pitchFamily="2" charset="-78"/>
              <a:cs typeface="Sakkal Majalla" pitchFamily="2" charset="-78"/>
            </a:endParaRPr>
          </a:p>
        </p:txBody>
      </p:sp>
      <p:grpSp>
        <p:nvGrpSpPr>
          <p:cNvPr id="4" name="Group 3"/>
          <p:cNvGrpSpPr/>
          <p:nvPr/>
        </p:nvGrpSpPr>
        <p:grpSpPr>
          <a:xfrm>
            <a:off x="7892717" y="1379621"/>
            <a:ext cx="3957614" cy="1010654"/>
            <a:chOff x="7892717" y="1379621"/>
            <a:chExt cx="3957614" cy="1010654"/>
          </a:xfrm>
        </p:grpSpPr>
        <p:pic>
          <p:nvPicPr>
            <p:cNvPr id="5" name="Picture 4" descr="Just in Time Icon Vector Images (over 100)"/>
            <p:cNvPicPr/>
            <p:nvPr/>
          </p:nvPicPr>
          <p:blipFill rotWithShape="1">
            <a:blip r:embed="rId3">
              <a:extLst>
                <a:ext uri="{28A0092B-C50C-407E-A947-70E740481C1C}">
                  <a14:useLocalDpi xmlns:a14="http://schemas.microsoft.com/office/drawing/2010/main" val="0"/>
                </a:ext>
              </a:extLst>
            </a:blip>
            <a:srcRect t="20826" b="17983"/>
            <a:stretch/>
          </p:blipFill>
          <p:spPr bwMode="auto">
            <a:xfrm>
              <a:off x="10956758" y="1620253"/>
              <a:ext cx="893573" cy="770022"/>
            </a:xfrm>
            <a:prstGeom prst="rect">
              <a:avLst/>
            </a:prstGeom>
            <a:noFill/>
            <a:ln>
              <a:noFill/>
            </a:ln>
            <a:extLst>
              <a:ext uri="{53640926-AAD7-44D8-BBD7-CCE9431645EC}">
                <a14:shadowObscured xmlns:a14="http://schemas.microsoft.com/office/drawing/2010/main"/>
              </a:ext>
            </a:extLst>
          </p:spPr>
        </p:pic>
        <p:grpSp>
          <p:nvGrpSpPr>
            <p:cNvPr id="6" name="Group 5"/>
            <p:cNvGrpSpPr/>
            <p:nvPr/>
          </p:nvGrpSpPr>
          <p:grpSpPr>
            <a:xfrm>
              <a:off x="7892717" y="1379621"/>
              <a:ext cx="3767500" cy="815801"/>
              <a:chOff x="-15268823" y="-277447"/>
              <a:chExt cx="16786733" cy="3392211"/>
            </a:xfrm>
          </p:grpSpPr>
          <p:sp>
            <p:nvSpPr>
              <p:cNvPr id="8" name="Rectangle 7"/>
              <p:cNvSpPr/>
              <p:nvPr/>
            </p:nvSpPr>
            <p:spPr>
              <a:xfrm>
                <a:off x="-1259081" y="-277447"/>
                <a:ext cx="2776991" cy="1473764"/>
              </a:xfrm>
              <a:prstGeom prst="rect">
                <a:avLst/>
              </a:prstGeom>
            </p:spPr>
            <p:txBody>
              <a:bodyPr wrap="square">
                <a:noAutofit/>
              </a:bodyPr>
              <a:lstStyle/>
              <a:p>
                <a:pPr algn="ctr" rtl="1">
                  <a:lnSpc>
                    <a:spcPct val="107000"/>
                  </a:lnSpc>
                  <a:spcAft>
                    <a:spcPts val="800"/>
                  </a:spcAft>
                </a:pPr>
                <a:r>
                  <a:rPr lang="ar-EG" sz="2400" b="1" dirty="0" smtClean="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5</a:t>
                </a:r>
                <a:endParaRPr lang="en-US" sz="24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a:p>
                <a:pPr algn="ctr" rtl="1">
                  <a:lnSpc>
                    <a:spcPct val="107000"/>
                  </a:lnSpc>
                  <a:spcAft>
                    <a:spcPts val="800"/>
                  </a:spcAft>
                </a:pPr>
                <a:r>
                  <a:rPr lang="en-US" sz="24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 </a:t>
                </a:r>
                <a:endParaRPr lang="en-US" sz="24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9" name="Rectangle 8"/>
              <p:cNvSpPr/>
              <p:nvPr/>
            </p:nvSpPr>
            <p:spPr>
              <a:xfrm>
                <a:off x="-15268823" y="1196317"/>
                <a:ext cx="13652357" cy="1918447"/>
              </a:xfrm>
              <a:prstGeom prst="rect">
                <a:avLst/>
              </a:prstGeom>
            </p:spPr>
            <p:txBody>
              <a:bodyPr wrap="square">
                <a:noAutofit/>
              </a:bodyPr>
              <a:lstStyle/>
              <a:p>
                <a:pPr>
                  <a:lnSpc>
                    <a:spcPct val="107000"/>
                  </a:lnSpc>
                  <a:spcAft>
                    <a:spcPts val="800"/>
                  </a:spcAft>
                </a:pPr>
                <a:r>
                  <a:rPr lang="ar-SA" sz="24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المهل الزمنية الصفرية:</a:t>
                </a:r>
                <a:endParaRPr lang="en-US" sz="24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sp>
        <p:nvSpPr>
          <p:cNvPr id="10" name="Rectangle 9"/>
          <p:cNvSpPr/>
          <p:nvPr/>
        </p:nvSpPr>
        <p:spPr>
          <a:xfrm>
            <a:off x="272717" y="2280546"/>
            <a:ext cx="11075876" cy="1015663"/>
          </a:xfrm>
          <a:prstGeom prst="rect">
            <a:avLst/>
          </a:prstGeom>
        </p:spPr>
        <p:txBody>
          <a:bodyPr wrap="square">
            <a:spAutoFit/>
          </a:bodyPr>
          <a:lstStyle/>
          <a:p>
            <a:pPr marL="342900" indent="-342900" algn="justLow">
              <a:lnSpc>
                <a:spcPct val="125000"/>
              </a:lnSpc>
              <a:spcAft>
                <a:spcPts val="1000"/>
              </a:spcAft>
              <a:buClr>
                <a:srgbClr val="3A9877"/>
              </a:buClr>
              <a:buFont typeface="Wingdings" panose="05000000000000000000" pitchFamily="2" charset="2"/>
              <a:buChar char="q"/>
            </a:pPr>
            <a:r>
              <a:rPr lang="ar-SA"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t>تتساوى </a:t>
            </a: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الأهمية الناتجة من تبنى الدفعات الصغيرة، وبالتالي المهل الزمنية القصيرة مع تأثيرها على المرونة التي تزداد وبنسبة كبيرة في نظام الإنتاج</a:t>
            </a:r>
            <a:endPar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sp>
        <p:nvSpPr>
          <p:cNvPr id="11" name="Rectangle 10"/>
          <p:cNvSpPr/>
          <p:nvPr/>
        </p:nvSpPr>
        <p:spPr>
          <a:xfrm>
            <a:off x="272717" y="3381333"/>
            <a:ext cx="11075876" cy="1015663"/>
          </a:xfrm>
          <a:prstGeom prst="rect">
            <a:avLst/>
          </a:prstGeom>
        </p:spPr>
        <p:txBody>
          <a:bodyPr wrap="square">
            <a:spAutoFit/>
          </a:bodyPr>
          <a:lstStyle/>
          <a:p>
            <a:pPr marL="342900" indent="-342900" algn="justLow">
              <a:lnSpc>
                <a:spcPct val="125000"/>
              </a:lnSpc>
              <a:spcAft>
                <a:spcPts val="1000"/>
              </a:spcAft>
              <a:buClr>
                <a:srgbClr val="3A9877"/>
              </a:buClr>
              <a:buFont typeface="Wingdings" panose="05000000000000000000" pitchFamily="2" charset="2"/>
              <a:buChar char="q"/>
            </a:pP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ولقد تبين لنا من عملية تحديد الأفق التخطيطي لجدول الإنتاج الرئيس</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ي </a:t>
            </a: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في نظام</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(MRP)</a:t>
            </a: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أنها تكون </a:t>
            </a:r>
            <a:r>
              <a:rPr lang="ar-SA"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t>مستوية </a:t>
            </a: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أطول مهلة زمنية متراكمة للمنتج، وتفرض المهل الزمنية المخططة مسبقا على نظام</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(MRP) </a:t>
            </a: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بسبب اعتماده على عمليات التنبؤ </a:t>
            </a:r>
            <a:endPar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sp>
        <p:nvSpPr>
          <p:cNvPr id="12" name="Rectangle 11"/>
          <p:cNvSpPr/>
          <p:nvPr/>
        </p:nvSpPr>
        <p:spPr>
          <a:xfrm>
            <a:off x="272717" y="4434754"/>
            <a:ext cx="11075876" cy="1015663"/>
          </a:xfrm>
          <a:prstGeom prst="rect">
            <a:avLst/>
          </a:prstGeom>
        </p:spPr>
        <p:txBody>
          <a:bodyPr wrap="square">
            <a:spAutoFit/>
          </a:bodyPr>
          <a:lstStyle/>
          <a:p>
            <a:pPr marL="342900" indent="-342900" algn="justLow">
              <a:lnSpc>
                <a:spcPct val="125000"/>
              </a:lnSpc>
              <a:spcAft>
                <a:spcPts val="1000"/>
              </a:spcAft>
              <a:buClr>
                <a:srgbClr val="3A9877"/>
              </a:buClr>
              <a:buFont typeface="Wingdings" panose="05000000000000000000" pitchFamily="2" charset="2"/>
              <a:buChar char="q"/>
            </a:pP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وجدير بالإشارة أن تبنى مفهوم المهل الزمنية الصفرية يقتضى أن يكون هناك تزامن بين عمليات التصميم للنظام الإنتاجي وللمنتج وللعمليات التصنيعية</a:t>
            </a:r>
            <a:endPar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sp>
        <p:nvSpPr>
          <p:cNvPr id="13" name="Rectangle 12"/>
          <p:cNvSpPr/>
          <p:nvPr/>
        </p:nvSpPr>
        <p:spPr>
          <a:xfrm>
            <a:off x="272717" y="5488175"/>
            <a:ext cx="11075876" cy="1015663"/>
          </a:xfrm>
          <a:prstGeom prst="rect">
            <a:avLst/>
          </a:prstGeom>
        </p:spPr>
        <p:txBody>
          <a:bodyPr wrap="square">
            <a:spAutoFit/>
          </a:bodyPr>
          <a:lstStyle/>
          <a:p>
            <a:pPr marL="342900" indent="-342900" algn="justLow">
              <a:lnSpc>
                <a:spcPct val="125000"/>
              </a:lnSpc>
              <a:spcAft>
                <a:spcPts val="1000"/>
              </a:spcAft>
              <a:buClr>
                <a:srgbClr val="3A9877"/>
              </a:buClr>
              <a:buFont typeface="Wingdings" panose="05000000000000000000" pitchFamily="2" charset="2"/>
              <a:buChar char="q"/>
            </a:pP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وكل ذلك لتحقيق الكفاءة في الأسباب، والاستجابة السريعة لرغبات المستهلكين المتغيرة باستمرار حيث تعالج المداخل التقليدية عمليات التصميم للمنتجات بشكل منفصل عن تصميم العمليات الإنتاجية</a:t>
            </a:r>
            <a:endPar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sp>
        <p:nvSpPr>
          <p:cNvPr id="14"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15" name="مستطيل 2"/>
          <p:cNvSpPr/>
          <p:nvPr/>
        </p:nvSpPr>
        <p:spPr>
          <a:xfrm>
            <a:off x="1065605" y="655320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4"/>
              </a:rPr>
              <a:t>www.dawliatraining.com</a:t>
            </a:r>
            <a:endParaRPr lang="en-US" sz="1100" dirty="0">
              <a:effectLst/>
              <a:ea typeface="Calibri"/>
              <a:cs typeface="Arial"/>
            </a:endParaRPr>
          </a:p>
        </p:txBody>
      </p:sp>
    </p:spTree>
    <p:extLst>
      <p:ext uri="{BB962C8B-B14F-4D97-AF65-F5344CB8AC3E}">
        <p14:creationId xmlns:p14="http://schemas.microsoft.com/office/powerpoint/2010/main" val="2527561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5" presetClass="entr" presetSubtype="1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checkerboard(across)">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5" presetClass="entr" presetSubtype="10" fill="hold" grpId="0"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checkerboard(across)">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checkerboard(across)">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grpId="0" nodeType="click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checkerboard(across)">
                                      <p:cBhvr>
                                        <p:cTn id="3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xmlns="" id="{7E5A0D50-BD01-48CF-9E1E-6EBE3CFE0757}"/>
              </a:ext>
            </a:extLst>
          </p:cNvPr>
          <p:cNvSpPr txBox="1"/>
          <p:nvPr/>
        </p:nvSpPr>
        <p:spPr>
          <a:xfrm>
            <a:off x="6176809" y="2441346"/>
            <a:ext cx="5401994"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lnSpc>
                <a:spcPct val="150000"/>
              </a:lnSpc>
              <a:defRPr/>
            </a:pPr>
            <a:r>
              <a:rPr lang="ar-EG" sz="4800" kern="0" dirty="0">
                <a:solidFill>
                  <a:schemeClr val="tx1">
                    <a:lumMod val="75000"/>
                    <a:lumOff val="25000"/>
                  </a:schemeClr>
                </a:solidFill>
                <a:latin typeface="Sakkal Majalla" panose="02000000000000000000" pitchFamily="2" charset="-78"/>
                <a:cs typeface="Sakkal Majalla" pitchFamily="2" charset="-78"/>
              </a:rPr>
              <a:t>أهمية وظيفة التخزين</a:t>
            </a:r>
          </a:p>
        </p:txBody>
      </p:sp>
      <p:sp>
        <p:nvSpPr>
          <p:cNvPr id="3" name="Slide Number Placeholder 2"/>
          <p:cNvSpPr>
            <a:spLocks noGrp="1"/>
          </p:cNvSpPr>
          <p:nvPr>
            <p:ph type="sldNum" sz="quarter" idx="12"/>
          </p:nvPr>
        </p:nvSpPr>
        <p:spPr/>
        <p:txBody>
          <a:bodyPr/>
          <a:lstStyle/>
          <a:p>
            <a:fld id="{802A93DA-8321-490E-B7A0-7881EC602D96}" type="slidenum">
              <a:rPr lang="ar-EG" smtClean="0"/>
              <a:t>16</a:t>
            </a:fld>
            <a:endParaRPr lang="ar-EG"/>
          </a:p>
        </p:txBody>
      </p:sp>
      <p:pic>
        <p:nvPicPr>
          <p:cNvPr id="7" name="Picture 6" descr="D:\esraa\الإدارة الحديثة للمستودعات والمخازن\photos\feat_inventory.jpg"/>
          <p:cNvPicPr/>
          <p:nvPr/>
        </p:nvPicPr>
        <p:blipFill>
          <a:blip r:embed="rId3">
            <a:clrChange>
              <a:clrFrom>
                <a:srgbClr val="E9E9EB"/>
              </a:clrFrom>
              <a:clrTo>
                <a:srgbClr val="E9E9EB">
                  <a:alpha val="0"/>
                </a:srgbClr>
              </a:clrTo>
            </a:clrChange>
            <a:extLst>
              <a:ext uri="{28A0092B-C50C-407E-A947-70E740481C1C}">
                <a14:useLocalDpi xmlns:a14="http://schemas.microsoft.com/office/drawing/2010/main" val="0"/>
              </a:ext>
            </a:extLst>
          </a:blip>
          <a:srcRect/>
          <a:stretch>
            <a:fillRect/>
          </a:stretch>
        </p:blipFill>
        <p:spPr bwMode="auto">
          <a:xfrm>
            <a:off x="2277979" y="1996508"/>
            <a:ext cx="3240505" cy="2142355"/>
          </a:xfrm>
          <a:prstGeom prst="rect">
            <a:avLst/>
          </a:prstGeom>
        </p:spPr>
      </p:pic>
      <p:sp>
        <p:nvSpPr>
          <p:cNvPr id="5"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6" name="مستطيل 2"/>
          <p:cNvSpPr/>
          <p:nvPr/>
        </p:nvSpPr>
        <p:spPr>
          <a:xfrm>
            <a:off x="0" y="329822"/>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4"/>
              </a:rPr>
              <a:t>www.dawliatraining.com</a:t>
            </a:r>
            <a:endParaRPr lang="en-US" sz="1100" dirty="0">
              <a:effectLst/>
              <a:ea typeface="Calibri"/>
              <a:cs typeface="Arial"/>
            </a:endParaRPr>
          </a:p>
        </p:txBody>
      </p:sp>
    </p:spTree>
    <p:extLst>
      <p:ext uri="{BB962C8B-B14F-4D97-AF65-F5344CB8AC3E}">
        <p14:creationId xmlns:p14="http://schemas.microsoft.com/office/powerpoint/2010/main" val="3174990999"/>
      </p:ext>
    </p:extLst>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160</a:t>
            </a:fld>
            <a:endParaRPr lang="ar-EG"/>
          </a:p>
        </p:txBody>
      </p:sp>
      <p:sp>
        <p:nvSpPr>
          <p:cNvPr id="23" name="Rectangle 22"/>
          <p:cNvSpPr/>
          <p:nvPr/>
        </p:nvSpPr>
        <p:spPr>
          <a:xfrm>
            <a:off x="7375621" y="202376"/>
            <a:ext cx="4474710" cy="707886"/>
          </a:xfrm>
          <a:prstGeom prst="rect">
            <a:avLst/>
          </a:prstGeom>
        </p:spPr>
        <p:txBody>
          <a:bodyPr wrap="square">
            <a:spAutoFit/>
          </a:bodyPr>
          <a:lstStyle/>
          <a:p>
            <a:pPr lvl="0" algn="ctr">
              <a:lnSpc>
                <a:spcPct val="125000"/>
              </a:lnSpc>
              <a:spcAft>
                <a:spcPts val="800"/>
              </a:spcAft>
              <a:defRPr/>
            </a:pPr>
            <a:r>
              <a:rPr lang="ar-SA" sz="3200" dirty="0">
                <a:solidFill>
                  <a:prstClr val="white"/>
                </a:solidFill>
                <a:latin typeface="Sakkal Majalla" pitchFamily="2" charset="-78"/>
                <a:cs typeface="Sakkal Majalla" pitchFamily="2" charset="-78"/>
              </a:rPr>
              <a:t>نظام الإنتاج الآني(</a:t>
            </a:r>
            <a:r>
              <a:rPr lang="en-US" sz="3200" dirty="0">
                <a:solidFill>
                  <a:prstClr val="white"/>
                </a:solidFill>
                <a:latin typeface="Sakkal Majalla" pitchFamily="2" charset="-78"/>
                <a:cs typeface="Sakkal Majalla" pitchFamily="2" charset="-78"/>
              </a:rPr>
              <a:t>JIT</a:t>
            </a:r>
            <a:r>
              <a:rPr lang="ar-SA" sz="3200" dirty="0">
                <a:solidFill>
                  <a:prstClr val="white"/>
                </a:solidFill>
                <a:latin typeface="Sakkal Majalla" pitchFamily="2" charset="-78"/>
                <a:cs typeface="Sakkal Majalla" pitchFamily="2" charset="-78"/>
              </a:rPr>
              <a:t>)</a:t>
            </a:r>
            <a:endParaRPr lang="en-US" sz="3200" dirty="0">
              <a:solidFill>
                <a:prstClr val="white"/>
              </a:solidFill>
              <a:latin typeface="Sakkal Majalla" pitchFamily="2" charset="-78"/>
              <a:cs typeface="Sakkal Majalla" pitchFamily="2" charset="-78"/>
            </a:endParaRPr>
          </a:p>
        </p:txBody>
      </p:sp>
      <p:grpSp>
        <p:nvGrpSpPr>
          <p:cNvPr id="4" name="Group 3"/>
          <p:cNvGrpSpPr/>
          <p:nvPr/>
        </p:nvGrpSpPr>
        <p:grpSpPr>
          <a:xfrm>
            <a:off x="7892717" y="1379621"/>
            <a:ext cx="3957614" cy="1010654"/>
            <a:chOff x="7892717" y="1379621"/>
            <a:chExt cx="3957614" cy="1010654"/>
          </a:xfrm>
        </p:grpSpPr>
        <p:pic>
          <p:nvPicPr>
            <p:cNvPr id="5" name="Picture 4" descr="Just in Time Icon Vector Images (over 100)"/>
            <p:cNvPicPr/>
            <p:nvPr/>
          </p:nvPicPr>
          <p:blipFill rotWithShape="1">
            <a:blip r:embed="rId3">
              <a:extLst>
                <a:ext uri="{28A0092B-C50C-407E-A947-70E740481C1C}">
                  <a14:useLocalDpi xmlns:a14="http://schemas.microsoft.com/office/drawing/2010/main" val="0"/>
                </a:ext>
              </a:extLst>
            </a:blip>
            <a:srcRect t="20826" b="17983"/>
            <a:stretch/>
          </p:blipFill>
          <p:spPr bwMode="auto">
            <a:xfrm>
              <a:off x="10956758" y="1620253"/>
              <a:ext cx="893573" cy="770022"/>
            </a:xfrm>
            <a:prstGeom prst="rect">
              <a:avLst/>
            </a:prstGeom>
            <a:noFill/>
            <a:ln>
              <a:noFill/>
            </a:ln>
            <a:extLst>
              <a:ext uri="{53640926-AAD7-44D8-BBD7-CCE9431645EC}">
                <a14:shadowObscured xmlns:a14="http://schemas.microsoft.com/office/drawing/2010/main"/>
              </a:ext>
            </a:extLst>
          </p:spPr>
        </p:pic>
        <p:grpSp>
          <p:nvGrpSpPr>
            <p:cNvPr id="6" name="Group 5"/>
            <p:cNvGrpSpPr/>
            <p:nvPr/>
          </p:nvGrpSpPr>
          <p:grpSpPr>
            <a:xfrm>
              <a:off x="7892717" y="1379621"/>
              <a:ext cx="3767500" cy="815801"/>
              <a:chOff x="-15268823" y="-277447"/>
              <a:chExt cx="16786733" cy="3392211"/>
            </a:xfrm>
          </p:grpSpPr>
          <p:sp>
            <p:nvSpPr>
              <p:cNvPr id="8" name="Rectangle 7"/>
              <p:cNvSpPr/>
              <p:nvPr/>
            </p:nvSpPr>
            <p:spPr>
              <a:xfrm>
                <a:off x="-1259081" y="-277447"/>
                <a:ext cx="2776991" cy="1473764"/>
              </a:xfrm>
              <a:prstGeom prst="rect">
                <a:avLst/>
              </a:prstGeom>
            </p:spPr>
            <p:txBody>
              <a:bodyPr wrap="square">
                <a:noAutofit/>
              </a:bodyPr>
              <a:lstStyle/>
              <a:p>
                <a:pPr algn="ctr" rtl="1">
                  <a:lnSpc>
                    <a:spcPct val="107000"/>
                  </a:lnSpc>
                  <a:spcAft>
                    <a:spcPts val="800"/>
                  </a:spcAft>
                </a:pPr>
                <a:r>
                  <a:rPr lang="ar-EG" sz="2400" b="1" dirty="0" smtClean="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6</a:t>
                </a:r>
                <a:endParaRPr lang="en-US" sz="24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a:p>
                <a:pPr algn="ctr" rtl="1">
                  <a:lnSpc>
                    <a:spcPct val="107000"/>
                  </a:lnSpc>
                  <a:spcAft>
                    <a:spcPts val="800"/>
                  </a:spcAft>
                </a:pPr>
                <a:r>
                  <a:rPr lang="en-US" sz="24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 </a:t>
                </a:r>
                <a:endParaRPr lang="en-US" sz="24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9" name="Rectangle 8"/>
              <p:cNvSpPr/>
              <p:nvPr/>
            </p:nvSpPr>
            <p:spPr>
              <a:xfrm>
                <a:off x="-15268823" y="1196317"/>
                <a:ext cx="13652357" cy="1918447"/>
              </a:xfrm>
              <a:prstGeom prst="rect">
                <a:avLst/>
              </a:prstGeom>
            </p:spPr>
            <p:txBody>
              <a:bodyPr wrap="square">
                <a:noAutofit/>
              </a:bodyPr>
              <a:lstStyle/>
              <a:p>
                <a:pPr>
                  <a:lnSpc>
                    <a:spcPct val="107000"/>
                  </a:lnSpc>
                  <a:spcAft>
                    <a:spcPts val="800"/>
                  </a:spcAft>
                </a:pPr>
                <a:r>
                  <a:rPr lang="ar-SA" sz="24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المناولة الصفرية:</a:t>
                </a:r>
                <a:endParaRPr lang="en-US" sz="24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sp>
        <p:nvSpPr>
          <p:cNvPr id="10" name="Rectangle 9"/>
          <p:cNvSpPr/>
          <p:nvPr/>
        </p:nvSpPr>
        <p:spPr>
          <a:xfrm>
            <a:off x="272717" y="2280546"/>
            <a:ext cx="11075876" cy="1015663"/>
          </a:xfrm>
          <a:prstGeom prst="rect">
            <a:avLst/>
          </a:prstGeom>
        </p:spPr>
        <p:txBody>
          <a:bodyPr wrap="square">
            <a:spAutoFit/>
          </a:bodyPr>
          <a:lstStyle/>
          <a:p>
            <a:pPr marL="342900" indent="-342900" algn="justLow">
              <a:lnSpc>
                <a:spcPct val="125000"/>
              </a:lnSpc>
              <a:spcAft>
                <a:spcPts val="1000"/>
              </a:spcAft>
              <a:buClr>
                <a:srgbClr val="3A9877"/>
              </a:buClr>
              <a:buFont typeface="Wingdings" panose="05000000000000000000" pitchFamily="2" charset="2"/>
              <a:buChar char="q"/>
            </a:pP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تتضمن عمليات تصنيع المنتجات وتجميعها عددا كبيرا من الأنشطة توصف بأنها لا تضيف قيمة للمنتج النهائي خلال مساره التكنولوجي</a:t>
            </a:r>
            <a:endPar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sp>
        <p:nvSpPr>
          <p:cNvPr id="11" name="Rectangle 10"/>
          <p:cNvSpPr/>
          <p:nvPr/>
        </p:nvSpPr>
        <p:spPr>
          <a:xfrm>
            <a:off x="272717" y="3381333"/>
            <a:ext cx="11075876" cy="1015663"/>
          </a:xfrm>
          <a:prstGeom prst="rect">
            <a:avLst/>
          </a:prstGeom>
        </p:spPr>
        <p:txBody>
          <a:bodyPr wrap="square">
            <a:spAutoFit/>
          </a:bodyPr>
          <a:lstStyle/>
          <a:p>
            <a:pPr marL="342900" indent="-342900" algn="justLow">
              <a:lnSpc>
                <a:spcPct val="125000"/>
              </a:lnSpc>
              <a:spcAft>
                <a:spcPts val="1000"/>
              </a:spcAft>
              <a:buClr>
                <a:srgbClr val="3A9877"/>
              </a:buClr>
              <a:buFont typeface="Wingdings" panose="05000000000000000000" pitchFamily="2" charset="2"/>
              <a:buChar char="q"/>
            </a:pP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لذا فان تصميم المكونات والتجمعات الفرعية من خلال تخفيض أنشطة المناولة والتجميع يحقق – وبدون شك – تخفيضا في المهل الزمنية للمنتج</a:t>
            </a:r>
            <a:endPar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sp>
        <p:nvSpPr>
          <p:cNvPr id="12" name="Rectangle 11"/>
          <p:cNvSpPr/>
          <p:nvPr/>
        </p:nvSpPr>
        <p:spPr>
          <a:xfrm>
            <a:off x="272717" y="4434754"/>
            <a:ext cx="11075876" cy="1015663"/>
          </a:xfrm>
          <a:prstGeom prst="rect">
            <a:avLst/>
          </a:prstGeom>
        </p:spPr>
        <p:txBody>
          <a:bodyPr wrap="square">
            <a:spAutoFit/>
          </a:bodyPr>
          <a:lstStyle/>
          <a:p>
            <a:pPr marL="342900" indent="-342900" algn="justLow">
              <a:lnSpc>
                <a:spcPct val="125000"/>
              </a:lnSpc>
              <a:spcAft>
                <a:spcPts val="1000"/>
              </a:spcAft>
              <a:buClr>
                <a:srgbClr val="3A9877"/>
              </a:buClr>
              <a:buFont typeface="Wingdings" panose="05000000000000000000" pitchFamily="2" charset="2"/>
              <a:buChar char="q"/>
            </a:pP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وجدير بالإشارة أن تبنى مفهوم المهل الزمنية الصفرية يقتضى أن يكون هناك تزامن بين عمليات التصميم للنظام الإنتاجي وللمنتج وللعمليات التصنيعية</a:t>
            </a:r>
            <a:endPar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sp>
        <p:nvSpPr>
          <p:cNvPr id="13" name="Rectangle 12"/>
          <p:cNvSpPr/>
          <p:nvPr/>
        </p:nvSpPr>
        <p:spPr>
          <a:xfrm>
            <a:off x="272717" y="5488175"/>
            <a:ext cx="11075876" cy="1015663"/>
          </a:xfrm>
          <a:prstGeom prst="rect">
            <a:avLst/>
          </a:prstGeom>
        </p:spPr>
        <p:txBody>
          <a:bodyPr wrap="square">
            <a:spAutoFit/>
          </a:bodyPr>
          <a:lstStyle/>
          <a:p>
            <a:pPr marL="342900" indent="-342900" algn="justLow">
              <a:lnSpc>
                <a:spcPct val="125000"/>
              </a:lnSpc>
              <a:spcAft>
                <a:spcPts val="1000"/>
              </a:spcAft>
              <a:buClr>
                <a:srgbClr val="3A9877"/>
              </a:buClr>
              <a:buFont typeface="Wingdings" panose="05000000000000000000" pitchFamily="2" charset="2"/>
              <a:buChar char="q"/>
            </a:pP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وكل ذلك لتحقيق الكفاءة في الأسباب، والاستجابة السريعة لرغبات المستهلكين المتغيرة باستمرار حيث تعالج المداخل التقليدية عمليات التصميم للمنتجات بشكل منفصل عن تصميم العمليات الإنتاجية</a:t>
            </a:r>
            <a:endPar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sp>
        <p:nvSpPr>
          <p:cNvPr id="14"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15" name="مستطيل 2"/>
          <p:cNvSpPr/>
          <p:nvPr/>
        </p:nvSpPr>
        <p:spPr>
          <a:xfrm>
            <a:off x="1065605" y="655320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4"/>
              </a:rPr>
              <a:t>www.dawliatraining.com</a:t>
            </a:r>
            <a:endParaRPr lang="en-US" sz="1100" dirty="0">
              <a:effectLst/>
              <a:ea typeface="Calibri"/>
              <a:cs typeface="Arial"/>
            </a:endParaRPr>
          </a:p>
        </p:txBody>
      </p:sp>
    </p:spTree>
    <p:extLst>
      <p:ext uri="{BB962C8B-B14F-4D97-AF65-F5344CB8AC3E}">
        <p14:creationId xmlns:p14="http://schemas.microsoft.com/office/powerpoint/2010/main" val="17083818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5" presetClass="entr" presetSubtype="1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checkerboard(across)">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5" presetClass="entr" presetSubtype="10" fill="hold" grpId="0"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checkerboard(across)">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checkerboard(across)">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grpId="0" nodeType="click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checkerboard(across)">
                                      <p:cBhvr>
                                        <p:cTn id="3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161</a:t>
            </a:fld>
            <a:endParaRPr lang="ar-EG"/>
          </a:p>
        </p:txBody>
      </p:sp>
      <p:sp>
        <p:nvSpPr>
          <p:cNvPr id="23" name="Rectangle 22"/>
          <p:cNvSpPr/>
          <p:nvPr/>
        </p:nvSpPr>
        <p:spPr>
          <a:xfrm>
            <a:off x="7375621" y="202376"/>
            <a:ext cx="4474710" cy="707886"/>
          </a:xfrm>
          <a:prstGeom prst="rect">
            <a:avLst/>
          </a:prstGeom>
        </p:spPr>
        <p:txBody>
          <a:bodyPr wrap="square">
            <a:spAutoFit/>
          </a:bodyPr>
          <a:lstStyle/>
          <a:p>
            <a:pPr lvl="0" algn="ctr">
              <a:lnSpc>
                <a:spcPct val="125000"/>
              </a:lnSpc>
              <a:spcAft>
                <a:spcPts val="800"/>
              </a:spcAft>
              <a:defRPr/>
            </a:pPr>
            <a:r>
              <a:rPr lang="ar-SA" sz="3200" dirty="0">
                <a:solidFill>
                  <a:prstClr val="white"/>
                </a:solidFill>
                <a:latin typeface="Sakkal Majalla" pitchFamily="2" charset="-78"/>
                <a:cs typeface="Sakkal Majalla" pitchFamily="2" charset="-78"/>
              </a:rPr>
              <a:t>نظام الإنتاج الآني(</a:t>
            </a:r>
            <a:r>
              <a:rPr lang="en-US" sz="3200" dirty="0">
                <a:solidFill>
                  <a:prstClr val="white"/>
                </a:solidFill>
                <a:latin typeface="Sakkal Majalla" pitchFamily="2" charset="-78"/>
                <a:cs typeface="Sakkal Majalla" pitchFamily="2" charset="-78"/>
              </a:rPr>
              <a:t>JIT</a:t>
            </a:r>
            <a:r>
              <a:rPr lang="ar-SA" sz="3200" dirty="0">
                <a:solidFill>
                  <a:prstClr val="white"/>
                </a:solidFill>
                <a:latin typeface="Sakkal Majalla" pitchFamily="2" charset="-78"/>
                <a:cs typeface="Sakkal Majalla" pitchFamily="2" charset="-78"/>
              </a:rPr>
              <a:t>)</a:t>
            </a:r>
            <a:endParaRPr lang="en-US" sz="3200" dirty="0">
              <a:solidFill>
                <a:prstClr val="white"/>
              </a:solidFill>
              <a:latin typeface="Sakkal Majalla" pitchFamily="2" charset="-78"/>
              <a:cs typeface="Sakkal Majalla" pitchFamily="2" charset="-78"/>
            </a:endParaRPr>
          </a:p>
        </p:txBody>
      </p:sp>
      <p:grpSp>
        <p:nvGrpSpPr>
          <p:cNvPr id="4" name="Group 3"/>
          <p:cNvGrpSpPr/>
          <p:nvPr/>
        </p:nvGrpSpPr>
        <p:grpSpPr>
          <a:xfrm>
            <a:off x="1411707" y="202376"/>
            <a:ext cx="3957614" cy="1010654"/>
            <a:chOff x="7892717" y="1379621"/>
            <a:chExt cx="3957614" cy="1010654"/>
          </a:xfrm>
        </p:grpSpPr>
        <p:pic>
          <p:nvPicPr>
            <p:cNvPr id="5" name="Picture 4" descr="Just in Time Icon Vector Images (over 100)"/>
            <p:cNvPicPr/>
            <p:nvPr/>
          </p:nvPicPr>
          <p:blipFill rotWithShape="1">
            <a:blip r:embed="rId3">
              <a:extLst>
                <a:ext uri="{28A0092B-C50C-407E-A947-70E740481C1C}">
                  <a14:useLocalDpi xmlns:a14="http://schemas.microsoft.com/office/drawing/2010/main" val="0"/>
                </a:ext>
              </a:extLst>
            </a:blip>
            <a:srcRect t="20826" b="17983"/>
            <a:stretch/>
          </p:blipFill>
          <p:spPr bwMode="auto">
            <a:xfrm>
              <a:off x="10956758" y="1620253"/>
              <a:ext cx="893573" cy="770022"/>
            </a:xfrm>
            <a:prstGeom prst="rect">
              <a:avLst/>
            </a:prstGeom>
            <a:noFill/>
            <a:ln>
              <a:noFill/>
            </a:ln>
            <a:extLst>
              <a:ext uri="{53640926-AAD7-44D8-BBD7-CCE9431645EC}">
                <a14:shadowObscured xmlns:a14="http://schemas.microsoft.com/office/drawing/2010/main"/>
              </a:ext>
            </a:extLst>
          </p:spPr>
        </p:pic>
        <p:grpSp>
          <p:nvGrpSpPr>
            <p:cNvPr id="6" name="Group 5"/>
            <p:cNvGrpSpPr/>
            <p:nvPr/>
          </p:nvGrpSpPr>
          <p:grpSpPr>
            <a:xfrm>
              <a:off x="7892717" y="1379621"/>
              <a:ext cx="3767500" cy="815801"/>
              <a:chOff x="-15268823" y="-277447"/>
              <a:chExt cx="16786733" cy="3392211"/>
            </a:xfrm>
          </p:grpSpPr>
          <p:sp>
            <p:nvSpPr>
              <p:cNvPr id="8" name="Rectangle 7"/>
              <p:cNvSpPr/>
              <p:nvPr/>
            </p:nvSpPr>
            <p:spPr>
              <a:xfrm>
                <a:off x="-1259081" y="-277447"/>
                <a:ext cx="2776991" cy="1473764"/>
              </a:xfrm>
              <a:prstGeom prst="rect">
                <a:avLst/>
              </a:prstGeom>
            </p:spPr>
            <p:txBody>
              <a:bodyPr wrap="square">
                <a:noAutofit/>
              </a:bodyPr>
              <a:lstStyle/>
              <a:p>
                <a:pPr algn="ctr" rtl="1">
                  <a:lnSpc>
                    <a:spcPct val="107000"/>
                  </a:lnSpc>
                  <a:spcAft>
                    <a:spcPts val="800"/>
                  </a:spcAft>
                </a:pPr>
                <a:r>
                  <a:rPr lang="ar-EG" sz="2400" b="1" dirty="0" smtClean="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7</a:t>
                </a:r>
                <a:endParaRPr lang="en-US" sz="24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a:p>
                <a:pPr algn="ctr" rtl="1">
                  <a:lnSpc>
                    <a:spcPct val="107000"/>
                  </a:lnSpc>
                  <a:spcAft>
                    <a:spcPts val="800"/>
                  </a:spcAft>
                </a:pPr>
                <a:r>
                  <a:rPr lang="en-US" sz="24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 </a:t>
                </a:r>
                <a:endParaRPr lang="en-US" sz="24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9" name="Rectangle 8"/>
              <p:cNvSpPr/>
              <p:nvPr/>
            </p:nvSpPr>
            <p:spPr>
              <a:xfrm>
                <a:off x="-15268823" y="1196317"/>
                <a:ext cx="13652357" cy="1918447"/>
              </a:xfrm>
              <a:prstGeom prst="rect">
                <a:avLst/>
              </a:prstGeom>
            </p:spPr>
            <p:txBody>
              <a:bodyPr wrap="square">
                <a:noAutofit/>
              </a:bodyPr>
              <a:lstStyle/>
              <a:p>
                <a:pPr>
                  <a:lnSpc>
                    <a:spcPct val="107000"/>
                  </a:lnSpc>
                  <a:spcAft>
                    <a:spcPts val="800"/>
                  </a:spcAft>
                </a:pPr>
                <a:r>
                  <a:rPr lang="ar-SA" sz="24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العطلات الصفرية:</a:t>
                </a:r>
                <a:endParaRPr lang="en-US" sz="24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sp>
        <p:nvSpPr>
          <p:cNvPr id="2" name="Rectangle 1"/>
          <p:cNvSpPr/>
          <p:nvPr/>
        </p:nvSpPr>
        <p:spPr>
          <a:xfrm>
            <a:off x="657726" y="1453662"/>
            <a:ext cx="11342329" cy="461665"/>
          </a:xfrm>
          <a:prstGeom prst="rect">
            <a:avLst/>
          </a:prstGeom>
        </p:spPr>
        <p:txBody>
          <a:bodyPr wrap="square">
            <a:spAutoFit/>
          </a:bodyPr>
          <a:lstStyle/>
          <a:p>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يستخدم نظام</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(JIT) </a:t>
            </a: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برامج الصيانة الوقائية التي تقلل العطلات وبنسبة كبيرة</a:t>
            </a:r>
            <a:endParaRPr lang="ar-EG" sz="2800" dirty="0">
              <a:latin typeface="Sakkal Majalla" panose="02000000000000000000" pitchFamily="2" charset="-78"/>
              <a:cs typeface="Sakkal Majalla" panose="02000000000000000000" pitchFamily="2" charset="-78"/>
            </a:endParaRPr>
          </a:p>
        </p:txBody>
      </p:sp>
      <p:grpSp>
        <p:nvGrpSpPr>
          <p:cNvPr id="10" name="Group 9"/>
          <p:cNvGrpSpPr/>
          <p:nvPr/>
        </p:nvGrpSpPr>
        <p:grpSpPr>
          <a:xfrm>
            <a:off x="8855242" y="2054605"/>
            <a:ext cx="2995089" cy="752763"/>
            <a:chOff x="0" y="0"/>
            <a:chExt cx="2142100" cy="629285"/>
          </a:xfrm>
        </p:grpSpPr>
        <p:pic>
          <p:nvPicPr>
            <p:cNvPr id="11" name="Picture 10" descr="C:\Users\Google\Desktop\اشكال\ghg_0013_Vector-Smart-Object.pn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0" y="0"/>
              <a:ext cx="2059940" cy="629285"/>
            </a:xfrm>
            <a:prstGeom prst="rect">
              <a:avLst/>
            </a:prstGeom>
            <a:noFill/>
            <a:ln>
              <a:noFill/>
            </a:ln>
          </p:spPr>
        </p:pic>
        <p:sp>
          <p:nvSpPr>
            <p:cNvPr id="12" name="Rectangle 11"/>
            <p:cNvSpPr/>
            <p:nvPr/>
          </p:nvSpPr>
          <p:spPr>
            <a:xfrm>
              <a:off x="143924" y="37140"/>
              <a:ext cx="1998176" cy="474542"/>
            </a:xfrm>
            <a:prstGeom prst="rect">
              <a:avLst/>
            </a:prstGeom>
          </p:spPr>
          <p:txBody>
            <a:bodyPr wrap="square">
              <a:noAutofit/>
            </a:bodyPr>
            <a:lstStyle/>
            <a:p>
              <a:pPr algn="ctr" rtl="1">
                <a:lnSpc>
                  <a:spcPct val="90000"/>
                </a:lnSpc>
                <a:spcAft>
                  <a:spcPts val="800"/>
                </a:spcAft>
              </a:pPr>
              <a:r>
                <a:rPr lang="ar-SA" sz="2400" b="1" dirty="0">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المنافع في نظام (</a:t>
              </a:r>
              <a:r>
                <a:rPr lang="en-US" sz="2400" b="1" dirty="0">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JIT</a:t>
              </a:r>
              <a:r>
                <a:rPr lang="ar-SA" sz="2400" b="1" dirty="0">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a:t>
              </a:r>
              <a:endParaRPr lang="en-US" sz="14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3" name="Rectangle 2"/>
          <p:cNvSpPr/>
          <p:nvPr/>
        </p:nvSpPr>
        <p:spPr>
          <a:xfrm>
            <a:off x="304800" y="2622942"/>
            <a:ext cx="11160521" cy="553998"/>
          </a:xfrm>
          <a:prstGeom prst="rect">
            <a:avLst/>
          </a:prstGeom>
        </p:spPr>
        <p:txBody>
          <a:bodyPr wrap="square">
            <a:spAutoFit/>
          </a:bodyPr>
          <a:lstStyle/>
          <a:p>
            <a:pPr algn="justLow">
              <a:lnSpc>
                <a:spcPct val="125000"/>
              </a:lnSpc>
              <a:spcAft>
                <a:spcPts val="1000"/>
              </a:spcAft>
              <a:buClr>
                <a:srgbClr val="3A9877"/>
              </a:buClr>
            </a:pP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يتبين مما سبق أن تطبيق فلسفة </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(JIT</a:t>
            </a:r>
            <a:r>
              <a:rPr lang="en-US"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t>) </a:t>
            </a:r>
            <a:r>
              <a:rPr lang="ar-SA"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t>يوفر </a:t>
            </a: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فرصا كبيرة لتحقيق منافع متوقعة في مجالات مختلفة </a:t>
            </a:r>
            <a:r>
              <a:rPr lang="ar-SA" sz="24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تتجسد في الاتي</a:t>
            </a:r>
            <a:r>
              <a:rPr lang="en-US" sz="2400" b="1" dirty="0" smtClean="0">
                <a:solidFill>
                  <a:srgbClr val="C00000"/>
                </a:solidFill>
                <a:latin typeface="Sakkal Majalla" panose="02000000000000000000" pitchFamily="2" charset="-78"/>
                <a:ea typeface="Calibri" panose="020F0502020204030204" pitchFamily="34" charset="0"/>
                <a:cs typeface="Sakkal Majalla" panose="02000000000000000000" pitchFamily="2" charset="-78"/>
              </a:rPr>
              <a:t>:</a:t>
            </a:r>
            <a:endParaRPr lang="en-US" sz="24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endParaRPr>
          </a:p>
        </p:txBody>
      </p:sp>
      <p:grpSp>
        <p:nvGrpSpPr>
          <p:cNvPr id="17" name="Group 16"/>
          <p:cNvGrpSpPr/>
          <p:nvPr/>
        </p:nvGrpSpPr>
        <p:grpSpPr>
          <a:xfrm>
            <a:off x="8534400" y="3291603"/>
            <a:ext cx="3065078" cy="736980"/>
            <a:chOff x="8534400" y="3291603"/>
            <a:chExt cx="3065078" cy="736980"/>
          </a:xfrm>
        </p:grpSpPr>
        <p:pic>
          <p:nvPicPr>
            <p:cNvPr id="15" name="Picture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820781" y="3291603"/>
              <a:ext cx="778697" cy="736980"/>
            </a:xfrm>
            <a:prstGeom prst="rect">
              <a:avLst/>
            </a:prstGeom>
          </p:spPr>
        </p:pic>
        <p:sp>
          <p:nvSpPr>
            <p:cNvPr id="16" name="Rectangle 15"/>
            <p:cNvSpPr/>
            <p:nvPr/>
          </p:nvSpPr>
          <p:spPr>
            <a:xfrm>
              <a:off x="8534400" y="3495065"/>
              <a:ext cx="2419503" cy="487506"/>
            </a:xfrm>
            <a:prstGeom prst="rect">
              <a:avLst/>
            </a:prstGeom>
          </p:spPr>
          <p:txBody>
            <a:bodyPr wrap="square">
              <a:spAutoFit/>
            </a:bodyPr>
            <a:lstStyle/>
            <a:p>
              <a:pPr algn="justLow">
                <a:lnSpc>
                  <a:spcPct val="107000"/>
                </a:lnSpc>
                <a:spcAft>
                  <a:spcPts val="800"/>
                </a:spcAft>
              </a:pPr>
              <a:r>
                <a:rPr lang="ar-EG" sz="24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تخفيض الـخـزيـن</a:t>
              </a:r>
            </a:p>
          </p:txBody>
        </p:sp>
      </p:grpSp>
      <p:sp>
        <p:nvSpPr>
          <p:cNvPr id="18" name="Rectangle 17"/>
          <p:cNvSpPr/>
          <p:nvPr/>
        </p:nvSpPr>
        <p:spPr>
          <a:xfrm>
            <a:off x="2277398" y="4028582"/>
            <a:ext cx="8741136" cy="1938992"/>
          </a:xfrm>
          <a:prstGeom prst="rect">
            <a:avLst/>
          </a:prstGeom>
        </p:spPr>
        <p:txBody>
          <a:bodyPr wrap="square">
            <a:spAutoFit/>
          </a:bodyPr>
          <a:lstStyle/>
          <a:p>
            <a:pPr algn="justLow">
              <a:lnSpc>
                <a:spcPct val="125000"/>
              </a:lnSpc>
              <a:spcAft>
                <a:spcPts val="1000"/>
              </a:spcAft>
              <a:buClr>
                <a:srgbClr val="3A9877"/>
              </a:buClr>
            </a:pP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يستمد نظام</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(JIT) </a:t>
            </a: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أساسه الفلسفي من فكرة وصول المواد والأجزاء عند الحاجة إليها، وجوهر الفكرة هو إزالة مصادر الضياع الناجمة من انتظار المواد والأجزاء للمعالجة، فضلاً عن الاستثمار الكبير في الخزين يعد تجميداً لرؤوس أموال يمكن الاستفادة منها وتوجيهها إلى تطوير التقنيات المختلفة في المنشاة الصناعي</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ة</a:t>
            </a:r>
          </a:p>
        </p:txBody>
      </p:sp>
      <p:pic>
        <p:nvPicPr>
          <p:cNvPr id="20" name="Picture 19" descr="Advantages and Disadvantages of Just-In-Time Inventory"/>
          <p:cNvPicPr/>
          <p:nvPr/>
        </p:nvPicPr>
        <p:blipFill rotWithShape="1">
          <a:blip r:embed="rId6" cstate="print">
            <a:extLst>
              <a:ext uri="{28A0092B-C50C-407E-A947-70E740481C1C}">
                <a14:useLocalDpi xmlns:a14="http://schemas.microsoft.com/office/drawing/2010/main" val="0"/>
              </a:ext>
            </a:extLst>
          </a:blip>
          <a:srcRect t="17143"/>
          <a:stretch/>
        </p:blipFill>
        <p:spPr bwMode="auto">
          <a:xfrm>
            <a:off x="192507" y="4172511"/>
            <a:ext cx="2084891" cy="1651134"/>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53640926-AAD7-44D8-BBD7-CCE9431645EC}">
              <a14:shadowObscured xmlns:a14="http://schemas.microsoft.com/office/drawing/2010/main"/>
            </a:ext>
          </a:extLst>
        </p:spPr>
      </p:pic>
      <p:sp>
        <p:nvSpPr>
          <p:cNvPr id="19"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21" name="مستطيل 2"/>
          <p:cNvSpPr/>
          <p:nvPr/>
        </p:nvSpPr>
        <p:spPr>
          <a:xfrm>
            <a:off x="1065605" y="655320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7"/>
              </a:rPr>
              <a:t>www.dawliatraining.com</a:t>
            </a:r>
            <a:endParaRPr lang="en-US" sz="1100" dirty="0">
              <a:effectLst/>
              <a:ea typeface="Calibri"/>
              <a:cs typeface="Arial"/>
            </a:endParaRPr>
          </a:p>
        </p:txBody>
      </p:sp>
    </p:spTree>
    <p:extLst>
      <p:ext uri="{BB962C8B-B14F-4D97-AF65-F5344CB8AC3E}">
        <p14:creationId xmlns:p14="http://schemas.microsoft.com/office/powerpoint/2010/main" val="29936587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arn(inVertical)">
                                      <p:cBhvr>
                                        <p:cTn id="15" dur="5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nodeType="click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Effect transition="in" filter="fade">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fill="hold"/>
                                        <p:tgtEl>
                                          <p:spTgt spid="3"/>
                                        </p:tgtEl>
                                        <p:attrNameLst>
                                          <p:attrName>ppt_x</p:attrName>
                                        </p:attrNameLst>
                                      </p:cBhvr>
                                      <p:tavLst>
                                        <p:tav tm="0">
                                          <p:val>
                                            <p:strVal val="#ppt_x"/>
                                          </p:val>
                                        </p:tav>
                                        <p:tav tm="100000">
                                          <p:val>
                                            <p:strVal val="#ppt_x"/>
                                          </p:val>
                                        </p:tav>
                                      </p:tavLst>
                                    </p:anim>
                                    <p:anim calcmode="lin" valueType="num">
                                      <p:cBhvr additive="base">
                                        <p:cTn id="2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6" presetClass="entr" presetSubtype="0" fill="hold" nodeType="click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wipe(down)">
                                      <p:cBhvr>
                                        <p:cTn id="33" dur="580">
                                          <p:stCondLst>
                                            <p:cond delay="0"/>
                                          </p:stCondLst>
                                        </p:cTn>
                                        <p:tgtEl>
                                          <p:spTgt spid="17"/>
                                        </p:tgtEl>
                                      </p:cBhvr>
                                    </p:animEffect>
                                    <p:anim calcmode="lin" valueType="num">
                                      <p:cBhvr>
                                        <p:cTn id="34"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35"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36"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37"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38"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39" dur="26">
                                          <p:stCondLst>
                                            <p:cond delay="650"/>
                                          </p:stCondLst>
                                        </p:cTn>
                                        <p:tgtEl>
                                          <p:spTgt spid="17"/>
                                        </p:tgtEl>
                                      </p:cBhvr>
                                      <p:to x="100000" y="60000"/>
                                    </p:animScale>
                                    <p:animScale>
                                      <p:cBhvr>
                                        <p:cTn id="40" dur="166" decel="50000">
                                          <p:stCondLst>
                                            <p:cond delay="676"/>
                                          </p:stCondLst>
                                        </p:cTn>
                                        <p:tgtEl>
                                          <p:spTgt spid="17"/>
                                        </p:tgtEl>
                                      </p:cBhvr>
                                      <p:to x="100000" y="100000"/>
                                    </p:animScale>
                                    <p:animScale>
                                      <p:cBhvr>
                                        <p:cTn id="41" dur="26">
                                          <p:stCondLst>
                                            <p:cond delay="1312"/>
                                          </p:stCondLst>
                                        </p:cTn>
                                        <p:tgtEl>
                                          <p:spTgt spid="17"/>
                                        </p:tgtEl>
                                      </p:cBhvr>
                                      <p:to x="100000" y="80000"/>
                                    </p:animScale>
                                    <p:animScale>
                                      <p:cBhvr>
                                        <p:cTn id="42" dur="166" decel="50000">
                                          <p:stCondLst>
                                            <p:cond delay="1338"/>
                                          </p:stCondLst>
                                        </p:cTn>
                                        <p:tgtEl>
                                          <p:spTgt spid="17"/>
                                        </p:tgtEl>
                                      </p:cBhvr>
                                      <p:to x="100000" y="100000"/>
                                    </p:animScale>
                                    <p:animScale>
                                      <p:cBhvr>
                                        <p:cTn id="43" dur="26">
                                          <p:stCondLst>
                                            <p:cond delay="1642"/>
                                          </p:stCondLst>
                                        </p:cTn>
                                        <p:tgtEl>
                                          <p:spTgt spid="17"/>
                                        </p:tgtEl>
                                      </p:cBhvr>
                                      <p:to x="100000" y="90000"/>
                                    </p:animScale>
                                    <p:animScale>
                                      <p:cBhvr>
                                        <p:cTn id="44" dur="166" decel="50000">
                                          <p:stCondLst>
                                            <p:cond delay="1668"/>
                                          </p:stCondLst>
                                        </p:cTn>
                                        <p:tgtEl>
                                          <p:spTgt spid="17"/>
                                        </p:tgtEl>
                                      </p:cBhvr>
                                      <p:to x="100000" y="100000"/>
                                    </p:animScale>
                                    <p:animScale>
                                      <p:cBhvr>
                                        <p:cTn id="45" dur="26">
                                          <p:stCondLst>
                                            <p:cond delay="1808"/>
                                          </p:stCondLst>
                                        </p:cTn>
                                        <p:tgtEl>
                                          <p:spTgt spid="17"/>
                                        </p:tgtEl>
                                      </p:cBhvr>
                                      <p:to x="100000" y="95000"/>
                                    </p:animScale>
                                    <p:animScale>
                                      <p:cBhvr>
                                        <p:cTn id="46" dur="166" decel="50000">
                                          <p:stCondLst>
                                            <p:cond delay="1834"/>
                                          </p:stCondLst>
                                        </p:cTn>
                                        <p:tgtEl>
                                          <p:spTgt spid="17"/>
                                        </p:tgtEl>
                                      </p:cBhvr>
                                      <p:to x="100000" y="100000"/>
                                    </p:animScale>
                                  </p:childTnLst>
                                </p:cTn>
                              </p:par>
                            </p:childTnLst>
                          </p:cTn>
                        </p:par>
                      </p:childTnLst>
                    </p:cTn>
                  </p:par>
                  <p:par>
                    <p:cTn id="47" fill="hold">
                      <p:stCondLst>
                        <p:cond delay="indefinite"/>
                      </p:stCondLst>
                      <p:childTnLst>
                        <p:par>
                          <p:cTn id="48" fill="hold">
                            <p:stCondLst>
                              <p:cond delay="0"/>
                            </p:stCondLst>
                            <p:childTnLst>
                              <p:par>
                                <p:cTn id="49" presetID="14" presetClass="entr" presetSubtype="10" fill="hold" nodeType="click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randombar(horizontal)">
                                      <p:cBhvr>
                                        <p:cTn id="51" dur="500"/>
                                        <p:tgtEl>
                                          <p:spTgt spid="20"/>
                                        </p:tgtEl>
                                      </p:cBhvr>
                                    </p:animEffect>
                                  </p:childTnLst>
                                </p:cTn>
                              </p:par>
                              <p:par>
                                <p:cTn id="52" presetID="14" presetClass="entr" presetSubtype="10" fill="hold" grpId="0" nodeType="with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randombar(horizontal)">
                                      <p:cBhvr>
                                        <p:cTn id="5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8" grpId="0"/>
    </p:bld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162</a:t>
            </a:fld>
            <a:endParaRPr lang="ar-EG"/>
          </a:p>
        </p:txBody>
      </p:sp>
      <p:sp>
        <p:nvSpPr>
          <p:cNvPr id="23" name="Rectangle 22"/>
          <p:cNvSpPr/>
          <p:nvPr/>
        </p:nvSpPr>
        <p:spPr>
          <a:xfrm>
            <a:off x="7375621" y="202376"/>
            <a:ext cx="4474710" cy="707886"/>
          </a:xfrm>
          <a:prstGeom prst="rect">
            <a:avLst/>
          </a:prstGeom>
        </p:spPr>
        <p:txBody>
          <a:bodyPr wrap="square">
            <a:spAutoFit/>
          </a:bodyPr>
          <a:lstStyle/>
          <a:p>
            <a:pPr lvl="0" algn="ctr">
              <a:lnSpc>
                <a:spcPct val="125000"/>
              </a:lnSpc>
              <a:spcAft>
                <a:spcPts val="800"/>
              </a:spcAft>
              <a:defRPr/>
            </a:pPr>
            <a:r>
              <a:rPr lang="ar-SA" sz="3200" dirty="0">
                <a:solidFill>
                  <a:prstClr val="white"/>
                </a:solidFill>
                <a:latin typeface="Sakkal Majalla" pitchFamily="2" charset="-78"/>
                <a:cs typeface="Sakkal Majalla" pitchFamily="2" charset="-78"/>
              </a:rPr>
              <a:t>نظام الإنتاج الآني(</a:t>
            </a:r>
            <a:r>
              <a:rPr lang="en-US" sz="3200" dirty="0">
                <a:solidFill>
                  <a:prstClr val="white"/>
                </a:solidFill>
                <a:latin typeface="Sakkal Majalla" pitchFamily="2" charset="-78"/>
                <a:cs typeface="Sakkal Majalla" pitchFamily="2" charset="-78"/>
              </a:rPr>
              <a:t>JIT</a:t>
            </a:r>
            <a:r>
              <a:rPr lang="ar-SA" sz="3200" dirty="0">
                <a:solidFill>
                  <a:prstClr val="white"/>
                </a:solidFill>
                <a:latin typeface="Sakkal Majalla" pitchFamily="2" charset="-78"/>
                <a:cs typeface="Sakkal Majalla" pitchFamily="2" charset="-78"/>
              </a:rPr>
              <a:t>)</a:t>
            </a:r>
            <a:endParaRPr lang="en-US" sz="3200" dirty="0">
              <a:solidFill>
                <a:prstClr val="white"/>
              </a:solidFill>
              <a:latin typeface="Sakkal Majalla" pitchFamily="2" charset="-78"/>
              <a:cs typeface="Sakkal Majalla" pitchFamily="2" charset="-78"/>
            </a:endParaRPr>
          </a:p>
        </p:txBody>
      </p:sp>
      <p:grpSp>
        <p:nvGrpSpPr>
          <p:cNvPr id="4" name="Group 3"/>
          <p:cNvGrpSpPr/>
          <p:nvPr/>
        </p:nvGrpSpPr>
        <p:grpSpPr>
          <a:xfrm>
            <a:off x="8785253" y="1543014"/>
            <a:ext cx="3065078" cy="736980"/>
            <a:chOff x="8534400" y="3291603"/>
            <a:chExt cx="3065078" cy="73698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20781" y="3291603"/>
              <a:ext cx="778697" cy="736980"/>
            </a:xfrm>
            <a:prstGeom prst="rect">
              <a:avLst/>
            </a:prstGeom>
          </p:spPr>
        </p:pic>
        <p:sp>
          <p:nvSpPr>
            <p:cNvPr id="6" name="Rectangle 5"/>
            <p:cNvSpPr/>
            <p:nvPr/>
          </p:nvSpPr>
          <p:spPr>
            <a:xfrm>
              <a:off x="8534400" y="3495065"/>
              <a:ext cx="2419503" cy="487506"/>
            </a:xfrm>
            <a:prstGeom prst="rect">
              <a:avLst/>
            </a:prstGeom>
          </p:spPr>
          <p:txBody>
            <a:bodyPr wrap="square">
              <a:spAutoFit/>
            </a:bodyPr>
            <a:lstStyle/>
            <a:p>
              <a:pPr algn="justLow">
                <a:lnSpc>
                  <a:spcPct val="107000"/>
                </a:lnSpc>
                <a:spcAft>
                  <a:spcPts val="800"/>
                </a:spcAft>
              </a:pPr>
              <a:r>
                <a:rPr lang="ar-EG" sz="24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زيـادة الإنتاجـيـة</a:t>
              </a:r>
            </a:p>
          </p:txBody>
        </p:sp>
      </p:grpSp>
      <p:sp>
        <p:nvSpPr>
          <p:cNvPr id="8" name="Rectangle 7"/>
          <p:cNvSpPr/>
          <p:nvPr/>
        </p:nvSpPr>
        <p:spPr>
          <a:xfrm>
            <a:off x="481263" y="2279993"/>
            <a:ext cx="10788124" cy="941796"/>
          </a:xfrm>
          <a:prstGeom prst="rect">
            <a:avLst/>
          </a:prstGeom>
        </p:spPr>
        <p:txBody>
          <a:bodyPr wrap="square">
            <a:spAutoFit/>
          </a:bodyPr>
          <a:lstStyle/>
          <a:p>
            <a:pPr algn="justLow">
              <a:lnSpc>
                <a:spcPct val="115000"/>
              </a:lnSpc>
              <a:spcAft>
                <a:spcPts val="800"/>
              </a:spcAft>
            </a:pPr>
            <a:r>
              <a:rPr lang="ar-SA"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تشير الكثير من الدراسات التطبيقية إن زيادة الإنتاجية هي نتيجة طبيعية لتنفيذ فلسفة</a:t>
            </a:r>
            <a:r>
              <a:rPr lang="en-US" sz="2400" b="1" dirty="0">
                <a:solidFill>
                  <a:srgbClr val="002060"/>
                </a:solidFill>
                <a:latin typeface="Sakkal Majalla" panose="02000000000000000000" pitchFamily="2" charset="-78"/>
                <a:ea typeface="Calibri" panose="020F0502020204030204" pitchFamily="34" charset="0"/>
                <a:cs typeface="Arial" panose="020B0604020202020204" pitchFamily="34" charset="0"/>
              </a:rPr>
              <a:t>(JIT)</a:t>
            </a:r>
            <a:r>
              <a:rPr lang="ar-SA"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 إذ تعزى هذه الزيادة </a:t>
            </a:r>
            <a:r>
              <a:rPr lang="en-US" sz="2400" b="1" dirty="0" smtClean="0">
                <a:solidFill>
                  <a:srgbClr val="002060"/>
                </a:solidFill>
                <a:latin typeface="Calibri" panose="020F0502020204030204" pitchFamily="34" charset="0"/>
                <a:ea typeface="Calibri" panose="020F0502020204030204" pitchFamily="34" charset="0"/>
                <a:cs typeface="Sakkal Majalla" panose="02000000000000000000" pitchFamily="2" charset="-78"/>
              </a:rPr>
              <a:t/>
            </a:r>
            <a:br>
              <a:rPr lang="en-US" sz="2400" b="1" dirty="0" smtClean="0">
                <a:solidFill>
                  <a:srgbClr val="002060"/>
                </a:solidFill>
                <a:latin typeface="Calibri" panose="020F0502020204030204" pitchFamily="34" charset="0"/>
                <a:ea typeface="Calibri" panose="020F0502020204030204" pitchFamily="34" charset="0"/>
                <a:cs typeface="Sakkal Majalla" panose="02000000000000000000" pitchFamily="2" charset="-78"/>
              </a:rPr>
            </a:br>
            <a:r>
              <a:rPr lang="ar-SA" sz="2400" b="1" dirty="0" smtClean="0">
                <a:solidFill>
                  <a:srgbClr val="002060"/>
                </a:solidFill>
                <a:latin typeface="Calibri" panose="020F0502020204030204" pitchFamily="34" charset="0"/>
                <a:ea typeface="Calibri" panose="020F0502020204030204" pitchFamily="34" charset="0"/>
                <a:cs typeface="Sakkal Majalla" panose="02000000000000000000" pitchFamily="2" charset="-78"/>
              </a:rPr>
              <a:t>إلى </a:t>
            </a:r>
            <a:r>
              <a:rPr lang="ar-SA"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تخفيض في</a:t>
            </a:r>
            <a:r>
              <a:rPr lang="en-US" sz="2400" b="1" dirty="0">
                <a:solidFill>
                  <a:srgbClr val="002060"/>
                </a:solidFill>
                <a:latin typeface="Sakkal Majalla" panose="02000000000000000000" pitchFamily="2" charset="-78"/>
                <a:ea typeface="Calibri" panose="020F0502020204030204" pitchFamily="34" charset="0"/>
                <a:cs typeface="Arial" panose="020B0604020202020204" pitchFamily="34" charset="0"/>
              </a:rPr>
              <a:t> :</a:t>
            </a:r>
            <a:endParaRPr lang="en-US" sz="1400"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9" name="Picture 8"/>
          <p:cNvPicPr>
            <a:picLocks noChangeAspect="1"/>
          </p:cNvPicPr>
          <p:nvPr/>
        </p:nvPicPr>
        <p:blipFill>
          <a:blip r:embed="rId4"/>
          <a:stretch>
            <a:fillRect/>
          </a:stretch>
        </p:blipFill>
        <p:spPr>
          <a:xfrm>
            <a:off x="3693446" y="3298445"/>
            <a:ext cx="5890172" cy="2981250"/>
          </a:xfrm>
          <a:prstGeom prst="rect">
            <a:avLst/>
          </a:prstGeom>
        </p:spPr>
      </p:pic>
      <p:grpSp>
        <p:nvGrpSpPr>
          <p:cNvPr id="10" name="Group 9"/>
          <p:cNvGrpSpPr/>
          <p:nvPr/>
        </p:nvGrpSpPr>
        <p:grpSpPr>
          <a:xfrm>
            <a:off x="8469280" y="3771613"/>
            <a:ext cx="1974963" cy="1923750"/>
            <a:chOff x="7985302" y="3111647"/>
            <a:chExt cx="1974963" cy="1923750"/>
          </a:xfrm>
        </p:grpSpPr>
        <p:pic>
          <p:nvPicPr>
            <p:cNvPr id="11" name="Picture 10"/>
            <p:cNvPicPr>
              <a:picLocks noChangeAspect="1"/>
            </p:cNvPicPr>
            <p:nvPr/>
          </p:nvPicPr>
          <p:blipFill>
            <a:blip r:embed="rId5"/>
            <a:stretch>
              <a:fillRect/>
            </a:stretch>
          </p:blipFill>
          <p:spPr>
            <a:xfrm>
              <a:off x="7985302" y="3111647"/>
              <a:ext cx="1974963" cy="1923750"/>
            </a:xfrm>
            <a:prstGeom prst="rect">
              <a:avLst/>
            </a:prstGeom>
          </p:spPr>
        </p:pic>
        <p:sp>
          <p:nvSpPr>
            <p:cNvPr id="12" name="Rectangle 11"/>
            <p:cNvSpPr/>
            <p:nvPr/>
          </p:nvSpPr>
          <p:spPr>
            <a:xfrm>
              <a:off x="8260620" y="3799250"/>
              <a:ext cx="1548822" cy="523220"/>
            </a:xfrm>
            <a:prstGeom prst="rect">
              <a:avLst/>
            </a:prstGeom>
          </p:spPr>
          <p:txBody>
            <a:bodyPr wrap="none">
              <a:spAutoFit/>
            </a:bodyPr>
            <a:lstStyle/>
            <a:p>
              <a:pPr algn="ctr"/>
              <a:r>
                <a:rPr lang="ar-EG" sz="2800" b="1" dirty="0">
                  <a:solidFill>
                    <a:srgbClr val="002060"/>
                  </a:solidFill>
                  <a:latin typeface="Sakkal Majalla" panose="02000000000000000000" pitchFamily="2" charset="-78"/>
                  <a:cs typeface="Sakkal Majalla" panose="02000000000000000000" pitchFamily="2" charset="-78"/>
                </a:rPr>
                <a:t>المهلة الزمنية</a:t>
              </a:r>
            </a:p>
          </p:txBody>
        </p:sp>
      </p:grpSp>
      <p:grpSp>
        <p:nvGrpSpPr>
          <p:cNvPr id="13" name="Group 12"/>
          <p:cNvGrpSpPr/>
          <p:nvPr/>
        </p:nvGrpSpPr>
        <p:grpSpPr>
          <a:xfrm>
            <a:off x="5668409" y="3771613"/>
            <a:ext cx="2111619" cy="1923750"/>
            <a:chOff x="5184431" y="3111647"/>
            <a:chExt cx="2111619" cy="1923750"/>
          </a:xfrm>
        </p:grpSpPr>
        <p:pic>
          <p:nvPicPr>
            <p:cNvPr id="14" name="Picture 13"/>
            <p:cNvPicPr>
              <a:picLocks noChangeAspect="1"/>
            </p:cNvPicPr>
            <p:nvPr/>
          </p:nvPicPr>
          <p:blipFill>
            <a:blip r:embed="rId5"/>
            <a:stretch>
              <a:fillRect/>
            </a:stretch>
          </p:blipFill>
          <p:spPr>
            <a:xfrm>
              <a:off x="5284436" y="3111647"/>
              <a:ext cx="1974963" cy="1923750"/>
            </a:xfrm>
            <a:prstGeom prst="rect">
              <a:avLst/>
            </a:prstGeom>
          </p:spPr>
        </p:pic>
        <p:sp>
          <p:nvSpPr>
            <p:cNvPr id="15" name="Rectangle 14"/>
            <p:cNvSpPr/>
            <p:nvPr/>
          </p:nvSpPr>
          <p:spPr>
            <a:xfrm>
              <a:off x="5184431" y="3596468"/>
              <a:ext cx="2111619" cy="954107"/>
            </a:xfrm>
            <a:prstGeom prst="rect">
              <a:avLst/>
            </a:prstGeom>
          </p:spPr>
          <p:txBody>
            <a:bodyPr wrap="square">
              <a:spAutoFit/>
            </a:bodyPr>
            <a:lstStyle/>
            <a:p>
              <a:pPr algn="ctr"/>
              <a:r>
                <a:rPr lang="ar-EG" sz="2800" b="1" dirty="0">
                  <a:solidFill>
                    <a:srgbClr val="002060"/>
                  </a:solidFill>
                  <a:latin typeface="Sakkal Majalla" panose="02000000000000000000" pitchFamily="2" charset="-78"/>
                  <a:cs typeface="Sakkal Majalla" panose="02000000000000000000" pitchFamily="2" charset="-78"/>
                </a:rPr>
                <a:t>معدل المرفوضات (المعيب في الإنتاج)</a:t>
              </a:r>
            </a:p>
          </p:txBody>
        </p:sp>
      </p:grpSp>
      <p:grpSp>
        <p:nvGrpSpPr>
          <p:cNvPr id="16" name="Group 15"/>
          <p:cNvGrpSpPr/>
          <p:nvPr/>
        </p:nvGrpSpPr>
        <p:grpSpPr>
          <a:xfrm>
            <a:off x="2719543" y="3771613"/>
            <a:ext cx="2047650" cy="1923750"/>
            <a:chOff x="2235565" y="3111647"/>
            <a:chExt cx="2047650" cy="1923750"/>
          </a:xfrm>
        </p:grpSpPr>
        <p:pic>
          <p:nvPicPr>
            <p:cNvPr id="17" name="Picture 16"/>
            <p:cNvPicPr>
              <a:picLocks noChangeAspect="1"/>
            </p:cNvPicPr>
            <p:nvPr/>
          </p:nvPicPr>
          <p:blipFill>
            <a:blip r:embed="rId5"/>
            <a:stretch>
              <a:fillRect/>
            </a:stretch>
          </p:blipFill>
          <p:spPr>
            <a:xfrm>
              <a:off x="2308252" y="3111647"/>
              <a:ext cx="1974963" cy="1923750"/>
            </a:xfrm>
            <a:prstGeom prst="rect">
              <a:avLst/>
            </a:prstGeom>
          </p:spPr>
        </p:pic>
        <p:sp>
          <p:nvSpPr>
            <p:cNvPr id="18" name="Rectangle 17"/>
            <p:cNvSpPr/>
            <p:nvPr/>
          </p:nvSpPr>
          <p:spPr>
            <a:xfrm>
              <a:off x="2235565" y="3652050"/>
              <a:ext cx="1932576" cy="954107"/>
            </a:xfrm>
            <a:prstGeom prst="rect">
              <a:avLst/>
            </a:prstGeom>
          </p:spPr>
          <p:txBody>
            <a:bodyPr wrap="square">
              <a:spAutoFit/>
            </a:bodyPr>
            <a:lstStyle/>
            <a:p>
              <a:pPr algn="ctr"/>
              <a:r>
                <a:rPr lang="ar-EG" sz="2800" b="1" dirty="0">
                  <a:solidFill>
                    <a:srgbClr val="002060"/>
                  </a:solidFill>
                  <a:latin typeface="Sakkal Majalla" panose="02000000000000000000" pitchFamily="2" charset="-78"/>
                  <a:cs typeface="Sakkal Majalla" panose="02000000000000000000" pitchFamily="2" charset="-78"/>
                </a:rPr>
                <a:t>النفقات الرأسمالية</a:t>
              </a:r>
            </a:p>
          </p:txBody>
        </p:sp>
      </p:grpSp>
      <p:sp>
        <p:nvSpPr>
          <p:cNvPr id="19"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20" name="مستطيل 2"/>
          <p:cNvSpPr/>
          <p:nvPr/>
        </p:nvSpPr>
        <p:spPr>
          <a:xfrm>
            <a:off x="1065605" y="655320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6"/>
              </a:rPr>
              <a:t>www.dawliatraining.com</a:t>
            </a:r>
            <a:endParaRPr lang="en-US" sz="1100" dirty="0">
              <a:effectLst/>
              <a:ea typeface="Calibri"/>
              <a:cs typeface="Arial"/>
            </a:endParaRPr>
          </a:p>
        </p:txBody>
      </p:sp>
    </p:spTree>
    <p:extLst>
      <p:ext uri="{BB962C8B-B14F-4D97-AF65-F5344CB8AC3E}">
        <p14:creationId xmlns:p14="http://schemas.microsoft.com/office/powerpoint/2010/main" val="3071759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randombar(horizontal)">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barn(inVertical)">
                                      <p:cBhvr>
                                        <p:cTn id="30" dur="500"/>
                                        <p:tgtEl>
                                          <p:spTgt spid="9"/>
                                        </p:tgtEl>
                                      </p:cBhvr>
                                    </p:animEffect>
                                  </p:childTnLst>
                                </p:cTn>
                              </p:par>
                              <p:par>
                                <p:cTn id="31" presetID="16" presetClass="entr" presetSubtype="21" fill="hold" nodeType="with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barn(inVertical)">
                                      <p:cBhvr>
                                        <p:cTn id="33" dur="500"/>
                                        <p:tgtEl>
                                          <p:spTgt spid="10"/>
                                        </p:tgtEl>
                                      </p:cBhvr>
                                    </p:animEffect>
                                  </p:childTnLst>
                                </p:cTn>
                              </p:par>
                            </p:childTnLst>
                          </p:cTn>
                        </p:par>
                      </p:childTnLst>
                    </p:cTn>
                  </p:par>
                  <p:par>
                    <p:cTn id="34" fill="hold">
                      <p:stCondLst>
                        <p:cond delay="indefinite"/>
                      </p:stCondLst>
                      <p:childTnLst>
                        <p:par>
                          <p:cTn id="35" fill="hold">
                            <p:stCondLst>
                              <p:cond delay="0"/>
                            </p:stCondLst>
                            <p:childTnLst>
                              <p:par>
                                <p:cTn id="36" presetID="49" presetClass="entr" presetSubtype="0" decel="100000" fill="hold" nodeType="click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p:cTn id="38" dur="500" fill="hold"/>
                                        <p:tgtEl>
                                          <p:spTgt spid="13"/>
                                        </p:tgtEl>
                                        <p:attrNameLst>
                                          <p:attrName>ppt_w</p:attrName>
                                        </p:attrNameLst>
                                      </p:cBhvr>
                                      <p:tavLst>
                                        <p:tav tm="0">
                                          <p:val>
                                            <p:fltVal val="0"/>
                                          </p:val>
                                        </p:tav>
                                        <p:tav tm="100000">
                                          <p:val>
                                            <p:strVal val="#ppt_w"/>
                                          </p:val>
                                        </p:tav>
                                      </p:tavLst>
                                    </p:anim>
                                    <p:anim calcmode="lin" valueType="num">
                                      <p:cBhvr>
                                        <p:cTn id="39" dur="500" fill="hold"/>
                                        <p:tgtEl>
                                          <p:spTgt spid="13"/>
                                        </p:tgtEl>
                                        <p:attrNameLst>
                                          <p:attrName>ppt_h</p:attrName>
                                        </p:attrNameLst>
                                      </p:cBhvr>
                                      <p:tavLst>
                                        <p:tav tm="0">
                                          <p:val>
                                            <p:fltVal val="0"/>
                                          </p:val>
                                        </p:tav>
                                        <p:tav tm="100000">
                                          <p:val>
                                            <p:strVal val="#ppt_h"/>
                                          </p:val>
                                        </p:tav>
                                      </p:tavLst>
                                    </p:anim>
                                    <p:anim calcmode="lin" valueType="num">
                                      <p:cBhvr>
                                        <p:cTn id="40" dur="500" fill="hold"/>
                                        <p:tgtEl>
                                          <p:spTgt spid="13"/>
                                        </p:tgtEl>
                                        <p:attrNameLst>
                                          <p:attrName>style.rotation</p:attrName>
                                        </p:attrNameLst>
                                      </p:cBhvr>
                                      <p:tavLst>
                                        <p:tav tm="0">
                                          <p:val>
                                            <p:fltVal val="360"/>
                                          </p:val>
                                        </p:tav>
                                        <p:tav tm="100000">
                                          <p:val>
                                            <p:fltVal val="0"/>
                                          </p:val>
                                        </p:tav>
                                      </p:tavLst>
                                    </p:anim>
                                    <p:animEffect transition="in" filter="fade">
                                      <p:cBhvr>
                                        <p:cTn id="41" dur="500"/>
                                        <p:tgtEl>
                                          <p:spTgt spid="13"/>
                                        </p:tgtEl>
                                      </p:cBhvr>
                                    </p:animEffect>
                                  </p:childTnLst>
                                </p:cTn>
                              </p:par>
                            </p:childTnLst>
                          </p:cTn>
                        </p:par>
                      </p:childTnLst>
                    </p:cTn>
                  </p:par>
                  <p:par>
                    <p:cTn id="42" fill="hold">
                      <p:stCondLst>
                        <p:cond delay="indefinite"/>
                      </p:stCondLst>
                      <p:childTnLst>
                        <p:par>
                          <p:cTn id="43" fill="hold">
                            <p:stCondLst>
                              <p:cond delay="0"/>
                            </p:stCondLst>
                            <p:childTnLst>
                              <p:par>
                                <p:cTn id="44" presetID="49" presetClass="entr" presetSubtype="0" decel="100000" fill="hold" nodeType="clickEffect">
                                  <p:stCondLst>
                                    <p:cond delay="0"/>
                                  </p:stCondLst>
                                  <p:childTnLst>
                                    <p:set>
                                      <p:cBhvr>
                                        <p:cTn id="45" dur="1" fill="hold">
                                          <p:stCondLst>
                                            <p:cond delay="0"/>
                                          </p:stCondLst>
                                        </p:cTn>
                                        <p:tgtEl>
                                          <p:spTgt spid="16"/>
                                        </p:tgtEl>
                                        <p:attrNameLst>
                                          <p:attrName>style.visibility</p:attrName>
                                        </p:attrNameLst>
                                      </p:cBhvr>
                                      <p:to>
                                        <p:strVal val="visible"/>
                                      </p:to>
                                    </p:set>
                                    <p:anim calcmode="lin" valueType="num">
                                      <p:cBhvr>
                                        <p:cTn id="46" dur="500" fill="hold"/>
                                        <p:tgtEl>
                                          <p:spTgt spid="16"/>
                                        </p:tgtEl>
                                        <p:attrNameLst>
                                          <p:attrName>ppt_w</p:attrName>
                                        </p:attrNameLst>
                                      </p:cBhvr>
                                      <p:tavLst>
                                        <p:tav tm="0">
                                          <p:val>
                                            <p:fltVal val="0"/>
                                          </p:val>
                                        </p:tav>
                                        <p:tav tm="100000">
                                          <p:val>
                                            <p:strVal val="#ppt_w"/>
                                          </p:val>
                                        </p:tav>
                                      </p:tavLst>
                                    </p:anim>
                                    <p:anim calcmode="lin" valueType="num">
                                      <p:cBhvr>
                                        <p:cTn id="47" dur="500" fill="hold"/>
                                        <p:tgtEl>
                                          <p:spTgt spid="16"/>
                                        </p:tgtEl>
                                        <p:attrNameLst>
                                          <p:attrName>ppt_h</p:attrName>
                                        </p:attrNameLst>
                                      </p:cBhvr>
                                      <p:tavLst>
                                        <p:tav tm="0">
                                          <p:val>
                                            <p:fltVal val="0"/>
                                          </p:val>
                                        </p:tav>
                                        <p:tav tm="100000">
                                          <p:val>
                                            <p:strVal val="#ppt_h"/>
                                          </p:val>
                                        </p:tav>
                                      </p:tavLst>
                                    </p:anim>
                                    <p:anim calcmode="lin" valueType="num">
                                      <p:cBhvr>
                                        <p:cTn id="48" dur="500" fill="hold"/>
                                        <p:tgtEl>
                                          <p:spTgt spid="16"/>
                                        </p:tgtEl>
                                        <p:attrNameLst>
                                          <p:attrName>style.rotation</p:attrName>
                                        </p:attrNameLst>
                                      </p:cBhvr>
                                      <p:tavLst>
                                        <p:tav tm="0">
                                          <p:val>
                                            <p:fltVal val="360"/>
                                          </p:val>
                                        </p:tav>
                                        <p:tav tm="100000">
                                          <p:val>
                                            <p:fltVal val="0"/>
                                          </p:val>
                                        </p:tav>
                                      </p:tavLst>
                                    </p:anim>
                                    <p:animEffect transition="in" filter="fade">
                                      <p:cBhvr>
                                        <p:cTn id="4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163</a:t>
            </a:fld>
            <a:endParaRPr lang="ar-EG"/>
          </a:p>
        </p:txBody>
      </p:sp>
      <p:sp>
        <p:nvSpPr>
          <p:cNvPr id="23" name="Rectangle 22"/>
          <p:cNvSpPr/>
          <p:nvPr/>
        </p:nvSpPr>
        <p:spPr>
          <a:xfrm>
            <a:off x="7375621" y="202376"/>
            <a:ext cx="4474710" cy="707886"/>
          </a:xfrm>
          <a:prstGeom prst="rect">
            <a:avLst/>
          </a:prstGeom>
        </p:spPr>
        <p:txBody>
          <a:bodyPr wrap="square">
            <a:spAutoFit/>
          </a:bodyPr>
          <a:lstStyle/>
          <a:p>
            <a:pPr lvl="0" algn="ctr">
              <a:lnSpc>
                <a:spcPct val="125000"/>
              </a:lnSpc>
              <a:spcAft>
                <a:spcPts val="800"/>
              </a:spcAft>
              <a:defRPr/>
            </a:pPr>
            <a:r>
              <a:rPr lang="ar-SA" sz="3200" dirty="0">
                <a:solidFill>
                  <a:prstClr val="white"/>
                </a:solidFill>
                <a:latin typeface="Sakkal Majalla" pitchFamily="2" charset="-78"/>
                <a:cs typeface="Sakkal Majalla" pitchFamily="2" charset="-78"/>
              </a:rPr>
              <a:t>نظام الإنتاج الآني(</a:t>
            </a:r>
            <a:r>
              <a:rPr lang="en-US" sz="3200" dirty="0">
                <a:solidFill>
                  <a:prstClr val="white"/>
                </a:solidFill>
                <a:latin typeface="Sakkal Majalla" pitchFamily="2" charset="-78"/>
                <a:cs typeface="Sakkal Majalla" pitchFamily="2" charset="-78"/>
              </a:rPr>
              <a:t>JIT</a:t>
            </a:r>
            <a:r>
              <a:rPr lang="ar-SA" sz="3200" dirty="0">
                <a:solidFill>
                  <a:prstClr val="white"/>
                </a:solidFill>
                <a:latin typeface="Sakkal Majalla" pitchFamily="2" charset="-78"/>
                <a:cs typeface="Sakkal Majalla" pitchFamily="2" charset="-78"/>
              </a:rPr>
              <a:t>)</a:t>
            </a:r>
            <a:endParaRPr lang="en-US" sz="3200" dirty="0">
              <a:solidFill>
                <a:prstClr val="white"/>
              </a:solidFill>
              <a:latin typeface="Sakkal Majalla" pitchFamily="2" charset="-78"/>
              <a:cs typeface="Sakkal Majalla" pitchFamily="2" charset="-78"/>
            </a:endParaRPr>
          </a:p>
        </p:txBody>
      </p:sp>
      <p:grpSp>
        <p:nvGrpSpPr>
          <p:cNvPr id="4" name="Group 3"/>
          <p:cNvGrpSpPr/>
          <p:nvPr/>
        </p:nvGrpSpPr>
        <p:grpSpPr>
          <a:xfrm>
            <a:off x="6128085" y="1543014"/>
            <a:ext cx="5722246" cy="736980"/>
            <a:chOff x="5877232" y="3291603"/>
            <a:chExt cx="5722246" cy="73698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20781" y="3291603"/>
              <a:ext cx="778697" cy="736980"/>
            </a:xfrm>
            <a:prstGeom prst="rect">
              <a:avLst/>
            </a:prstGeom>
          </p:spPr>
        </p:pic>
        <p:sp>
          <p:nvSpPr>
            <p:cNvPr id="6" name="Rectangle 5"/>
            <p:cNvSpPr/>
            <p:nvPr/>
          </p:nvSpPr>
          <p:spPr>
            <a:xfrm>
              <a:off x="5877232" y="3495065"/>
              <a:ext cx="5076672" cy="487506"/>
            </a:xfrm>
            <a:prstGeom prst="rect">
              <a:avLst/>
            </a:prstGeom>
          </p:spPr>
          <p:txBody>
            <a:bodyPr wrap="square">
              <a:spAutoFit/>
            </a:bodyPr>
            <a:lstStyle/>
            <a:p>
              <a:pPr algn="justLow">
                <a:lnSpc>
                  <a:spcPct val="107000"/>
                </a:lnSpc>
                <a:spcAft>
                  <a:spcPts val="800"/>
                </a:spcAft>
              </a:pPr>
              <a:r>
                <a:rPr lang="ar-EG" sz="24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الاستجابة </a:t>
              </a:r>
              <a:r>
                <a:rPr lang="ar-EG" sz="2400" b="1" dirty="0" smtClean="0">
                  <a:solidFill>
                    <a:srgbClr val="C00000"/>
                  </a:solidFill>
                  <a:latin typeface="Sakkal Majalla" panose="02000000000000000000" pitchFamily="2" charset="-78"/>
                  <a:ea typeface="Calibri" panose="020F0502020204030204" pitchFamily="34" charset="0"/>
                  <a:cs typeface="Sakkal Majalla" panose="02000000000000000000" pitchFamily="2" charset="-78"/>
                </a:rPr>
                <a:t>السريعة </a:t>
              </a:r>
              <a:r>
                <a:rPr lang="ar-EG" sz="24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لرغبات المستهلكين</a:t>
              </a:r>
            </a:p>
          </p:txBody>
        </p:sp>
      </p:grpSp>
      <p:sp>
        <p:nvSpPr>
          <p:cNvPr id="8" name="Rectangle 7"/>
          <p:cNvSpPr/>
          <p:nvPr/>
        </p:nvSpPr>
        <p:spPr>
          <a:xfrm>
            <a:off x="481263" y="2279993"/>
            <a:ext cx="10788124" cy="1938992"/>
          </a:xfrm>
          <a:prstGeom prst="rect">
            <a:avLst/>
          </a:prstGeom>
        </p:spPr>
        <p:txBody>
          <a:bodyPr wrap="square">
            <a:spAutoFit/>
          </a:bodyPr>
          <a:lstStyle/>
          <a:p>
            <a:pPr algn="justLow">
              <a:lnSpc>
                <a:spcPct val="125000"/>
              </a:lnSpc>
              <a:spcAft>
                <a:spcPts val="1000"/>
              </a:spcAft>
            </a:pP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يوصف منطق</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(JIT) </a:t>
            </a: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بأنه تزامن جدولة المبيعات مع عمليات الإنتاج، وذلك بتكملة المنتج أو المزيج من المنتجات في الوقت المحدد لمقابلة الطلب الحقيقي مع ضمان بيع جميع السلع المنتجة حال تكملتها هذا، ويوفر نظام</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(JIT) </a:t>
            </a: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استجابة سريعة لرغبات المستهلكين وفق الجدولة اليومية المتماثلة نتيجة الانخفاض الكبير والملموس للمهل الزمنية المعتمدة مقارنة </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a:r>
            <a:b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b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مع المهل الزمنية المخططة في النظم التقليدية </a:t>
            </a:r>
            <a:endPar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grpSp>
        <p:nvGrpSpPr>
          <p:cNvPr id="9" name="Group 8"/>
          <p:cNvGrpSpPr/>
          <p:nvPr/>
        </p:nvGrpSpPr>
        <p:grpSpPr>
          <a:xfrm>
            <a:off x="6128085" y="4196602"/>
            <a:ext cx="5722246" cy="736980"/>
            <a:chOff x="5877232" y="3291603"/>
            <a:chExt cx="5722246" cy="736980"/>
          </a:xfrm>
        </p:grpSpPr>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20781" y="3291603"/>
              <a:ext cx="778697" cy="736980"/>
            </a:xfrm>
            <a:prstGeom prst="rect">
              <a:avLst/>
            </a:prstGeom>
          </p:spPr>
        </p:pic>
        <p:sp>
          <p:nvSpPr>
            <p:cNvPr id="11" name="Rectangle 10"/>
            <p:cNvSpPr/>
            <p:nvPr/>
          </p:nvSpPr>
          <p:spPr>
            <a:xfrm>
              <a:off x="5877232" y="3495065"/>
              <a:ext cx="5076672" cy="487506"/>
            </a:xfrm>
            <a:prstGeom prst="rect">
              <a:avLst/>
            </a:prstGeom>
          </p:spPr>
          <p:txBody>
            <a:bodyPr wrap="square">
              <a:spAutoFit/>
            </a:bodyPr>
            <a:lstStyle/>
            <a:p>
              <a:pPr algn="justLow">
                <a:lnSpc>
                  <a:spcPct val="107000"/>
                </a:lnSpc>
                <a:spcAft>
                  <a:spcPts val="800"/>
                </a:spcAft>
              </a:pPr>
              <a:r>
                <a:rPr lang="ar-EG" sz="24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توفـيـر الـتكلـفـة</a:t>
              </a:r>
            </a:p>
          </p:txBody>
        </p:sp>
      </p:grpSp>
      <p:sp>
        <p:nvSpPr>
          <p:cNvPr id="12" name="Rectangle 11"/>
          <p:cNvSpPr/>
          <p:nvPr/>
        </p:nvSpPr>
        <p:spPr>
          <a:xfrm>
            <a:off x="481263" y="4933581"/>
            <a:ext cx="10788124" cy="1477328"/>
          </a:xfrm>
          <a:prstGeom prst="rect">
            <a:avLst/>
          </a:prstGeom>
        </p:spPr>
        <p:txBody>
          <a:bodyPr wrap="square">
            <a:spAutoFit/>
          </a:bodyPr>
          <a:lstStyle/>
          <a:p>
            <a:pPr algn="justLow">
              <a:lnSpc>
                <a:spcPct val="125000"/>
              </a:lnSpc>
              <a:spcAft>
                <a:spcPts val="1000"/>
              </a:spcAft>
            </a:pP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يحقق تطبيق فلسفة</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(JIT) </a:t>
            </a: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وفورات اقتصادية تتمثل في تخفيض تكلفة الخزين إذ يتم تسليم المواد والأجزاء </a:t>
            </a:r>
            <a:r>
              <a:rPr lang="ar-SA" sz="2400" b="1" dirty="0" err="1">
                <a:solidFill>
                  <a:srgbClr val="002060"/>
                </a:solidFill>
                <a:latin typeface="Sakkal Majalla" panose="02000000000000000000" pitchFamily="2" charset="-78"/>
                <a:ea typeface="Calibri" panose="020F0502020204030204" pitchFamily="34" charset="0"/>
                <a:cs typeface="Sakkal Majalla" panose="02000000000000000000" pitchFamily="2" charset="-78"/>
              </a:rPr>
              <a:t>المشتراة</a:t>
            </a: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والمصنعة مباشرة عند الحاجة وبالكمية المطلوبة وذلك وفقا لمنطق الخزين الصفري ويحقق كذلك تجنب تكلفة التألف والعمل المعاد</a:t>
            </a:r>
            <a:endPar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sp>
        <p:nvSpPr>
          <p:cNvPr id="13"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14" name="مستطيل 2"/>
          <p:cNvSpPr/>
          <p:nvPr/>
        </p:nvSpPr>
        <p:spPr>
          <a:xfrm>
            <a:off x="1065605" y="655320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4"/>
              </a:rPr>
              <a:t>www.dawliatraining.com</a:t>
            </a:r>
            <a:endParaRPr lang="en-US" sz="1100" dirty="0">
              <a:effectLst/>
              <a:ea typeface="Calibri"/>
              <a:cs typeface="Arial"/>
            </a:endParaRPr>
          </a:p>
        </p:txBody>
      </p:sp>
    </p:spTree>
    <p:extLst>
      <p:ext uri="{BB962C8B-B14F-4D97-AF65-F5344CB8AC3E}">
        <p14:creationId xmlns:p14="http://schemas.microsoft.com/office/powerpoint/2010/main" val="9149801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randombar(horizontal)">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26" presetClass="entr" presetSubtype="0" fill="hold"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down)">
                                      <p:cBhvr>
                                        <p:cTn id="30" dur="580">
                                          <p:stCondLst>
                                            <p:cond delay="0"/>
                                          </p:stCondLst>
                                        </p:cTn>
                                        <p:tgtEl>
                                          <p:spTgt spid="9"/>
                                        </p:tgtEl>
                                      </p:cBhvr>
                                    </p:animEffect>
                                    <p:anim calcmode="lin" valueType="num">
                                      <p:cBhvr>
                                        <p:cTn id="31"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32"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33"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34"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35"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36" dur="26">
                                          <p:stCondLst>
                                            <p:cond delay="650"/>
                                          </p:stCondLst>
                                        </p:cTn>
                                        <p:tgtEl>
                                          <p:spTgt spid="9"/>
                                        </p:tgtEl>
                                      </p:cBhvr>
                                      <p:to x="100000" y="60000"/>
                                    </p:animScale>
                                    <p:animScale>
                                      <p:cBhvr>
                                        <p:cTn id="37" dur="166" decel="50000">
                                          <p:stCondLst>
                                            <p:cond delay="676"/>
                                          </p:stCondLst>
                                        </p:cTn>
                                        <p:tgtEl>
                                          <p:spTgt spid="9"/>
                                        </p:tgtEl>
                                      </p:cBhvr>
                                      <p:to x="100000" y="100000"/>
                                    </p:animScale>
                                    <p:animScale>
                                      <p:cBhvr>
                                        <p:cTn id="38" dur="26">
                                          <p:stCondLst>
                                            <p:cond delay="1312"/>
                                          </p:stCondLst>
                                        </p:cTn>
                                        <p:tgtEl>
                                          <p:spTgt spid="9"/>
                                        </p:tgtEl>
                                      </p:cBhvr>
                                      <p:to x="100000" y="80000"/>
                                    </p:animScale>
                                    <p:animScale>
                                      <p:cBhvr>
                                        <p:cTn id="39" dur="166" decel="50000">
                                          <p:stCondLst>
                                            <p:cond delay="1338"/>
                                          </p:stCondLst>
                                        </p:cTn>
                                        <p:tgtEl>
                                          <p:spTgt spid="9"/>
                                        </p:tgtEl>
                                      </p:cBhvr>
                                      <p:to x="100000" y="100000"/>
                                    </p:animScale>
                                    <p:animScale>
                                      <p:cBhvr>
                                        <p:cTn id="40" dur="26">
                                          <p:stCondLst>
                                            <p:cond delay="1642"/>
                                          </p:stCondLst>
                                        </p:cTn>
                                        <p:tgtEl>
                                          <p:spTgt spid="9"/>
                                        </p:tgtEl>
                                      </p:cBhvr>
                                      <p:to x="100000" y="90000"/>
                                    </p:animScale>
                                    <p:animScale>
                                      <p:cBhvr>
                                        <p:cTn id="41" dur="166" decel="50000">
                                          <p:stCondLst>
                                            <p:cond delay="1668"/>
                                          </p:stCondLst>
                                        </p:cTn>
                                        <p:tgtEl>
                                          <p:spTgt spid="9"/>
                                        </p:tgtEl>
                                      </p:cBhvr>
                                      <p:to x="100000" y="100000"/>
                                    </p:animScale>
                                    <p:animScale>
                                      <p:cBhvr>
                                        <p:cTn id="42" dur="26">
                                          <p:stCondLst>
                                            <p:cond delay="1808"/>
                                          </p:stCondLst>
                                        </p:cTn>
                                        <p:tgtEl>
                                          <p:spTgt spid="9"/>
                                        </p:tgtEl>
                                      </p:cBhvr>
                                      <p:to x="100000" y="95000"/>
                                    </p:animScale>
                                    <p:animScale>
                                      <p:cBhvr>
                                        <p:cTn id="43" dur="166" decel="50000">
                                          <p:stCondLst>
                                            <p:cond delay="1834"/>
                                          </p:stCondLst>
                                        </p:cTn>
                                        <p:tgtEl>
                                          <p:spTgt spid="9"/>
                                        </p:tgtEl>
                                      </p:cBhvr>
                                      <p:to x="100000" y="100000"/>
                                    </p:animScale>
                                  </p:childTnLst>
                                </p:cTn>
                              </p:par>
                            </p:childTnLst>
                          </p:cTn>
                        </p:par>
                      </p:childTnLst>
                    </p:cTn>
                  </p:par>
                  <p:par>
                    <p:cTn id="44" fill="hold">
                      <p:stCondLst>
                        <p:cond delay="indefinite"/>
                      </p:stCondLst>
                      <p:childTnLst>
                        <p:par>
                          <p:cTn id="45" fill="hold">
                            <p:stCondLst>
                              <p:cond delay="0"/>
                            </p:stCondLst>
                            <p:childTnLst>
                              <p:par>
                                <p:cTn id="46" presetID="14" presetClass="entr" presetSubtype="10" fill="hold" grpId="0" nodeType="click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randombar(horizontal)">
                                      <p:cBhvr>
                                        <p:cTn id="4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164</a:t>
            </a:fld>
            <a:endParaRPr lang="ar-EG"/>
          </a:p>
        </p:txBody>
      </p:sp>
      <p:sp>
        <p:nvSpPr>
          <p:cNvPr id="23" name="Rectangle 22"/>
          <p:cNvSpPr/>
          <p:nvPr/>
        </p:nvSpPr>
        <p:spPr>
          <a:xfrm>
            <a:off x="7375621" y="202376"/>
            <a:ext cx="4474710" cy="707886"/>
          </a:xfrm>
          <a:prstGeom prst="rect">
            <a:avLst/>
          </a:prstGeom>
        </p:spPr>
        <p:txBody>
          <a:bodyPr wrap="square">
            <a:spAutoFit/>
          </a:bodyPr>
          <a:lstStyle/>
          <a:p>
            <a:pPr lvl="0" algn="ctr">
              <a:lnSpc>
                <a:spcPct val="125000"/>
              </a:lnSpc>
              <a:spcAft>
                <a:spcPts val="800"/>
              </a:spcAft>
              <a:defRPr/>
            </a:pPr>
            <a:r>
              <a:rPr lang="ar-SA" sz="3200" dirty="0">
                <a:solidFill>
                  <a:prstClr val="white"/>
                </a:solidFill>
                <a:latin typeface="Sakkal Majalla" pitchFamily="2" charset="-78"/>
                <a:cs typeface="Sakkal Majalla" pitchFamily="2" charset="-78"/>
              </a:rPr>
              <a:t>نظام الإنتاج الآني(</a:t>
            </a:r>
            <a:r>
              <a:rPr lang="en-US" sz="3200" dirty="0">
                <a:solidFill>
                  <a:prstClr val="white"/>
                </a:solidFill>
                <a:latin typeface="Sakkal Majalla" pitchFamily="2" charset="-78"/>
                <a:cs typeface="Sakkal Majalla" pitchFamily="2" charset="-78"/>
              </a:rPr>
              <a:t>JIT</a:t>
            </a:r>
            <a:r>
              <a:rPr lang="ar-SA" sz="3200" dirty="0">
                <a:solidFill>
                  <a:prstClr val="white"/>
                </a:solidFill>
                <a:latin typeface="Sakkal Majalla" pitchFamily="2" charset="-78"/>
                <a:cs typeface="Sakkal Majalla" pitchFamily="2" charset="-78"/>
              </a:rPr>
              <a:t>)</a:t>
            </a:r>
            <a:endParaRPr lang="en-US" sz="3200" dirty="0">
              <a:solidFill>
                <a:prstClr val="white"/>
              </a:solidFill>
              <a:latin typeface="Sakkal Majalla" pitchFamily="2" charset="-78"/>
              <a:cs typeface="Sakkal Majalla" pitchFamily="2" charset="-78"/>
            </a:endParaRPr>
          </a:p>
        </p:txBody>
      </p:sp>
      <p:grpSp>
        <p:nvGrpSpPr>
          <p:cNvPr id="4" name="Group 3"/>
          <p:cNvGrpSpPr/>
          <p:nvPr/>
        </p:nvGrpSpPr>
        <p:grpSpPr>
          <a:xfrm>
            <a:off x="6128085" y="1543014"/>
            <a:ext cx="5722246" cy="736980"/>
            <a:chOff x="5877232" y="3291603"/>
            <a:chExt cx="5722246" cy="73698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20781" y="3291603"/>
              <a:ext cx="778697" cy="736980"/>
            </a:xfrm>
            <a:prstGeom prst="rect">
              <a:avLst/>
            </a:prstGeom>
          </p:spPr>
        </p:pic>
        <p:sp>
          <p:nvSpPr>
            <p:cNvPr id="6" name="Rectangle 5"/>
            <p:cNvSpPr/>
            <p:nvPr/>
          </p:nvSpPr>
          <p:spPr>
            <a:xfrm>
              <a:off x="5877232" y="3495065"/>
              <a:ext cx="5076672" cy="487506"/>
            </a:xfrm>
            <a:prstGeom prst="rect">
              <a:avLst/>
            </a:prstGeom>
          </p:spPr>
          <p:txBody>
            <a:bodyPr wrap="square">
              <a:spAutoFit/>
            </a:bodyPr>
            <a:lstStyle/>
            <a:p>
              <a:pPr algn="justLow">
                <a:lnSpc>
                  <a:spcPct val="107000"/>
                </a:lnSpc>
                <a:spcAft>
                  <a:spcPts val="800"/>
                </a:spcAft>
              </a:pPr>
              <a:r>
                <a:rPr lang="ar-EG" sz="24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زيـادة الإيـرادات</a:t>
              </a:r>
            </a:p>
          </p:txBody>
        </p:sp>
      </p:grpSp>
      <p:sp>
        <p:nvSpPr>
          <p:cNvPr id="8" name="Rectangle 7"/>
          <p:cNvSpPr/>
          <p:nvPr/>
        </p:nvSpPr>
        <p:spPr>
          <a:xfrm>
            <a:off x="481263" y="2279993"/>
            <a:ext cx="10788124" cy="1477328"/>
          </a:xfrm>
          <a:prstGeom prst="rect">
            <a:avLst/>
          </a:prstGeom>
        </p:spPr>
        <p:txBody>
          <a:bodyPr wrap="square">
            <a:spAutoFit/>
          </a:bodyPr>
          <a:lstStyle/>
          <a:p>
            <a:pPr algn="justLow">
              <a:lnSpc>
                <a:spcPct val="125000"/>
              </a:lnSpc>
              <a:spcAft>
                <a:spcPts val="1000"/>
              </a:spcAft>
            </a:pP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تحتاج فلسفة</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(JIT) </a:t>
            </a: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عند التطبيق إلى أنشطة مؤكدة في الحفاظ على خصائص الجودة المقررة لمستلزمات عملية الإنتاج، وهذا بدون شك يحقق تحسينا متميزا في نوعية المنتج ومن جانب آخر فإن تخفيض المهل الزمنية للمنتج النهائي يعد </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a:r>
            <a:b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b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من النتائج الواضحة لنظام</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(JIT)</a:t>
            </a:r>
          </a:p>
        </p:txBody>
      </p:sp>
      <p:pic>
        <p:nvPicPr>
          <p:cNvPr id="9" name="Picture 8" descr="Free Vector | People working at factory landing pages"/>
          <p:cNvPicPr/>
          <p:nvPr/>
        </p:nvPicPr>
        <p:blipFill>
          <a:blip r:embed="rId4">
            <a:extLst>
              <a:ext uri="{28A0092B-C50C-407E-A947-70E740481C1C}">
                <a14:useLocalDpi xmlns:a14="http://schemas.microsoft.com/office/drawing/2010/main" val="0"/>
              </a:ext>
            </a:extLst>
          </a:blip>
          <a:srcRect/>
          <a:stretch>
            <a:fillRect/>
          </a:stretch>
        </p:blipFill>
        <p:spPr bwMode="auto">
          <a:xfrm>
            <a:off x="8918949" y="3814579"/>
            <a:ext cx="2285808" cy="1880368"/>
          </a:xfrm>
          <a:prstGeom prst="rect">
            <a:avLst/>
          </a:prstGeom>
          <a:noFill/>
          <a:ln>
            <a:noFill/>
          </a:ln>
        </p:spPr>
      </p:pic>
      <p:sp>
        <p:nvSpPr>
          <p:cNvPr id="10" name="Rectangle 9"/>
          <p:cNvSpPr/>
          <p:nvPr/>
        </p:nvSpPr>
        <p:spPr>
          <a:xfrm>
            <a:off x="739480" y="4283865"/>
            <a:ext cx="8179469" cy="1015663"/>
          </a:xfrm>
          <a:prstGeom prst="rect">
            <a:avLst/>
          </a:prstGeom>
        </p:spPr>
        <p:txBody>
          <a:bodyPr wrap="square">
            <a:spAutoFit/>
          </a:bodyPr>
          <a:lstStyle/>
          <a:p>
            <a:pPr algn="justLow">
              <a:lnSpc>
                <a:spcPct val="125000"/>
              </a:lnSpc>
              <a:spcAft>
                <a:spcPts val="1000"/>
              </a:spcAft>
            </a:pP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وينعكس ذلك كله في تقديم خدمة أفضل إلى الزبون ثم زيادة في المبيعات والأرباح المتحققة وبالتأكيد فإن ذلك يعزز من الموقف التنافسي للمنشأة</a:t>
            </a:r>
          </a:p>
        </p:txBody>
      </p:sp>
      <p:sp>
        <p:nvSpPr>
          <p:cNvPr id="11"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12" name="مستطيل 2"/>
          <p:cNvSpPr/>
          <p:nvPr/>
        </p:nvSpPr>
        <p:spPr>
          <a:xfrm>
            <a:off x="1065605" y="655320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5"/>
              </a:rPr>
              <a:t>www.dawliatraining.com</a:t>
            </a:r>
            <a:endParaRPr lang="en-US" sz="1100" dirty="0">
              <a:effectLst/>
              <a:ea typeface="Calibri"/>
              <a:cs typeface="Arial"/>
            </a:endParaRPr>
          </a:p>
        </p:txBody>
      </p:sp>
    </p:spTree>
    <p:extLst>
      <p:ext uri="{BB962C8B-B14F-4D97-AF65-F5344CB8AC3E}">
        <p14:creationId xmlns:p14="http://schemas.microsoft.com/office/powerpoint/2010/main" val="81579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randombar(horizontal)">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grpId="0" nodeType="click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randombar(horizontal)">
                                      <p:cBhvr>
                                        <p:cTn id="30" dur="500"/>
                                        <p:tgtEl>
                                          <p:spTgt spid="10"/>
                                        </p:tgtEl>
                                      </p:cBhvr>
                                    </p:animEffect>
                                  </p:childTnLst>
                                </p:cTn>
                              </p:par>
                              <p:par>
                                <p:cTn id="31" presetID="14" presetClass="entr" presetSubtype="10" fill="hold"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randombar(horizontal)">
                                      <p:cBhvr>
                                        <p:cTn id="3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165</a:t>
            </a:fld>
            <a:endParaRPr lang="ar-EG"/>
          </a:p>
        </p:txBody>
      </p:sp>
      <p:sp>
        <p:nvSpPr>
          <p:cNvPr id="23" name="Rectangle 22"/>
          <p:cNvSpPr/>
          <p:nvPr/>
        </p:nvSpPr>
        <p:spPr>
          <a:xfrm>
            <a:off x="7375621" y="202376"/>
            <a:ext cx="4474710" cy="707886"/>
          </a:xfrm>
          <a:prstGeom prst="rect">
            <a:avLst/>
          </a:prstGeom>
        </p:spPr>
        <p:txBody>
          <a:bodyPr wrap="square">
            <a:spAutoFit/>
          </a:bodyPr>
          <a:lstStyle/>
          <a:p>
            <a:pPr lvl="0" algn="ctr">
              <a:lnSpc>
                <a:spcPct val="125000"/>
              </a:lnSpc>
              <a:spcAft>
                <a:spcPts val="800"/>
              </a:spcAft>
              <a:defRPr/>
            </a:pPr>
            <a:r>
              <a:rPr lang="ar-SA" sz="3200" dirty="0">
                <a:solidFill>
                  <a:prstClr val="white"/>
                </a:solidFill>
                <a:latin typeface="Sakkal Majalla" pitchFamily="2" charset="-78"/>
                <a:cs typeface="Sakkal Majalla" pitchFamily="2" charset="-78"/>
              </a:rPr>
              <a:t>نظام الإنتاج الآني(</a:t>
            </a:r>
            <a:r>
              <a:rPr lang="en-US" sz="3200" dirty="0">
                <a:solidFill>
                  <a:prstClr val="white"/>
                </a:solidFill>
                <a:latin typeface="Sakkal Majalla" pitchFamily="2" charset="-78"/>
                <a:cs typeface="Sakkal Majalla" pitchFamily="2" charset="-78"/>
              </a:rPr>
              <a:t>JIT</a:t>
            </a:r>
            <a:r>
              <a:rPr lang="ar-SA" sz="3200" dirty="0">
                <a:solidFill>
                  <a:prstClr val="white"/>
                </a:solidFill>
                <a:latin typeface="Sakkal Majalla" pitchFamily="2" charset="-78"/>
                <a:cs typeface="Sakkal Majalla" pitchFamily="2" charset="-78"/>
              </a:rPr>
              <a:t>)</a:t>
            </a:r>
            <a:endParaRPr lang="en-US" sz="3200" dirty="0">
              <a:solidFill>
                <a:prstClr val="white"/>
              </a:solidFill>
              <a:latin typeface="Sakkal Majalla" pitchFamily="2" charset="-78"/>
              <a:cs typeface="Sakkal Majalla" pitchFamily="2" charset="-78"/>
            </a:endParaRPr>
          </a:p>
        </p:txBody>
      </p:sp>
      <p:grpSp>
        <p:nvGrpSpPr>
          <p:cNvPr id="4" name="Group 3"/>
          <p:cNvGrpSpPr/>
          <p:nvPr/>
        </p:nvGrpSpPr>
        <p:grpSpPr>
          <a:xfrm>
            <a:off x="1716504" y="173282"/>
            <a:ext cx="3061262" cy="736980"/>
            <a:chOff x="8538216" y="3291603"/>
            <a:chExt cx="3061262" cy="73698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20781" y="3291603"/>
              <a:ext cx="778697" cy="736980"/>
            </a:xfrm>
            <a:prstGeom prst="rect">
              <a:avLst/>
            </a:prstGeom>
          </p:spPr>
        </p:pic>
        <p:sp>
          <p:nvSpPr>
            <p:cNvPr id="6" name="Rectangle 5"/>
            <p:cNvSpPr/>
            <p:nvPr/>
          </p:nvSpPr>
          <p:spPr>
            <a:xfrm>
              <a:off x="8538216" y="3522363"/>
              <a:ext cx="2415687" cy="487506"/>
            </a:xfrm>
            <a:prstGeom prst="rect">
              <a:avLst/>
            </a:prstGeom>
          </p:spPr>
          <p:txBody>
            <a:bodyPr wrap="square">
              <a:spAutoFit/>
            </a:bodyPr>
            <a:lstStyle/>
            <a:p>
              <a:pPr algn="justLow">
                <a:lnSpc>
                  <a:spcPct val="107000"/>
                </a:lnSpc>
                <a:spcAft>
                  <a:spcPts val="800"/>
                </a:spcAft>
              </a:pPr>
              <a:r>
                <a:rPr lang="ar-EG" sz="24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تـوفـيـر الاستـثـمار</a:t>
              </a:r>
            </a:p>
          </p:txBody>
        </p:sp>
      </p:grpSp>
      <p:grpSp>
        <p:nvGrpSpPr>
          <p:cNvPr id="8" name="Group 7"/>
          <p:cNvGrpSpPr/>
          <p:nvPr/>
        </p:nvGrpSpPr>
        <p:grpSpPr>
          <a:xfrm flipH="1">
            <a:off x="8781669" y="2257023"/>
            <a:ext cx="3410330" cy="3384206"/>
            <a:chOff x="1014099" y="1810074"/>
            <a:chExt cx="3410330" cy="3384206"/>
          </a:xfrm>
        </p:grpSpPr>
        <p:grpSp>
          <p:nvGrpSpPr>
            <p:cNvPr id="9" name="Group 8"/>
            <p:cNvGrpSpPr/>
            <p:nvPr/>
          </p:nvGrpSpPr>
          <p:grpSpPr>
            <a:xfrm>
              <a:off x="1014099" y="1810074"/>
              <a:ext cx="3410330" cy="3384206"/>
              <a:chOff x="1014099" y="1810074"/>
              <a:chExt cx="3410330" cy="3384206"/>
            </a:xfrm>
          </p:grpSpPr>
          <p:grpSp>
            <p:nvGrpSpPr>
              <p:cNvPr id="11" name="Group 10">
                <a:extLst>
                  <a:ext uri="{FF2B5EF4-FFF2-40B4-BE49-F238E27FC236}">
                    <a16:creationId xmlns:a16="http://schemas.microsoft.com/office/drawing/2014/main" xmlns="" id="{81DFA423-2E64-459A-B1BF-2DCE5D6B26DA}"/>
                  </a:ext>
                </a:extLst>
              </p:cNvPr>
              <p:cNvGrpSpPr/>
              <p:nvPr/>
            </p:nvGrpSpPr>
            <p:grpSpPr>
              <a:xfrm>
                <a:off x="1210583" y="1810074"/>
                <a:ext cx="3213846" cy="3384206"/>
                <a:chOff x="2926841" y="2358714"/>
                <a:chExt cx="3213846" cy="3384206"/>
              </a:xfrm>
            </p:grpSpPr>
            <p:sp>
              <p:nvSpPr>
                <p:cNvPr id="13" name="Freeform: Shape 9">
                  <a:extLst>
                    <a:ext uri="{FF2B5EF4-FFF2-40B4-BE49-F238E27FC236}">
                      <a16:creationId xmlns:a16="http://schemas.microsoft.com/office/drawing/2014/main" xmlns="" id="{21DECFBB-5CE4-47F4-9705-1B840552947B}"/>
                    </a:ext>
                  </a:extLst>
                </p:cNvPr>
                <p:cNvSpPr/>
                <p:nvPr/>
              </p:nvSpPr>
              <p:spPr>
                <a:xfrm>
                  <a:off x="4488555" y="2358714"/>
                  <a:ext cx="1652132" cy="3384206"/>
                </a:xfrm>
                <a:custGeom>
                  <a:avLst/>
                  <a:gdLst>
                    <a:gd name="connsiteX0" fmla="*/ 0 w 1652132"/>
                    <a:gd name="connsiteY0" fmla="*/ 0 h 3384206"/>
                    <a:gd name="connsiteX1" fmla="*/ 0 w 1652132"/>
                    <a:gd name="connsiteY1" fmla="*/ 220373 h 3384206"/>
                    <a:gd name="connsiteX2" fmla="*/ 1453077 w 1652132"/>
                    <a:gd name="connsiteY2" fmla="*/ 1696367 h 3384206"/>
                    <a:gd name="connsiteX3" fmla="*/ 0 w 1652132"/>
                    <a:gd name="connsiteY3" fmla="*/ 3172360 h 3384206"/>
                    <a:gd name="connsiteX4" fmla="*/ 0 w 1652132"/>
                    <a:gd name="connsiteY4" fmla="*/ 3392734 h 3384206"/>
                    <a:gd name="connsiteX5" fmla="*/ 1673450 w 1652132"/>
                    <a:gd name="connsiteY5" fmla="*/ 1696367 h 3384206"/>
                    <a:gd name="connsiteX6" fmla="*/ 0 w 1652132"/>
                    <a:gd name="connsiteY6" fmla="*/ 0 h 3384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52132" h="3384206">
                      <a:moveTo>
                        <a:pt x="0" y="0"/>
                      </a:moveTo>
                      <a:lnTo>
                        <a:pt x="0" y="220373"/>
                      </a:lnTo>
                      <a:cubicBezTo>
                        <a:pt x="803416" y="232897"/>
                        <a:pt x="1453077" y="890020"/>
                        <a:pt x="1453077" y="1696367"/>
                      </a:cubicBezTo>
                      <a:cubicBezTo>
                        <a:pt x="1453077" y="2502714"/>
                        <a:pt x="803416" y="3159836"/>
                        <a:pt x="0" y="3172360"/>
                      </a:cubicBezTo>
                      <a:lnTo>
                        <a:pt x="0" y="3392734"/>
                      </a:lnTo>
                      <a:cubicBezTo>
                        <a:pt x="924927" y="3380209"/>
                        <a:pt x="1673450" y="2624226"/>
                        <a:pt x="1673450" y="1696367"/>
                      </a:cubicBezTo>
                      <a:cubicBezTo>
                        <a:pt x="1673450" y="768508"/>
                        <a:pt x="924927" y="12791"/>
                        <a:pt x="0" y="0"/>
                      </a:cubicBezTo>
                      <a:close/>
                    </a:path>
                  </a:pathLst>
                </a:custGeom>
                <a:solidFill>
                  <a:srgbClr val="FFA300"/>
                </a:solidFill>
                <a:ln w="26641" cap="flat">
                  <a:noFill/>
                  <a:prstDash val="solid"/>
                  <a:miter/>
                </a:ln>
              </p:spPr>
              <p:txBody>
                <a:bodyPr rtlCol="0" anchor="ctr"/>
                <a:lstStyle/>
                <a:p>
                  <a:pPr algn="justLow" rtl="1"/>
                  <a:endParaRPr lang="en-US" sz="2400">
                    <a:latin typeface="Sakkal Majalla" panose="02000000000000000000" pitchFamily="2" charset="-78"/>
                    <a:cs typeface="Sakkal Majalla" panose="02000000000000000000" pitchFamily="2" charset="-78"/>
                  </a:endParaRPr>
                </a:p>
              </p:txBody>
            </p:sp>
            <p:sp>
              <p:nvSpPr>
                <p:cNvPr id="14" name="Freeform: Shape 11">
                  <a:extLst>
                    <a:ext uri="{FF2B5EF4-FFF2-40B4-BE49-F238E27FC236}">
                      <a16:creationId xmlns:a16="http://schemas.microsoft.com/office/drawing/2014/main" xmlns="" id="{82805BC2-1BEF-461A-AA9A-4C104CEAA637}"/>
                    </a:ext>
                  </a:extLst>
                </p:cNvPr>
                <p:cNvSpPr/>
                <p:nvPr/>
              </p:nvSpPr>
              <p:spPr>
                <a:xfrm>
                  <a:off x="4488555" y="2579088"/>
                  <a:ext cx="1438954" cy="2931202"/>
                </a:xfrm>
                <a:custGeom>
                  <a:avLst/>
                  <a:gdLst>
                    <a:gd name="connsiteX0" fmla="*/ 0 w 1438953"/>
                    <a:gd name="connsiteY0" fmla="*/ 0 h 2931202"/>
                    <a:gd name="connsiteX1" fmla="*/ 0 w 1438953"/>
                    <a:gd name="connsiteY1" fmla="*/ 220373 h 2931202"/>
                    <a:gd name="connsiteX2" fmla="*/ 1232704 w 1438953"/>
                    <a:gd name="connsiteY2" fmla="*/ 1475994 h 2931202"/>
                    <a:gd name="connsiteX3" fmla="*/ 0 w 1438953"/>
                    <a:gd name="connsiteY3" fmla="*/ 2731614 h 2931202"/>
                    <a:gd name="connsiteX4" fmla="*/ 0 w 1438953"/>
                    <a:gd name="connsiteY4" fmla="*/ 2951987 h 2931202"/>
                    <a:gd name="connsiteX5" fmla="*/ 1453077 w 1438953"/>
                    <a:gd name="connsiteY5" fmla="*/ 1475994 h 2931202"/>
                    <a:gd name="connsiteX6" fmla="*/ 0 w 1438953"/>
                    <a:gd name="connsiteY6" fmla="*/ 0 h 2931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38953" h="2931202">
                      <a:moveTo>
                        <a:pt x="0" y="0"/>
                      </a:moveTo>
                      <a:lnTo>
                        <a:pt x="0" y="220373"/>
                      </a:lnTo>
                      <a:cubicBezTo>
                        <a:pt x="681904" y="232897"/>
                        <a:pt x="1232704" y="791158"/>
                        <a:pt x="1232704" y="1475994"/>
                      </a:cubicBezTo>
                      <a:cubicBezTo>
                        <a:pt x="1232704" y="2160829"/>
                        <a:pt x="681638" y="2719090"/>
                        <a:pt x="0" y="2731614"/>
                      </a:cubicBezTo>
                      <a:lnTo>
                        <a:pt x="0" y="2951987"/>
                      </a:lnTo>
                      <a:cubicBezTo>
                        <a:pt x="803416" y="2939463"/>
                        <a:pt x="1453077" y="2282341"/>
                        <a:pt x="1453077" y="1475994"/>
                      </a:cubicBezTo>
                      <a:cubicBezTo>
                        <a:pt x="1453077" y="669646"/>
                        <a:pt x="803416" y="12791"/>
                        <a:pt x="0" y="0"/>
                      </a:cubicBezTo>
                      <a:close/>
                    </a:path>
                  </a:pathLst>
                </a:custGeom>
                <a:solidFill>
                  <a:srgbClr val="00C3E6"/>
                </a:solidFill>
                <a:ln w="26641" cap="flat">
                  <a:noFill/>
                  <a:prstDash val="solid"/>
                  <a:miter/>
                </a:ln>
              </p:spPr>
              <p:txBody>
                <a:bodyPr rtlCol="0" anchor="ctr"/>
                <a:lstStyle/>
                <a:p>
                  <a:pPr algn="justLow" rtl="1"/>
                  <a:endParaRPr lang="en-US" sz="2400">
                    <a:latin typeface="Sakkal Majalla" panose="02000000000000000000" pitchFamily="2" charset="-78"/>
                    <a:cs typeface="Sakkal Majalla" panose="02000000000000000000" pitchFamily="2" charset="-78"/>
                  </a:endParaRPr>
                </a:p>
              </p:txBody>
            </p:sp>
            <p:sp>
              <p:nvSpPr>
                <p:cNvPr id="15" name="Freeform: Shape 16">
                  <a:extLst>
                    <a:ext uri="{FF2B5EF4-FFF2-40B4-BE49-F238E27FC236}">
                      <a16:creationId xmlns:a16="http://schemas.microsoft.com/office/drawing/2014/main" xmlns="" id="{1DB8A44A-7014-4CE9-AC64-1C25601788C8}"/>
                    </a:ext>
                  </a:extLst>
                </p:cNvPr>
                <p:cNvSpPr/>
                <p:nvPr/>
              </p:nvSpPr>
              <p:spPr>
                <a:xfrm>
                  <a:off x="2926841" y="5529210"/>
                  <a:ext cx="1545543" cy="213178"/>
                </a:xfrm>
                <a:custGeom>
                  <a:avLst/>
                  <a:gdLst>
                    <a:gd name="connsiteX0" fmla="*/ 1570591 w 1545542"/>
                    <a:gd name="connsiteY0" fmla="*/ 0 h 213178"/>
                    <a:gd name="connsiteX1" fmla="*/ 0 w 1545542"/>
                    <a:gd name="connsiteY1" fmla="*/ 0 h 213178"/>
                    <a:gd name="connsiteX2" fmla="*/ 0 w 1545542"/>
                    <a:gd name="connsiteY2" fmla="*/ 220373 h 213178"/>
                    <a:gd name="connsiteX3" fmla="*/ 1570591 w 1545542"/>
                    <a:gd name="connsiteY3" fmla="*/ 220373 h 213178"/>
                  </a:gdLst>
                  <a:ahLst/>
                  <a:cxnLst>
                    <a:cxn ang="0">
                      <a:pos x="connsiteX0" y="connsiteY0"/>
                    </a:cxn>
                    <a:cxn ang="0">
                      <a:pos x="connsiteX1" y="connsiteY1"/>
                    </a:cxn>
                    <a:cxn ang="0">
                      <a:pos x="connsiteX2" y="connsiteY2"/>
                    </a:cxn>
                    <a:cxn ang="0">
                      <a:pos x="connsiteX3" y="connsiteY3"/>
                    </a:cxn>
                  </a:cxnLst>
                  <a:rect l="l" t="t" r="r" b="b"/>
                  <a:pathLst>
                    <a:path w="1545542" h="213178">
                      <a:moveTo>
                        <a:pt x="1570591" y="0"/>
                      </a:moveTo>
                      <a:lnTo>
                        <a:pt x="0" y="0"/>
                      </a:lnTo>
                      <a:lnTo>
                        <a:pt x="0" y="220373"/>
                      </a:lnTo>
                      <a:lnTo>
                        <a:pt x="1570591" y="220373"/>
                      </a:lnTo>
                    </a:path>
                  </a:pathLst>
                </a:custGeom>
                <a:solidFill>
                  <a:srgbClr val="FFA300"/>
                </a:solidFill>
                <a:ln w="26641" cap="flat">
                  <a:noFill/>
                  <a:prstDash val="solid"/>
                  <a:miter/>
                </a:ln>
              </p:spPr>
              <p:txBody>
                <a:bodyPr rtlCol="0" anchor="ctr"/>
                <a:lstStyle/>
                <a:p>
                  <a:pPr algn="justLow" rtl="1"/>
                  <a:endParaRPr lang="en-US" sz="2400">
                    <a:latin typeface="Sakkal Majalla" panose="02000000000000000000" pitchFamily="2" charset="-78"/>
                    <a:cs typeface="Sakkal Majalla" panose="02000000000000000000" pitchFamily="2" charset="-78"/>
                  </a:endParaRPr>
                </a:p>
              </p:txBody>
            </p:sp>
            <p:sp>
              <p:nvSpPr>
                <p:cNvPr id="16" name="Freeform: Shape 17">
                  <a:extLst>
                    <a:ext uri="{FF2B5EF4-FFF2-40B4-BE49-F238E27FC236}">
                      <a16:creationId xmlns:a16="http://schemas.microsoft.com/office/drawing/2014/main" xmlns="" id="{4C512946-FCF3-40B2-BA45-4C128E3C213F}"/>
                    </a:ext>
                  </a:extLst>
                </p:cNvPr>
                <p:cNvSpPr/>
                <p:nvPr/>
              </p:nvSpPr>
              <p:spPr>
                <a:xfrm>
                  <a:off x="3426744" y="5310702"/>
                  <a:ext cx="1065892" cy="213178"/>
                </a:xfrm>
                <a:custGeom>
                  <a:avLst/>
                  <a:gdLst>
                    <a:gd name="connsiteX0" fmla="*/ 1070688 w 1065891"/>
                    <a:gd name="connsiteY0" fmla="*/ 0 h 213178"/>
                    <a:gd name="connsiteX1" fmla="*/ 0 w 1065891"/>
                    <a:gd name="connsiteY1" fmla="*/ 0 h 213178"/>
                    <a:gd name="connsiteX2" fmla="*/ 0 w 1065891"/>
                    <a:gd name="connsiteY2" fmla="*/ 220373 h 213178"/>
                    <a:gd name="connsiteX3" fmla="*/ 1070688 w 1065891"/>
                    <a:gd name="connsiteY3" fmla="*/ 220373 h 213178"/>
                  </a:gdLst>
                  <a:ahLst/>
                  <a:cxnLst>
                    <a:cxn ang="0">
                      <a:pos x="connsiteX0" y="connsiteY0"/>
                    </a:cxn>
                    <a:cxn ang="0">
                      <a:pos x="connsiteX1" y="connsiteY1"/>
                    </a:cxn>
                    <a:cxn ang="0">
                      <a:pos x="connsiteX2" y="connsiteY2"/>
                    </a:cxn>
                    <a:cxn ang="0">
                      <a:pos x="connsiteX3" y="connsiteY3"/>
                    </a:cxn>
                  </a:cxnLst>
                  <a:rect l="l" t="t" r="r" b="b"/>
                  <a:pathLst>
                    <a:path w="1065891" h="213178">
                      <a:moveTo>
                        <a:pt x="1070688" y="0"/>
                      </a:moveTo>
                      <a:lnTo>
                        <a:pt x="0" y="0"/>
                      </a:lnTo>
                      <a:lnTo>
                        <a:pt x="0" y="220373"/>
                      </a:lnTo>
                      <a:lnTo>
                        <a:pt x="1070688" y="220373"/>
                      </a:lnTo>
                    </a:path>
                  </a:pathLst>
                </a:custGeom>
                <a:solidFill>
                  <a:srgbClr val="00C3E6"/>
                </a:solidFill>
                <a:ln w="26641" cap="flat">
                  <a:noFill/>
                  <a:prstDash val="solid"/>
                  <a:miter/>
                </a:ln>
              </p:spPr>
              <p:txBody>
                <a:bodyPr rtlCol="0" anchor="ctr"/>
                <a:lstStyle/>
                <a:p>
                  <a:pPr algn="justLow" rtl="1"/>
                  <a:endParaRPr lang="en-US" sz="2400">
                    <a:latin typeface="Sakkal Majalla" panose="02000000000000000000" pitchFamily="2" charset="-78"/>
                    <a:cs typeface="Sakkal Majalla" panose="02000000000000000000" pitchFamily="2" charset="-78"/>
                  </a:endParaRPr>
                </a:p>
              </p:txBody>
            </p:sp>
            <p:grpSp>
              <p:nvGrpSpPr>
                <p:cNvPr id="17" name="Group 16">
                  <a:extLst>
                    <a:ext uri="{FF2B5EF4-FFF2-40B4-BE49-F238E27FC236}">
                      <a16:creationId xmlns:a16="http://schemas.microsoft.com/office/drawing/2014/main" xmlns="" id="{1B8A9A02-18D9-4E2F-A89B-219E171FD636}"/>
                    </a:ext>
                  </a:extLst>
                </p:cNvPr>
                <p:cNvGrpSpPr/>
                <p:nvPr/>
              </p:nvGrpSpPr>
              <p:grpSpPr>
                <a:xfrm>
                  <a:off x="3796875" y="2799461"/>
                  <a:ext cx="1917455" cy="2504846"/>
                  <a:chOff x="3796875" y="2799461"/>
                  <a:chExt cx="1917455" cy="2504846"/>
                </a:xfrm>
              </p:grpSpPr>
              <p:sp>
                <p:nvSpPr>
                  <p:cNvPr id="18" name="Freeform: Shape 14">
                    <a:extLst>
                      <a:ext uri="{FF2B5EF4-FFF2-40B4-BE49-F238E27FC236}">
                        <a16:creationId xmlns:a16="http://schemas.microsoft.com/office/drawing/2014/main" xmlns="" id="{88D56175-05FD-426F-8CA7-BE8A03D42B72}"/>
                      </a:ext>
                    </a:extLst>
                  </p:cNvPr>
                  <p:cNvSpPr/>
                  <p:nvPr/>
                </p:nvSpPr>
                <p:spPr>
                  <a:xfrm>
                    <a:off x="4488555" y="2799461"/>
                    <a:ext cx="1225775" cy="2504846"/>
                  </a:xfrm>
                  <a:custGeom>
                    <a:avLst/>
                    <a:gdLst>
                      <a:gd name="connsiteX0" fmla="*/ 0 w 1225775"/>
                      <a:gd name="connsiteY0" fmla="*/ 0 h 2504845"/>
                      <a:gd name="connsiteX1" fmla="*/ 0 w 1225775"/>
                      <a:gd name="connsiteY1" fmla="*/ 220373 h 2504845"/>
                      <a:gd name="connsiteX2" fmla="*/ 1012331 w 1225775"/>
                      <a:gd name="connsiteY2" fmla="*/ 1255620 h 2504845"/>
                      <a:gd name="connsiteX3" fmla="*/ 0 w 1225775"/>
                      <a:gd name="connsiteY3" fmla="*/ 2290868 h 2504845"/>
                      <a:gd name="connsiteX4" fmla="*/ 0 w 1225775"/>
                      <a:gd name="connsiteY4" fmla="*/ 2511241 h 2504845"/>
                      <a:gd name="connsiteX5" fmla="*/ 1232704 w 1225775"/>
                      <a:gd name="connsiteY5" fmla="*/ 1255620 h 2504845"/>
                      <a:gd name="connsiteX6" fmla="*/ 0 w 1225775"/>
                      <a:gd name="connsiteY6" fmla="*/ 0 h 2504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5775" h="2504845">
                        <a:moveTo>
                          <a:pt x="0" y="0"/>
                        </a:moveTo>
                        <a:lnTo>
                          <a:pt x="0" y="220373"/>
                        </a:lnTo>
                        <a:cubicBezTo>
                          <a:pt x="560393" y="232897"/>
                          <a:pt x="1012331" y="692297"/>
                          <a:pt x="1012331" y="1255620"/>
                        </a:cubicBezTo>
                        <a:cubicBezTo>
                          <a:pt x="1012331" y="1818944"/>
                          <a:pt x="560126" y="2278344"/>
                          <a:pt x="0" y="2290868"/>
                        </a:cubicBezTo>
                        <a:lnTo>
                          <a:pt x="0" y="2511241"/>
                        </a:lnTo>
                        <a:cubicBezTo>
                          <a:pt x="681904" y="2498717"/>
                          <a:pt x="1232704" y="1940456"/>
                          <a:pt x="1232704" y="1255620"/>
                        </a:cubicBezTo>
                        <a:cubicBezTo>
                          <a:pt x="1232704" y="570785"/>
                          <a:pt x="681904" y="12524"/>
                          <a:pt x="0" y="0"/>
                        </a:cubicBezTo>
                        <a:close/>
                      </a:path>
                    </a:pathLst>
                  </a:custGeom>
                  <a:solidFill>
                    <a:srgbClr val="FF3654"/>
                  </a:solidFill>
                  <a:ln w="26641" cap="flat">
                    <a:noFill/>
                    <a:prstDash val="solid"/>
                    <a:miter/>
                  </a:ln>
                </p:spPr>
                <p:txBody>
                  <a:bodyPr rtlCol="0" anchor="ctr"/>
                  <a:lstStyle/>
                  <a:p>
                    <a:pPr algn="justLow" rtl="1"/>
                    <a:endParaRPr lang="en-US" sz="2400">
                      <a:latin typeface="Sakkal Majalla" panose="02000000000000000000" pitchFamily="2" charset="-78"/>
                      <a:cs typeface="Sakkal Majalla" panose="02000000000000000000" pitchFamily="2" charset="-78"/>
                    </a:endParaRPr>
                  </a:p>
                </p:txBody>
              </p:sp>
              <p:sp>
                <p:nvSpPr>
                  <p:cNvPr id="19" name="Freeform: Shape 18">
                    <a:extLst>
                      <a:ext uri="{FF2B5EF4-FFF2-40B4-BE49-F238E27FC236}">
                        <a16:creationId xmlns:a16="http://schemas.microsoft.com/office/drawing/2014/main" xmlns="" id="{74DD1028-77FE-4259-B214-83461E055DBF}"/>
                      </a:ext>
                    </a:extLst>
                  </p:cNvPr>
                  <p:cNvSpPr/>
                  <p:nvPr/>
                </p:nvSpPr>
                <p:spPr>
                  <a:xfrm>
                    <a:off x="3796875" y="5086513"/>
                    <a:ext cx="692830" cy="213178"/>
                  </a:xfrm>
                  <a:custGeom>
                    <a:avLst/>
                    <a:gdLst>
                      <a:gd name="connsiteX0" fmla="*/ 0 w 692829"/>
                      <a:gd name="connsiteY0" fmla="*/ 0 h 213178"/>
                      <a:gd name="connsiteX1" fmla="*/ 700557 w 692829"/>
                      <a:gd name="connsiteY1" fmla="*/ 0 h 213178"/>
                      <a:gd name="connsiteX2" fmla="*/ 700557 w 692829"/>
                      <a:gd name="connsiteY2" fmla="*/ 220373 h 213178"/>
                      <a:gd name="connsiteX3" fmla="*/ 0 w 692829"/>
                      <a:gd name="connsiteY3" fmla="*/ 220373 h 213178"/>
                    </a:gdLst>
                    <a:ahLst/>
                    <a:cxnLst>
                      <a:cxn ang="0">
                        <a:pos x="connsiteX0" y="connsiteY0"/>
                      </a:cxn>
                      <a:cxn ang="0">
                        <a:pos x="connsiteX1" y="connsiteY1"/>
                      </a:cxn>
                      <a:cxn ang="0">
                        <a:pos x="connsiteX2" y="connsiteY2"/>
                      </a:cxn>
                      <a:cxn ang="0">
                        <a:pos x="connsiteX3" y="connsiteY3"/>
                      </a:cxn>
                    </a:cxnLst>
                    <a:rect l="l" t="t" r="r" b="b"/>
                    <a:pathLst>
                      <a:path w="692829" h="213178">
                        <a:moveTo>
                          <a:pt x="0" y="0"/>
                        </a:moveTo>
                        <a:lnTo>
                          <a:pt x="700557" y="0"/>
                        </a:lnTo>
                        <a:lnTo>
                          <a:pt x="700557" y="220373"/>
                        </a:lnTo>
                        <a:lnTo>
                          <a:pt x="0" y="220373"/>
                        </a:lnTo>
                        <a:close/>
                      </a:path>
                    </a:pathLst>
                  </a:custGeom>
                  <a:solidFill>
                    <a:srgbClr val="FF3654"/>
                  </a:solidFill>
                  <a:ln w="26641" cap="flat">
                    <a:noFill/>
                    <a:prstDash val="solid"/>
                    <a:miter/>
                  </a:ln>
                </p:spPr>
                <p:txBody>
                  <a:bodyPr rtlCol="0" anchor="ctr"/>
                  <a:lstStyle/>
                  <a:p>
                    <a:pPr algn="justLow" rtl="1"/>
                    <a:endParaRPr lang="en-US" sz="2400">
                      <a:latin typeface="Sakkal Majalla" panose="02000000000000000000" pitchFamily="2" charset="-78"/>
                      <a:cs typeface="Sakkal Majalla" panose="02000000000000000000" pitchFamily="2" charset="-78"/>
                    </a:endParaRPr>
                  </a:p>
                </p:txBody>
              </p:sp>
            </p:grpSp>
          </p:grpSp>
          <p:sp>
            <p:nvSpPr>
              <p:cNvPr id="12" name="Freeform: Shape 22">
                <a:extLst>
                  <a:ext uri="{FF2B5EF4-FFF2-40B4-BE49-F238E27FC236}">
                    <a16:creationId xmlns:a16="http://schemas.microsoft.com/office/drawing/2014/main" xmlns="" id="{DDF63577-1C9C-44AC-9F24-BF1724324FC0}"/>
                  </a:ext>
                </a:extLst>
              </p:cNvPr>
              <p:cNvSpPr/>
              <p:nvPr/>
            </p:nvSpPr>
            <p:spPr>
              <a:xfrm>
                <a:off x="1014099" y="2025119"/>
                <a:ext cx="3174671" cy="2921000"/>
              </a:xfrm>
              <a:custGeom>
                <a:avLst/>
                <a:gdLst>
                  <a:gd name="connsiteX0" fmla="*/ 2197201 w 2904554"/>
                  <a:gd name="connsiteY0" fmla="*/ 732400 h 2904554"/>
                  <a:gd name="connsiteX1" fmla="*/ 2197201 w 2904554"/>
                  <a:gd name="connsiteY1" fmla="*/ 2197201 h 2904554"/>
                  <a:gd name="connsiteX2" fmla="*/ 732400 w 2904554"/>
                  <a:gd name="connsiteY2" fmla="*/ 2197201 h 2904554"/>
                  <a:gd name="connsiteX3" fmla="*/ 732400 w 2904554"/>
                  <a:gd name="connsiteY3" fmla="*/ 732400 h 2904554"/>
                  <a:gd name="connsiteX4" fmla="*/ 2197201 w 2904554"/>
                  <a:gd name="connsiteY4" fmla="*/ 732400 h 29045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4554" h="2904554">
                    <a:moveTo>
                      <a:pt x="2197201" y="732400"/>
                    </a:moveTo>
                    <a:cubicBezTo>
                      <a:pt x="2601694" y="1136894"/>
                      <a:pt x="2601694" y="1792707"/>
                      <a:pt x="2197201" y="2197201"/>
                    </a:cubicBezTo>
                    <a:cubicBezTo>
                      <a:pt x="1792707" y="2601694"/>
                      <a:pt x="1136894" y="2601694"/>
                      <a:pt x="732400" y="2197201"/>
                    </a:cubicBezTo>
                    <a:cubicBezTo>
                      <a:pt x="327907" y="1792707"/>
                      <a:pt x="327907" y="1136894"/>
                      <a:pt x="732400" y="732400"/>
                    </a:cubicBezTo>
                    <a:cubicBezTo>
                      <a:pt x="1136894" y="327907"/>
                      <a:pt x="1792707" y="327907"/>
                      <a:pt x="2197201" y="732400"/>
                    </a:cubicBezTo>
                    <a:close/>
                  </a:path>
                </a:pathLst>
              </a:custGeom>
              <a:solidFill>
                <a:srgbClr val="FFFFFF"/>
              </a:solidFill>
              <a:ln w="26641" cap="flat">
                <a:noFill/>
                <a:prstDash val="solid"/>
                <a:miter/>
              </a:ln>
              <a:effectLst>
                <a:outerShdw blurRad="63500" sx="104000" sy="104000" algn="ctr" rotWithShape="0">
                  <a:prstClr val="black">
                    <a:alpha val="22000"/>
                  </a:prstClr>
                </a:outerShdw>
              </a:effectLst>
            </p:spPr>
            <p:txBody>
              <a:bodyPr rtlCol="0" anchor="ctr"/>
              <a:lstStyle/>
              <a:p>
                <a:pPr algn="justLow" rtl="1"/>
                <a:endParaRPr lang="en-US" sz="2400">
                  <a:latin typeface="Sakkal Majalla" panose="02000000000000000000" pitchFamily="2" charset="-78"/>
                  <a:cs typeface="Sakkal Majalla" panose="02000000000000000000" pitchFamily="2" charset="-78"/>
                </a:endParaRPr>
              </a:p>
            </p:txBody>
          </p:sp>
        </p:grpSp>
        <p:sp>
          <p:nvSpPr>
            <p:cNvPr id="10" name="Rectangle 9"/>
            <p:cNvSpPr/>
            <p:nvPr/>
          </p:nvSpPr>
          <p:spPr>
            <a:xfrm flipH="1">
              <a:off x="1479318" y="2614790"/>
              <a:ext cx="2300106" cy="1938992"/>
            </a:xfrm>
            <a:prstGeom prst="rect">
              <a:avLst/>
            </a:prstGeom>
          </p:spPr>
          <p:txBody>
            <a:bodyPr wrap="square">
              <a:spAutoFit/>
            </a:bodyPr>
            <a:lstStyle/>
            <a:p>
              <a:pPr algn="ctr">
                <a:spcBef>
                  <a:spcPct val="20000"/>
                </a:spcBef>
                <a:spcAft>
                  <a:spcPts val="800"/>
                </a:spcAft>
                <a:buClr>
                  <a:srgbClr val="C00000"/>
                </a:buClr>
              </a:pPr>
              <a:r>
                <a:rPr lang="ar-SA" sz="2400" b="1" dirty="0">
                  <a:solidFill>
                    <a:srgbClr val="00B050"/>
                  </a:solidFill>
                  <a:latin typeface="Sakkal Majalla" panose="02000000000000000000" pitchFamily="2" charset="-78"/>
                  <a:ea typeface="Calibri" panose="020F0502020204030204" pitchFamily="34" charset="0"/>
                  <a:cs typeface="Sakkal Majalla" panose="02000000000000000000" pitchFamily="2" charset="-78"/>
                </a:rPr>
                <a:t>تسهم </a:t>
              </a:r>
              <a:r>
                <a:rPr lang="ar-SA" sz="2400" b="1" dirty="0" smtClean="0">
                  <a:solidFill>
                    <a:srgbClr val="00B050"/>
                  </a:solidFill>
                  <a:latin typeface="Sakkal Majalla" panose="02000000000000000000" pitchFamily="2" charset="-78"/>
                  <a:ea typeface="Calibri" panose="020F0502020204030204" pitchFamily="34" charset="0"/>
                  <a:cs typeface="Sakkal Majalla" panose="02000000000000000000" pitchFamily="2" charset="-78"/>
                </a:rPr>
                <a:t>فلسفة</a:t>
              </a:r>
              <a:r>
                <a:rPr lang="en-US" sz="2400" b="1" dirty="0" smtClean="0">
                  <a:solidFill>
                    <a:srgbClr val="00B050"/>
                  </a:solidFill>
                  <a:latin typeface="Sakkal Majalla" panose="02000000000000000000" pitchFamily="2" charset="-78"/>
                  <a:ea typeface="Calibri" panose="020F0502020204030204" pitchFamily="34" charset="0"/>
                  <a:cs typeface="Sakkal Majalla" panose="02000000000000000000" pitchFamily="2" charset="-78"/>
                </a:rPr>
                <a:t> </a:t>
              </a:r>
              <a:r>
                <a:rPr lang="en-US" sz="2400" b="1" dirty="0">
                  <a:solidFill>
                    <a:srgbClr val="00B050"/>
                  </a:solidFill>
                  <a:latin typeface="Sakkal Majalla" panose="02000000000000000000" pitchFamily="2" charset="-78"/>
                  <a:ea typeface="Calibri" panose="020F0502020204030204" pitchFamily="34" charset="0"/>
                  <a:cs typeface="Sakkal Majalla" panose="02000000000000000000" pitchFamily="2" charset="-78"/>
                </a:rPr>
                <a:t>(JIT) </a:t>
              </a:r>
              <a:r>
                <a:rPr lang="ar-EG" sz="2400" b="1" dirty="0" smtClean="0">
                  <a:solidFill>
                    <a:srgbClr val="00B050"/>
                  </a:solidFill>
                  <a:latin typeface="Sakkal Majalla" panose="02000000000000000000" pitchFamily="2" charset="-78"/>
                  <a:ea typeface="Calibri" panose="020F0502020204030204" pitchFamily="34" charset="0"/>
                  <a:cs typeface="Sakkal Majalla" panose="02000000000000000000" pitchFamily="2" charset="-78"/>
                </a:rPr>
                <a:t/>
              </a:r>
              <a:br>
                <a:rPr lang="ar-EG" sz="2400" b="1" dirty="0" smtClean="0">
                  <a:solidFill>
                    <a:srgbClr val="00B050"/>
                  </a:solidFill>
                  <a:latin typeface="Sakkal Majalla" panose="02000000000000000000" pitchFamily="2" charset="-78"/>
                  <a:ea typeface="Calibri" panose="020F0502020204030204" pitchFamily="34" charset="0"/>
                  <a:cs typeface="Sakkal Majalla" panose="02000000000000000000" pitchFamily="2" charset="-78"/>
                </a:rPr>
              </a:br>
              <a:r>
                <a:rPr lang="ar-SA" sz="2400" b="1" dirty="0" smtClean="0">
                  <a:solidFill>
                    <a:srgbClr val="00B050"/>
                  </a:solidFill>
                  <a:latin typeface="Sakkal Majalla" panose="02000000000000000000" pitchFamily="2" charset="-78"/>
                  <a:ea typeface="Calibri" panose="020F0502020204030204" pitchFamily="34" charset="0"/>
                  <a:cs typeface="Sakkal Majalla" panose="02000000000000000000" pitchFamily="2" charset="-78"/>
                </a:rPr>
                <a:t>في </a:t>
              </a:r>
              <a:r>
                <a:rPr lang="ar-SA" sz="2400" b="1" dirty="0">
                  <a:solidFill>
                    <a:srgbClr val="00B050"/>
                  </a:solidFill>
                  <a:latin typeface="Sakkal Majalla" panose="02000000000000000000" pitchFamily="2" charset="-78"/>
                  <a:ea typeface="Calibri" panose="020F0502020204030204" pitchFamily="34" charset="0"/>
                  <a:cs typeface="Sakkal Majalla" panose="02000000000000000000" pitchFamily="2" charset="-78"/>
                </a:rPr>
                <a:t>تحقيق وفورات حقيقية في الاستثمار </a:t>
              </a:r>
              <a:r>
                <a:rPr lang="ar-SA" sz="2400" b="1" dirty="0" smtClean="0">
                  <a:solidFill>
                    <a:srgbClr val="00B050"/>
                  </a:solidFill>
                  <a:latin typeface="Sakkal Majalla" panose="02000000000000000000" pitchFamily="2" charset="-78"/>
                  <a:ea typeface="Calibri" panose="020F0502020204030204" pitchFamily="34" charset="0"/>
                  <a:cs typeface="Sakkal Majalla" panose="02000000000000000000" pitchFamily="2" charset="-78"/>
                </a:rPr>
                <a:t>من </a:t>
              </a:r>
              <a:r>
                <a:rPr lang="ar-SA" sz="2400" b="1" dirty="0">
                  <a:solidFill>
                    <a:srgbClr val="00B050"/>
                  </a:solidFill>
                  <a:latin typeface="Sakkal Majalla" panose="02000000000000000000" pitchFamily="2" charset="-78"/>
                  <a:ea typeface="Calibri" panose="020F0502020204030204" pitchFamily="34" charset="0"/>
                  <a:cs typeface="Sakkal Majalla" panose="02000000000000000000" pitchFamily="2" charset="-78"/>
                </a:rPr>
                <a:t>خلال ثلاثة </a:t>
              </a:r>
              <a:r>
                <a:rPr lang="ar-SA" sz="2400" b="1" dirty="0" smtClean="0">
                  <a:solidFill>
                    <a:srgbClr val="00B050"/>
                  </a:solidFill>
                  <a:latin typeface="Sakkal Majalla" panose="02000000000000000000" pitchFamily="2" charset="-78"/>
                  <a:ea typeface="Calibri" panose="020F0502020204030204" pitchFamily="34" charset="0"/>
                  <a:cs typeface="Sakkal Majalla" panose="02000000000000000000" pitchFamily="2" charset="-78"/>
                </a:rPr>
                <a:t>عناصر </a:t>
              </a:r>
              <a:r>
                <a:rPr lang="ar-SA" sz="2400" b="1" dirty="0">
                  <a:solidFill>
                    <a:srgbClr val="00B050"/>
                  </a:solidFill>
                  <a:latin typeface="Sakkal Majalla" panose="02000000000000000000" pitchFamily="2" charset="-78"/>
                  <a:ea typeface="Calibri" panose="020F0502020204030204" pitchFamily="34" charset="0"/>
                  <a:cs typeface="Sakkal Majalla" panose="02000000000000000000" pitchFamily="2" charset="-78"/>
                </a:rPr>
                <a:t>تتمثل في</a:t>
              </a:r>
              <a:endParaRPr lang="en-ZA" sz="2400" b="1" dirty="0">
                <a:solidFill>
                  <a:srgbClr val="C00000"/>
                </a:solidFill>
                <a:latin typeface="Sakkal Majalla" panose="02000000000000000000" pitchFamily="2" charset="-78"/>
                <a:cs typeface="Sakkal Majalla" panose="02000000000000000000" pitchFamily="2" charset="-78"/>
              </a:endParaRPr>
            </a:p>
          </p:txBody>
        </p:sp>
      </p:grpSp>
      <p:grpSp>
        <p:nvGrpSpPr>
          <p:cNvPr id="20" name="Group 19"/>
          <p:cNvGrpSpPr/>
          <p:nvPr/>
        </p:nvGrpSpPr>
        <p:grpSpPr>
          <a:xfrm flipH="1">
            <a:off x="192505" y="1853409"/>
            <a:ext cx="9528215" cy="1190242"/>
            <a:chOff x="2734194" y="1533069"/>
            <a:chExt cx="9528215" cy="1190242"/>
          </a:xfrm>
        </p:grpSpPr>
        <p:sp>
          <p:nvSpPr>
            <p:cNvPr id="21" name="Freeform: Shape 24">
              <a:extLst>
                <a:ext uri="{FF2B5EF4-FFF2-40B4-BE49-F238E27FC236}">
                  <a16:creationId xmlns:a16="http://schemas.microsoft.com/office/drawing/2014/main" xmlns="" id="{AFAE7C39-31E0-478D-9B21-43A45FBC06A7}"/>
                </a:ext>
              </a:extLst>
            </p:cNvPr>
            <p:cNvSpPr/>
            <p:nvPr/>
          </p:nvSpPr>
          <p:spPr>
            <a:xfrm>
              <a:off x="2734194" y="1870598"/>
              <a:ext cx="932655" cy="852713"/>
            </a:xfrm>
            <a:custGeom>
              <a:avLst/>
              <a:gdLst>
                <a:gd name="connsiteX0" fmla="*/ 769840 w 932655"/>
                <a:gd name="connsiteY0" fmla="*/ 0 h 852713"/>
                <a:gd name="connsiteX1" fmla="*/ 0 w 932655"/>
                <a:gd name="connsiteY1" fmla="*/ 769840 h 852713"/>
                <a:gd name="connsiteX2" fmla="*/ 101260 w 932655"/>
                <a:gd name="connsiteY2" fmla="*/ 871100 h 852713"/>
                <a:gd name="connsiteX3" fmla="*/ 952641 w 932655"/>
                <a:gd name="connsiteY3" fmla="*/ 19719 h 852713"/>
              </a:gdLst>
              <a:ahLst/>
              <a:cxnLst>
                <a:cxn ang="0">
                  <a:pos x="connsiteX0" y="connsiteY0"/>
                </a:cxn>
                <a:cxn ang="0">
                  <a:pos x="connsiteX1" y="connsiteY1"/>
                </a:cxn>
                <a:cxn ang="0">
                  <a:pos x="connsiteX2" y="connsiteY2"/>
                </a:cxn>
                <a:cxn ang="0">
                  <a:pos x="connsiteX3" y="connsiteY3"/>
                </a:cxn>
              </a:cxnLst>
              <a:rect l="l" t="t" r="r" b="b"/>
              <a:pathLst>
                <a:path w="932655" h="852713">
                  <a:moveTo>
                    <a:pt x="769840" y="0"/>
                  </a:moveTo>
                  <a:lnTo>
                    <a:pt x="0" y="769840"/>
                  </a:lnTo>
                  <a:lnTo>
                    <a:pt x="101260" y="871100"/>
                  </a:lnTo>
                  <a:lnTo>
                    <a:pt x="952641" y="19719"/>
                  </a:lnTo>
                  <a:close/>
                </a:path>
              </a:pathLst>
            </a:custGeom>
            <a:solidFill>
              <a:srgbClr val="FF3654"/>
            </a:solidFill>
            <a:ln w="26641" cap="flat">
              <a:noFill/>
              <a:prstDash val="solid"/>
              <a:miter/>
            </a:ln>
          </p:spPr>
          <p:txBody>
            <a:bodyPr rtlCol="0" anchor="ctr"/>
            <a:lstStyle/>
            <a:p>
              <a:pPr algn="justLow" rtl="1"/>
              <a:endParaRPr lang="en-US" sz="2400">
                <a:latin typeface="Sakkal Majalla" panose="02000000000000000000" pitchFamily="2" charset="-78"/>
                <a:cs typeface="Sakkal Majalla" panose="02000000000000000000" pitchFamily="2" charset="-78"/>
              </a:endParaRPr>
            </a:p>
          </p:txBody>
        </p:sp>
        <p:sp>
          <p:nvSpPr>
            <p:cNvPr id="22" name="Rectangle 21"/>
            <p:cNvSpPr/>
            <p:nvPr/>
          </p:nvSpPr>
          <p:spPr>
            <a:xfrm flipH="1">
              <a:off x="3709513" y="1533069"/>
              <a:ext cx="8552896" cy="1015663"/>
            </a:xfrm>
            <a:prstGeom prst="rect">
              <a:avLst/>
            </a:prstGeom>
          </p:spPr>
          <p:txBody>
            <a:bodyPr wrap="square">
              <a:spAutoFit/>
            </a:bodyPr>
            <a:lstStyle/>
            <a:p>
              <a:pPr algn="justLow">
                <a:lnSpc>
                  <a:spcPct val="125000"/>
                </a:lnSpc>
                <a:spcBef>
                  <a:spcPct val="20000"/>
                </a:spcBef>
                <a:spcAft>
                  <a:spcPts val="800"/>
                </a:spcAft>
                <a:buClr>
                  <a:srgbClr val="C00000"/>
                </a:buClr>
              </a:pPr>
              <a:r>
                <a:rPr lang="ar-EG" sz="2400" b="1" dirty="0">
                  <a:latin typeface="Sakkal Majalla" panose="02000000000000000000" pitchFamily="2" charset="-78"/>
                  <a:cs typeface="Sakkal Majalla" panose="02000000000000000000" pitchFamily="2" charset="-78"/>
                </a:rPr>
                <a:t>تخفيض المساحة المطلوبة لعمليات الإنتاج والخزين وبنسبة كبيرة فضلا عن تخفيض الطاقة المطلوبة</a:t>
              </a:r>
              <a:endParaRPr lang="en-ZA" sz="2400" b="1" dirty="0">
                <a:latin typeface="Sakkal Majalla" panose="02000000000000000000" pitchFamily="2" charset="-78"/>
                <a:cs typeface="Sakkal Majalla" panose="02000000000000000000" pitchFamily="2" charset="-78"/>
              </a:endParaRPr>
            </a:p>
          </p:txBody>
        </p:sp>
      </p:grpSp>
      <p:grpSp>
        <p:nvGrpSpPr>
          <p:cNvPr id="24" name="Group 23"/>
          <p:cNvGrpSpPr/>
          <p:nvPr/>
        </p:nvGrpSpPr>
        <p:grpSpPr>
          <a:xfrm flipH="1">
            <a:off x="192506" y="3562840"/>
            <a:ext cx="8918658" cy="1015663"/>
            <a:chOff x="3282062" y="2766430"/>
            <a:chExt cx="8918658" cy="1015663"/>
          </a:xfrm>
        </p:grpSpPr>
        <p:sp>
          <p:nvSpPr>
            <p:cNvPr id="25" name="Freeform: Shape 27">
              <a:extLst>
                <a:ext uri="{FF2B5EF4-FFF2-40B4-BE49-F238E27FC236}">
                  <a16:creationId xmlns:a16="http://schemas.microsoft.com/office/drawing/2014/main" xmlns="" id="{1349D27E-7FD4-44F5-9981-25430AF15B07}"/>
                </a:ext>
              </a:extLst>
            </p:cNvPr>
            <p:cNvSpPr/>
            <p:nvPr/>
          </p:nvSpPr>
          <p:spPr>
            <a:xfrm>
              <a:off x="3282062" y="3060133"/>
              <a:ext cx="1039244" cy="133236"/>
            </a:xfrm>
            <a:custGeom>
              <a:avLst/>
              <a:gdLst>
                <a:gd name="connsiteX0" fmla="*/ 0 w 1039244"/>
                <a:gd name="connsiteY0" fmla="*/ 0 h 133236"/>
                <a:gd name="connsiteX1" fmla="*/ 1042176 w 1039244"/>
                <a:gd name="connsiteY1" fmla="*/ 0 h 133236"/>
                <a:gd name="connsiteX2" fmla="*/ 1042176 w 1039244"/>
                <a:gd name="connsiteY2" fmla="*/ 153488 h 133236"/>
                <a:gd name="connsiteX3" fmla="*/ 0 w 1039244"/>
                <a:gd name="connsiteY3" fmla="*/ 153488 h 133236"/>
              </a:gdLst>
              <a:ahLst/>
              <a:cxnLst>
                <a:cxn ang="0">
                  <a:pos x="connsiteX0" y="connsiteY0"/>
                </a:cxn>
                <a:cxn ang="0">
                  <a:pos x="connsiteX1" y="connsiteY1"/>
                </a:cxn>
                <a:cxn ang="0">
                  <a:pos x="connsiteX2" y="connsiteY2"/>
                </a:cxn>
                <a:cxn ang="0">
                  <a:pos x="connsiteX3" y="connsiteY3"/>
                </a:cxn>
              </a:cxnLst>
              <a:rect l="l" t="t" r="r" b="b"/>
              <a:pathLst>
                <a:path w="1039244" h="133236">
                  <a:moveTo>
                    <a:pt x="0" y="0"/>
                  </a:moveTo>
                  <a:lnTo>
                    <a:pt x="1042176" y="0"/>
                  </a:lnTo>
                  <a:lnTo>
                    <a:pt x="1042176" y="153488"/>
                  </a:lnTo>
                  <a:lnTo>
                    <a:pt x="0" y="153488"/>
                  </a:lnTo>
                  <a:close/>
                </a:path>
              </a:pathLst>
            </a:custGeom>
            <a:solidFill>
              <a:srgbClr val="00C3E6"/>
            </a:solidFill>
            <a:ln w="26641" cap="flat">
              <a:noFill/>
              <a:prstDash val="solid"/>
              <a:miter/>
            </a:ln>
          </p:spPr>
          <p:txBody>
            <a:bodyPr rtlCol="0" anchor="ctr"/>
            <a:lstStyle/>
            <a:p>
              <a:pPr algn="justLow" rtl="1"/>
              <a:endParaRPr lang="en-US" sz="2400">
                <a:latin typeface="Sakkal Majalla" panose="02000000000000000000" pitchFamily="2" charset="-78"/>
                <a:cs typeface="Sakkal Majalla" panose="02000000000000000000" pitchFamily="2" charset="-78"/>
              </a:endParaRPr>
            </a:p>
          </p:txBody>
        </p:sp>
        <p:sp>
          <p:nvSpPr>
            <p:cNvPr id="26" name="Rectangle 25"/>
            <p:cNvSpPr/>
            <p:nvPr/>
          </p:nvSpPr>
          <p:spPr>
            <a:xfrm flipH="1">
              <a:off x="4318640" y="2766430"/>
              <a:ext cx="7882080" cy="1015663"/>
            </a:xfrm>
            <a:prstGeom prst="rect">
              <a:avLst/>
            </a:prstGeom>
          </p:spPr>
          <p:txBody>
            <a:bodyPr wrap="square">
              <a:spAutoFit/>
            </a:bodyPr>
            <a:lstStyle/>
            <a:p>
              <a:pPr algn="justLow">
                <a:lnSpc>
                  <a:spcPct val="125000"/>
                </a:lnSpc>
                <a:spcBef>
                  <a:spcPct val="20000"/>
                </a:spcBef>
                <a:spcAft>
                  <a:spcPts val="800"/>
                </a:spcAft>
                <a:buClr>
                  <a:srgbClr val="C00000"/>
                </a:buClr>
              </a:pPr>
              <a:r>
                <a:rPr lang="ar-EG" sz="2400" b="1" dirty="0">
                  <a:latin typeface="Sakkal Majalla" panose="02000000000000000000" pitchFamily="2" charset="-78"/>
                  <a:cs typeface="Sakkal Majalla" panose="02000000000000000000" pitchFamily="2" charset="-78"/>
                </a:rPr>
                <a:t>تخفيض الخزين (50 -100٪) سنويا إلى جانب التخفيض الكبير في التكلفة التي تتحملها المنشأة في الاحتفاظ بالخزين والمناولة</a:t>
              </a:r>
              <a:endParaRPr lang="en-ZA" sz="2400" b="1" dirty="0">
                <a:latin typeface="Sakkal Majalla" panose="02000000000000000000" pitchFamily="2" charset="-78"/>
                <a:cs typeface="Sakkal Majalla" panose="02000000000000000000" pitchFamily="2" charset="-78"/>
              </a:endParaRPr>
            </a:p>
          </p:txBody>
        </p:sp>
      </p:grpSp>
      <p:grpSp>
        <p:nvGrpSpPr>
          <p:cNvPr id="27" name="Group 26"/>
          <p:cNvGrpSpPr/>
          <p:nvPr/>
        </p:nvGrpSpPr>
        <p:grpSpPr>
          <a:xfrm flipH="1">
            <a:off x="825317" y="4829715"/>
            <a:ext cx="8518612" cy="553998"/>
            <a:chOff x="3465929" y="3999791"/>
            <a:chExt cx="8429498" cy="553998"/>
          </a:xfrm>
        </p:grpSpPr>
        <p:sp>
          <p:nvSpPr>
            <p:cNvPr id="28" name="Freeform: Shape 29">
              <a:extLst>
                <a:ext uri="{FF2B5EF4-FFF2-40B4-BE49-F238E27FC236}">
                  <a16:creationId xmlns:a16="http://schemas.microsoft.com/office/drawing/2014/main" xmlns="" id="{D595172F-03F9-4A20-BC62-536E290B892D}"/>
                </a:ext>
              </a:extLst>
            </p:cNvPr>
            <p:cNvSpPr/>
            <p:nvPr/>
          </p:nvSpPr>
          <p:spPr>
            <a:xfrm>
              <a:off x="3465929" y="4228084"/>
              <a:ext cx="852713" cy="133236"/>
            </a:xfrm>
            <a:custGeom>
              <a:avLst/>
              <a:gdLst>
                <a:gd name="connsiteX0" fmla="*/ 0 w 852713"/>
                <a:gd name="connsiteY0" fmla="*/ 0 h 133236"/>
                <a:gd name="connsiteX1" fmla="*/ 858576 w 852713"/>
                <a:gd name="connsiteY1" fmla="*/ 0 h 133236"/>
                <a:gd name="connsiteX2" fmla="*/ 858576 w 852713"/>
                <a:gd name="connsiteY2" fmla="*/ 153488 h 133236"/>
                <a:gd name="connsiteX3" fmla="*/ 0 w 852713"/>
                <a:gd name="connsiteY3" fmla="*/ 153488 h 133236"/>
              </a:gdLst>
              <a:ahLst/>
              <a:cxnLst>
                <a:cxn ang="0">
                  <a:pos x="connsiteX0" y="connsiteY0"/>
                </a:cxn>
                <a:cxn ang="0">
                  <a:pos x="connsiteX1" y="connsiteY1"/>
                </a:cxn>
                <a:cxn ang="0">
                  <a:pos x="connsiteX2" y="connsiteY2"/>
                </a:cxn>
                <a:cxn ang="0">
                  <a:pos x="connsiteX3" y="connsiteY3"/>
                </a:cxn>
              </a:cxnLst>
              <a:rect l="l" t="t" r="r" b="b"/>
              <a:pathLst>
                <a:path w="852713" h="133236">
                  <a:moveTo>
                    <a:pt x="0" y="0"/>
                  </a:moveTo>
                  <a:lnTo>
                    <a:pt x="858576" y="0"/>
                  </a:lnTo>
                  <a:lnTo>
                    <a:pt x="858576" y="153488"/>
                  </a:lnTo>
                  <a:lnTo>
                    <a:pt x="0" y="153488"/>
                  </a:lnTo>
                  <a:close/>
                </a:path>
              </a:pathLst>
            </a:custGeom>
            <a:solidFill>
              <a:srgbClr val="FFA300"/>
            </a:solidFill>
            <a:ln w="26641" cap="flat">
              <a:noFill/>
              <a:prstDash val="solid"/>
              <a:miter/>
            </a:ln>
          </p:spPr>
          <p:txBody>
            <a:bodyPr rtlCol="0" anchor="ctr"/>
            <a:lstStyle/>
            <a:p>
              <a:pPr algn="justLow" rtl="1"/>
              <a:endParaRPr lang="en-US" sz="2400">
                <a:latin typeface="Sakkal Majalla" panose="02000000000000000000" pitchFamily="2" charset="-78"/>
                <a:cs typeface="Sakkal Majalla" panose="02000000000000000000" pitchFamily="2" charset="-78"/>
              </a:endParaRPr>
            </a:p>
          </p:txBody>
        </p:sp>
        <p:sp>
          <p:nvSpPr>
            <p:cNvPr id="29" name="Rectangle 28"/>
            <p:cNvSpPr/>
            <p:nvPr/>
          </p:nvSpPr>
          <p:spPr>
            <a:xfrm flipH="1">
              <a:off x="4355521" y="3999791"/>
              <a:ext cx="7539906" cy="553998"/>
            </a:xfrm>
            <a:prstGeom prst="rect">
              <a:avLst/>
            </a:prstGeom>
          </p:spPr>
          <p:txBody>
            <a:bodyPr wrap="square">
              <a:spAutoFit/>
            </a:bodyPr>
            <a:lstStyle/>
            <a:p>
              <a:pPr algn="justLow">
                <a:lnSpc>
                  <a:spcPct val="125000"/>
                </a:lnSpc>
                <a:spcBef>
                  <a:spcPct val="20000"/>
                </a:spcBef>
                <a:spcAft>
                  <a:spcPts val="800"/>
                </a:spcAft>
                <a:buClr>
                  <a:srgbClr val="C00000"/>
                </a:buClr>
              </a:pPr>
              <a:r>
                <a:rPr lang="ar-EG" sz="2400" b="1" dirty="0">
                  <a:latin typeface="Sakkal Majalla" panose="02000000000000000000" pitchFamily="2" charset="-78"/>
                  <a:cs typeface="Sakkal Majalla" panose="02000000000000000000" pitchFamily="2" charset="-78"/>
                </a:rPr>
                <a:t>زيـــــادة حجـم الإنتاج لتسهيـلات الإنتاج أي زيادة معدل الاستخدام للمكنــــــات</a:t>
              </a:r>
              <a:endParaRPr lang="en-ZA" sz="2400" b="1" dirty="0">
                <a:latin typeface="Sakkal Majalla" panose="02000000000000000000" pitchFamily="2" charset="-78"/>
                <a:cs typeface="Sakkal Majalla" panose="02000000000000000000" pitchFamily="2" charset="-78"/>
              </a:endParaRPr>
            </a:p>
          </p:txBody>
        </p:sp>
      </p:grpSp>
      <p:sp>
        <p:nvSpPr>
          <p:cNvPr id="30"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31" name="مستطيل 2"/>
          <p:cNvSpPr/>
          <p:nvPr/>
        </p:nvSpPr>
        <p:spPr>
          <a:xfrm>
            <a:off x="1065605" y="655320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4"/>
              </a:rPr>
              <a:t>www.dawliatraining.com</a:t>
            </a:r>
            <a:endParaRPr lang="en-US" sz="1100" dirty="0">
              <a:effectLst/>
              <a:ea typeface="Calibri"/>
              <a:cs typeface="Arial"/>
            </a:endParaRPr>
          </a:p>
        </p:txBody>
      </p:sp>
    </p:spTree>
    <p:extLst>
      <p:ext uri="{BB962C8B-B14F-4D97-AF65-F5344CB8AC3E}">
        <p14:creationId xmlns:p14="http://schemas.microsoft.com/office/powerpoint/2010/main" val="34091622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Effect transition="in" filter="fade">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barn(inVertical)">
                                      <p:cBhvr>
                                        <p:cTn id="32" dur="500"/>
                                        <p:tgtEl>
                                          <p:spTgt spid="20"/>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barn(inVertical)">
                                      <p:cBhvr>
                                        <p:cTn id="37" dur="500"/>
                                        <p:tgtEl>
                                          <p:spTgt spid="24"/>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nodeType="click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barn(inVertical)">
                                      <p:cBhvr>
                                        <p:cTn id="4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D:\esraa\الإدارة الحديثة للمستودعات والمخازن\photos\istockphoto-938624612-612x612.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935452" y="3368842"/>
            <a:ext cx="3107384" cy="2573671"/>
          </a:xfrm>
          <a:prstGeom prst="rect">
            <a:avLst/>
          </a:prstGeom>
          <a:noFill/>
          <a:ln>
            <a:noFill/>
          </a:ln>
        </p:spPr>
      </p:pic>
      <p:sp>
        <p:nvSpPr>
          <p:cNvPr id="7" name="Slide Number Placeholder 6"/>
          <p:cNvSpPr>
            <a:spLocks noGrp="1"/>
          </p:cNvSpPr>
          <p:nvPr>
            <p:ph type="sldNum" sz="quarter" idx="12"/>
          </p:nvPr>
        </p:nvSpPr>
        <p:spPr/>
        <p:txBody>
          <a:bodyPr/>
          <a:lstStyle/>
          <a:p>
            <a:fld id="{802A93DA-8321-490E-B7A0-7881EC602D96}" type="slidenum">
              <a:rPr lang="ar-EG" smtClean="0"/>
              <a:t>166</a:t>
            </a:fld>
            <a:endParaRPr lang="ar-EG"/>
          </a:p>
        </p:txBody>
      </p:sp>
      <p:sp>
        <p:nvSpPr>
          <p:cNvPr id="23" name="Rectangle 22"/>
          <p:cNvSpPr/>
          <p:nvPr/>
        </p:nvSpPr>
        <p:spPr>
          <a:xfrm>
            <a:off x="7375621" y="202376"/>
            <a:ext cx="4474710" cy="707886"/>
          </a:xfrm>
          <a:prstGeom prst="rect">
            <a:avLst/>
          </a:prstGeom>
        </p:spPr>
        <p:txBody>
          <a:bodyPr wrap="square">
            <a:spAutoFit/>
          </a:bodyPr>
          <a:lstStyle/>
          <a:p>
            <a:pPr lvl="0" algn="ctr">
              <a:lnSpc>
                <a:spcPct val="125000"/>
              </a:lnSpc>
              <a:spcAft>
                <a:spcPts val="800"/>
              </a:spcAft>
              <a:defRPr/>
            </a:pPr>
            <a:r>
              <a:rPr lang="ar-SA" sz="3200" dirty="0">
                <a:solidFill>
                  <a:prstClr val="white"/>
                </a:solidFill>
                <a:latin typeface="Sakkal Majalla" pitchFamily="2" charset="-78"/>
                <a:cs typeface="Sakkal Majalla" pitchFamily="2" charset="-78"/>
              </a:rPr>
              <a:t>نظام الإنتاج الآني(</a:t>
            </a:r>
            <a:r>
              <a:rPr lang="en-US" sz="3200" dirty="0">
                <a:solidFill>
                  <a:prstClr val="white"/>
                </a:solidFill>
                <a:latin typeface="Sakkal Majalla" pitchFamily="2" charset="-78"/>
                <a:cs typeface="Sakkal Majalla" pitchFamily="2" charset="-78"/>
              </a:rPr>
              <a:t>JIT</a:t>
            </a:r>
            <a:r>
              <a:rPr lang="ar-SA" sz="3200" dirty="0">
                <a:solidFill>
                  <a:prstClr val="white"/>
                </a:solidFill>
                <a:latin typeface="Sakkal Majalla" pitchFamily="2" charset="-78"/>
                <a:cs typeface="Sakkal Majalla" pitchFamily="2" charset="-78"/>
              </a:rPr>
              <a:t>)</a:t>
            </a:r>
            <a:endParaRPr lang="en-US" sz="3200" dirty="0">
              <a:solidFill>
                <a:prstClr val="white"/>
              </a:solidFill>
              <a:latin typeface="Sakkal Majalla" pitchFamily="2" charset="-78"/>
              <a:cs typeface="Sakkal Majalla" pitchFamily="2" charset="-78"/>
            </a:endParaRPr>
          </a:p>
        </p:txBody>
      </p:sp>
      <p:grpSp>
        <p:nvGrpSpPr>
          <p:cNvPr id="4" name="Group 3"/>
          <p:cNvGrpSpPr/>
          <p:nvPr/>
        </p:nvGrpSpPr>
        <p:grpSpPr>
          <a:xfrm>
            <a:off x="6128085" y="1543014"/>
            <a:ext cx="5722246" cy="736980"/>
            <a:chOff x="5877232" y="3291603"/>
            <a:chExt cx="5722246" cy="736980"/>
          </a:xfrm>
        </p:grpSpPr>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20781" y="3291603"/>
              <a:ext cx="778697" cy="736980"/>
            </a:xfrm>
            <a:prstGeom prst="rect">
              <a:avLst/>
            </a:prstGeom>
          </p:spPr>
        </p:pic>
        <p:sp>
          <p:nvSpPr>
            <p:cNvPr id="6" name="Rectangle 5"/>
            <p:cNvSpPr/>
            <p:nvPr/>
          </p:nvSpPr>
          <p:spPr>
            <a:xfrm>
              <a:off x="5877232" y="3495065"/>
              <a:ext cx="5076672" cy="487506"/>
            </a:xfrm>
            <a:prstGeom prst="rect">
              <a:avLst/>
            </a:prstGeom>
          </p:spPr>
          <p:txBody>
            <a:bodyPr wrap="square">
              <a:spAutoFit/>
            </a:bodyPr>
            <a:lstStyle/>
            <a:p>
              <a:pPr algn="justLow">
                <a:lnSpc>
                  <a:spcPct val="107000"/>
                </a:lnSpc>
                <a:spcAft>
                  <a:spcPts val="800"/>
                </a:spcAft>
              </a:pPr>
              <a:r>
                <a:rPr lang="ar-EG" sz="24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تطـويـر العامـلين</a:t>
              </a:r>
            </a:p>
          </p:txBody>
        </p:sp>
      </p:grpSp>
      <p:sp>
        <p:nvSpPr>
          <p:cNvPr id="8" name="Rectangle 7"/>
          <p:cNvSpPr/>
          <p:nvPr/>
        </p:nvSpPr>
        <p:spPr>
          <a:xfrm>
            <a:off x="481263" y="2279993"/>
            <a:ext cx="10788124" cy="1477328"/>
          </a:xfrm>
          <a:prstGeom prst="rect">
            <a:avLst/>
          </a:prstGeom>
        </p:spPr>
        <p:txBody>
          <a:bodyPr wrap="square">
            <a:spAutoFit/>
          </a:bodyPr>
          <a:lstStyle/>
          <a:p>
            <a:pPr algn="justLow">
              <a:lnSpc>
                <a:spcPct val="125000"/>
              </a:lnSpc>
              <a:spcAft>
                <a:spcPts val="1000"/>
              </a:spcAft>
            </a:pP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يمثل التدريب وتطوير المهارات للعاملين مطلباً أساسياً لتبنى فلسفة</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(JIT) </a:t>
            </a: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فالأجزاء لا تنتج أو لا تجمع إلا عند الطلب، وعندها يحتاج العامل إلى القيام ببعض أعمال الصيانة وتهيئة المكنات فضلا عن تصحيح العيوب للعمل خلال أوقات الفراغ</a:t>
            </a:r>
            <a:endPar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sp>
        <p:nvSpPr>
          <p:cNvPr id="10" name="Rectangle 9"/>
          <p:cNvSpPr/>
          <p:nvPr/>
        </p:nvSpPr>
        <p:spPr>
          <a:xfrm>
            <a:off x="481263" y="4549004"/>
            <a:ext cx="9160042" cy="1015663"/>
          </a:xfrm>
          <a:prstGeom prst="rect">
            <a:avLst/>
          </a:prstGeom>
        </p:spPr>
        <p:txBody>
          <a:bodyPr wrap="square">
            <a:spAutoFit/>
          </a:bodyPr>
          <a:lstStyle/>
          <a:p>
            <a:pPr algn="justLow">
              <a:lnSpc>
                <a:spcPct val="125000"/>
              </a:lnSpc>
              <a:spcAft>
                <a:spcPts val="1000"/>
              </a:spcAft>
            </a:pP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وهذا بدون شك يحقق زيادة في إنتاج العاملين بالإضافة إلى أن مشاركة العاملين في معالجة مشكلات الجودة واتخاذ القرارات من شانها أن تؤدى إلى زيادة رضا العاملين وانتمائهم للمنشاة</a:t>
            </a:r>
            <a:endPar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sp>
        <p:nvSpPr>
          <p:cNvPr id="11"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12" name="مستطيل 2"/>
          <p:cNvSpPr/>
          <p:nvPr/>
        </p:nvSpPr>
        <p:spPr>
          <a:xfrm>
            <a:off x="1065605" y="655320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5"/>
              </a:rPr>
              <a:t>www.dawliatraining.com</a:t>
            </a:r>
            <a:endParaRPr lang="en-US" sz="1100" dirty="0">
              <a:effectLst/>
              <a:ea typeface="Calibri"/>
              <a:cs typeface="Arial"/>
            </a:endParaRPr>
          </a:p>
        </p:txBody>
      </p:sp>
    </p:spTree>
    <p:extLst>
      <p:ext uri="{BB962C8B-B14F-4D97-AF65-F5344CB8AC3E}">
        <p14:creationId xmlns:p14="http://schemas.microsoft.com/office/powerpoint/2010/main" val="9387174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randombar(horizontal)">
                                      <p:cBhvr>
                                        <p:cTn id="25" dur="500"/>
                                        <p:tgtEl>
                                          <p:spTgt spid="8"/>
                                        </p:tgtEl>
                                      </p:cBhvr>
                                    </p:animEffect>
                                  </p:childTnLst>
                                </p:cTn>
                              </p:par>
                              <p:par>
                                <p:cTn id="26" presetID="14" presetClass="entr" presetSubtype="10" fill="hold"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randombar(horizontal)">
                                      <p:cBhvr>
                                        <p:cTn id="28" dur="500"/>
                                        <p:tgtEl>
                                          <p:spTgt spid="9"/>
                                        </p:tgtEl>
                                      </p:cBhvr>
                                    </p:animEffec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randombar(horizontal)">
                                      <p:cBhvr>
                                        <p:cTn id="3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167</a:t>
            </a:fld>
            <a:endParaRPr lang="ar-EG"/>
          </a:p>
        </p:txBody>
      </p:sp>
      <p:sp>
        <p:nvSpPr>
          <p:cNvPr id="23" name="Rectangle 22"/>
          <p:cNvSpPr/>
          <p:nvPr/>
        </p:nvSpPr>
        <p:spPr>
          <a:xfrm>
            <a:off x="7375621" y="202376"/>
            <a:ext cx="4474710" cy="707886"/>
          </a:xfrm>
          <a:prstGeom prst="rect">
            <a:avLst/>
          </a:prstGeom>
        </p:spPr>
        <p:txBody>
          <a:bodyPr wrap="square">
            <a:spAutoFit/>
          </a:bodyPr>
          <a:lstStyle/>
          <a:p>
            <a:pPr lvl="0" algn="ctr">
              <a:lnSpc>
                <a:spcPct val="125000"/>
              </a:lnSpc>
              <a:spcAft>
                <a:spcPts val="800"/>
              </a:spcAft>
              <a:defRPr/>
            </a:pPr>
            <a:r>
              <a:rPr lang="ar-SA" sz="3200" dirty="0">
                <a:solidFill>
                  <a:prstClr val="white"/>
                </a:solidFill>
                <a:latin typeface="Sakkal Majalla" pitchFamily="2" charset="-78"/>
                <a:cs typeface="Sakkal Majalla" pitchFamily="2" charset="-78"/>
              </a:rPr>
              <a:t>نظام الإنتاج الآني(</a:t>
            </a:r>
            <a:r>
              <a:rPr lang="en-US" sz="3200" dirty="0">
                <a:solidFill>
                  <a:prstClr val="white"/>
                </a:solidFill>
                <a:latin typeface="Sakkal Majalla" pitchFamily="2" charset="-78"/>
                <a:cs typeface="Sakkal Majalla" pitchFamily="2" charset="-78"/>
              </a:rPr>
              <a:t>JIT</a:t>
            </a:r>
            <a:r>
              <a:rPr lang="ar-SA" sz="3200" dirty="0">
                <a:solidFill>
                  <a:prstClr val="white"/>
                </a:solidFill>
                <a:latin typeface="Sakkal Majalla" pitchFamily="2" charset="-78"/>
                <a:cs typeface="Sakkal Majalla" pitchFamily="2" charset="-78"/>
              </a:rPr>
              <a:t>)</a:t>
            </a:r>
            <a:endParaRPr lang="en-US" sz="3200" dirty="0">
              <a:solidFill>
                <a:prstClr val="white"/>
              </a:solidFill>
              <a:latin typeface="Sakkal Majalla" pitchFamily="2" charset="-78"/>
              <a:cs typeface="Sakkal Majalla" pitchFamily="2" charset="-78"/>
            </a:endParaRPr>
          </a:p>
        </p:txBody>
      </p:sp>
      <p:grpSp>
        <p:nvGrpSpPr>
          <p:cNvPr id="4" name="Group 3"/>
          <p:cNvGrpSpPr/>
          <p:nvPr/>
        </p:nvGrpSpPr>
        <p:grpSpPr>
          <a:xfrm>
            <a:off x="2586021" y="368969"/>
            <a:ext cx="1793474" cy="655346"/>
            <a:chOff x="0" y="0"/>
            <a:chExt cx="2971165" cy="619125"/>
          </a:xfrm>
        </p:grpSpPr>
        <p:pic>
          <p:nvPicPr>
            <p:cNvPr id="5" name="Picture 4" descr="C:\Users\Google\Desktop\اشكال\ghg_0010_Vector-Smart-Object.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flipV="1">
              <a:off x="0" y="0"/>
              <a:ext cx="2971165" cy="619125"/>
            </a:xfrm>
            <a:prstGeom prst="rect">
              <a:avLst/>
            </a:prstGeom>
            <a:noFill/>
            <a:ln>
              <a:noFill/>
            </a:ln>
          </p:spPr>
        </p:pic>
        <p:sp>
          <p:nvSpPr>
            <p:cNvPr id="6" name="Rectangle 5"/>
            <p:cNvSpPr/>
            <p:nvPr/>
          </p:nvSpPr>
          <p:spPr>
            <a:xfrm>
              <a:off x="92873" y="0"/>
              <a:ext cx="2424414" cy="363556"/>
            </a:xfrm>
            <a:prstGeom prst="rect">
              <a:avLst/>
            </a:prstGeom>
          </p:spPr>
          <p:txBody>
            <a:bodyPr wrap="square">
              <a:noAutofit/>
            </a:bodyPr>
            <a:lstStyle/>
            <a:p>
              <a:pPr algn="ctr">
                <a:lnSpc>
                  <a:spcPct val="107000"/>
                </a:lnSpc>
                <a:spcAft>
                  <a:spcPts val="800"/>
                </a:spcAft>
              </a:pPr>
              <a:r>
                <a:rPr lang="ar-SA" sz="2400" b="1" dirty="0">
                  <a:solidFill>
                    <a:srgbClr val="FFFFFF"/>
                  </a:solidFill>
                  <a:latin typeface="Sakkal Majalla" panose="02000000000000000000" pitchFamily="2" charset="-78"/>
                  <a:ea typeface="Calibri" panose="020F0502020204030204" pitchFamily="34" charset="0"/>
                  <a:cs typeface="Sakkal Majalla" panose="02000000000000000000" pitchFamily="2" charset="-78"/>
                </a:rPr>
                <a:t>المـحـددات</a:t>
              </a:r>
              <a:endParaRPr lang="en-US" sz="14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8" name="Group 7"/>
          <p:cNvGrpSpPr/>
          <p:nvPr/>
        </p:nvGrpSpPr>
        <p:grpSpPr>
          <a:xfrm>
            <a:off x="8621225" y="1416849"/>
            <a:ext cx="3445777" cy="5164424"/>
            <a:chOff x="8210814" y="1109376"/>
            <a:chExt cx="3445777" cy="5164424"/>
          </a:xfrm>
        </p:grpSpPr>
        <p:pic>
          <p:nvPicPr>
            <p:cNvPr id="9" name="Picture 8"/>
            <p:cNvPicPr>
              <a:picLocks noChangeAspect="1"/>
            </p:cNvPicPr>
            <p:nvPr/>
          </p:nvPicPr>
          <p:blipFill rotWithShape="1">
            <a:blip r:embed="rId4">
              <a:clrChange>
                <a:clrFrom>
                  <a:srgbClr val="FFFFFF"/>
                </a:clrFrom>
                <a:clrTo>
                  <a:srgbClr val="FFFFFF">
                    <a:alpha val="0"/>
                  </a:srgbClr>
                </a:clrTo>
              </a:clrChange>
            </a:blip>
            <a:srcRect l="35359" t="5377" r="-2805" b="6953"/>
            <a:stretch/>
          </p:blipFill>
          <p:spPr>
            <a:xfrm flipH="1">
              <a:off x="8210814" y="1109376"/>
              <a:ext cx="3333483" cy="5164424"/>
            </a:xfrm>
            <a:prstGeom prst="rect">
              <a:avLst/>
            </a:prstGeom>
          </p:spPr>
        </p:pic>
        <p:sp>
          <p:nvSpPr>
            <p:cNvPr id="10" name="Rectangle 9"/>
            <p:cNvSpPr/>
            <p:nvPr/>
          </p:nvSpPr>
          <p:spPr>
            <a:xfrm>
              <a:off x="9591268" y="2173532"/>
              <a:ext cx="2065323" cy="3323987"/>
            </a:xfrm>
            <a:prstGeom prst="rect">
              <a:avLst/>
            </a:prstGeom>
          </p:spPr>
          <p:txBody>
            <a:bodyPr wrap="square">
              <a:spAutoFit/>
            </a:bodyPr>
            <a:lstStyle/>
            <a:p>
              <a:pPr algn="ctr">
                <a:lnSpc>
                  <a:spcPct val="125000"/>
                </a:lnSpc>
                <a:spcAft>
                  <a:spcPts val="800"/>
                </a:spcAft>
              </a:pPr>
              <a:r>
                <a:rPr lang="ar-SA" sz="2400" b="1" dirty="0">
                  <a:latin typeface="Sakkal Majalla" panose="02000000000000000000" pitchFamily="2" charset="-78"/>
                  <a:ea typeface="Calibri" panose="020F0502020204030204" pitchFamily="34" charset="0"/>
                  <a:cs typeface="Sakkal Majalla" panose="02000000000000000000" pitchFamily="2" charset="-78"/>
                </a:rPr>
                <a:t>هذا وبقدر </a:t>
              </a:r>
              <a:r>
                <a:rPr lang="ar-EG" sz="2400" b="1" dirty="0" smtClean="0">
                  <a:latin typeface="Sakkal Majalla" panose="02000000000000000000" pitchFamily="2" charset="-78"/>
                  <a:ea typeface="Calibri" panose="020F0502020204030204" pitchFamily="34" charset="0"/>
                  <a:cs typeface="Sakkal Majalla" panose="02000000000000000000" pitchFamily="2" charset="-78"/>
                </a:rPr>
                <a:t/>
              </a:r>
              <a:br>
                <a:rPr lang="ar-EG" sz="2400" b="1" dirty="0" smtClean="0">
                  <a:latin typeface="Sakkal Majalla" panose="02000000000000000000" pitchFamily="2" charset="-78"/>
                  <a:ea typeface="Calibri" panose="020F0502020204030204" pitchFamily="34" charset="0"/>
                  <a:cs typeface="Sakkal Majalla" panose="02000000000000000000" pitchFamily="2" charset="-78"/>
                </a:rPr>
              </a:br>
              <a:r>
                <a:rPr lang="ar-SA" sz="2400" b="1" dirty="0" smtClean="0">
                  <a:latin typeface="Sakkal Majalla" panose="02000000000000000000" pitchFamily="2" charset="-78"/>
                  <a:ea typeface="Calibri" panose="020F0502020204030204" pitchFamily="34" charset="0"/>
                  <a:cs typeface="Sakkal Majalla" panose="02000000000000000000" pitchFamily="2" charset="-78"/>
                </a:rPr>
                <a:t>ما </a:t>
              </a:r>
              <a:r>
                <a:rPr lang="ar-SA" sz="2400" b="1" dirty="0">
                  <a:latin typeface="Sakkal Majalla" panose="02000000000000000000" pitchFamily="2" charset="-78"/>
                  <a:ea typeface="Calibri" panose="020F0502020204030204" pitchFamily="34" charset="0"/>
                  <a:cs typeface="Sakkal Majalla" panose="02000000000000000000" pitchFamily="2" charset="-78"/>
                </a:rPr>
                <a:t>لمدخل</a:t>
              </a:r>
              <a:r>
                <a:rPr lang="en-US" sz="2400" b="1" dirty="0">
                  <a:latin typeface="Sakkal Majalla" panose="02000000000000000000" pitchFamily="2" charset="-78"/>
                  <a:ea typeface="Calibri" panose="020F0502020204030204" pitchFamily="34" charset="0"/>
                  <a:cs typeface="Sakkal Majalla" panose="02000000000000000000" pitchFamily="2" charset="-78"/>
                </a:rPr>
                <a:t> (JIT) </a:t>
              </a:r>
              <a:r>
                <a:rPr lang="ar-SA" sz="2400" b="1" dirty="0" smtClean="0">
                  <a:latin typeface="Sakkal Majalla" panose="02000000000000000000" pitchFamily="2" charset="-78"/>
                  <a:ea typeface="Calibri" panose="020F0502020204030204" pitchFamily="34" charset="0"/>
                  <a:cs typeface="Sakkal Majalla" panose="02000000000000000000" pitchFamily="2" charset="-78"/>
                </a:rPr>
                <a:t>من </a:t>
              </a:r>
              <a:r>
                <a:rPr lang="ar-SA" sz="2400" b="1" dirty="0">
                  <a:latin typeface="Sakkal Majalla" panose="02000000000000000000" pitchFamily="2" charset="-78"/>
                  <a:ea typeface="Calibri" panose="020F0502020204030204" pitchFamily="34" charset="0"/>
                  <a:cs typeface="Sakkal Majalla" panose="02000000000000000000" pitchFamily="2" charset="-78"/>
                </a:rPr>
                <a:t>نتائج متميزة خلال تنفيذه الفعلي فإن له محددات من المهم جدا التعرف عليها ومنها</a:t>
              </a:r>
              <a:endParaRPr lang="en-US" sz="16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1" name="Rectangle 10"/>
          <p:cNvSpPr/>
          <p:nvPr/>
        </p:nvSpPr>
        <p:spPr>
          <a:xfrm>
            <a:off x="288758" y="1777861"/>
            <a:ext cx="9008611" cy="830997"/>
          </a:xfrm>
          <a:prstGeom prst="rect">
            <a:avLst/>
          </a:prstGeom>
        </p:spPr>
        <p:txBody>
          <a:bodyPr wrap="square">
            <a:spAutoFit/>
          </a:bodyPr>
          <a:lstStyle/>
          <a:p>
            <a:pPr algn="justLow">
              <a:spcAft>
                <a:spcPts val="800"/>
              </a:spcAft>
            </a:pP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يعــــــد نظــــــام</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(JIT) </a:t>
            </a: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فلسفــة ملائمة جــــداً </a:t>
            </a:r>
            <a:r>
              <a:rPr lang="ar-SA"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t>لبي</a:t>
            </a:r>
            <a:r>
              <a:rPr lang="ar-EG"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t>ئ</a:t>
            </a:r>
            <a:r>
              <a:rPr lang="ar-SA"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t>ات </a:t>
            </a: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الإنتـاج المتكــرر مع ضرورة توافر شروط معينة وخاصة أماكن ثبات جدولة التجميع لفترة زمنية معينة</a:t>
            </a:r>
            <a:endPar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sp>
        <p:nvSpPr>
          <p:cNvPr id="12" name="Rectangle 11"/>
          <p:cNvSpPr/>
          <p:nvPr/>
        </p:nvSpPr>
        <p:spPr>
          <a:xfrm>
            <a:off x="329291" y="2884612"/>
            <a:ext cx="8468633" cy="461665"/>
          </a:xfrm>
          <a:prstGeom prst="rect">
            <a:avLst/>
          </a:prstGeom>
        </p:spPr>
        <p:txBody>
          <a:bodyPr wrap="square">
            <a:spAutoFit/>
          </a:bodyPr>
          <a:lstStyle/>
          <a:p>
            <a:pPr algn="justLow">
              <a:spcAft>
                <a:spcPts val="800"/>
              </a:spcAft>
            </a:pP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يعمل نظام</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(JIT) </a:t>
            </a: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على نحو أفضل كلما كان موقع الموردين قريباً من المنشاة</a:t>
            </a:r>
            <a:endParaRPr lang="en-US" sz="16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13" name="Rectangle 12"/>
          <p:cNvSpPr/>
          <p:nvPr/>
        </p:nvSpPr>
        <p:spPr>
          <a:xfrm>
            <a:off x="329291" y="3793628"/>
            <a:ext cx="8506709" cy="461665"/>
          </a:xfrm>
          <a:prstGeom prst="rect">
            <a:avLst/>
          </a:prstGeom>
        </p:spPr>
        <p:txBody>
          <a:bodyPr wrap="square">
            <a:spAutoFit/>
          </a:bodyPr>
          <a:lstStyle/>
          <a:p>
            <a:pPr algn="justLow">
              <a:spcAft>
                <a:spcPts val="800"/>
              </a:spcAft>
            </a:pP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تطلب تنفيذ نظام</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(JIT) </a:t>
            </a: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تنميط الخط الإنتاجي واعتماد مزيج بعدد محدود من المنتجات</a:t>
            </a:r>
            <a:endParaRPr lang="en-US" sz="16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14" name="Rectangle 13"/>
          <p:cNvSpPr/>
          <p:nvPr/>
        </p:nvSpPr>
        <p:spPr>
          <a:xfrm>
            <a:off x="419099" y="4598568"/>
            <a:ext cx="8506709" cy="830997"/>
          </a:xfrm>
          <a:prstGeom prst="rect">
            <a:avLst/>
          </a:prstGeom>
        </p:spPr>
        <p:txBody>
          <a:bodyPr wrap="square">
            <a:spAutoFit/>
          </a:bodyPr>
          <a:lstStyle/>
          <a:p>
            <a:pPr algn="justLow">
              <a:spcAft>
                <a:spcPts val="800"/>
              </a:spcAft>
            </a:pP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يتطلب تنفيذ نظام</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(JIT) </a:t>
            </a: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إعادة تنظيم المنشاة وعمل التحضيرات اللازمة لمقابلة التوقفات </a:t>
            </a:r>
            <a:r>
              <a:rPr lang="ar-EG"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t/>
            </a:r>
            <a:br>
              <a:rPr lang="ar-EG"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br>
            <a:r>
              <a:rPr lang="ar-SA"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t>في </a:t>
            </a: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الخط الإنتاجي، وتحديد المجالات التي تظهر فيها المشكلات</a:t>
            </a:r>
            <a:endParaRPr lang="en-US" sz="16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15" name="Rectangle 14"/>
          <p:cNvSpPr/>
          <p:nvPr/>
        </p:nvSpPr>
        <p:spPr>
          <a:xfrm>
            <a:off x="287575" y="5521471"/>
            <a:ext cx="9035194" cy="461665"/>
          </a:xfrm>
          <a:prstGeom prst="rect">
            <a:avLst/>
          </a:prstGeom>
        </p:spPr>
        <p:txBody>
          <a:bodyPr wrap="square">
            <a:spAutoFit/>
          </a:bodyPr>
          <a:lstStyle/>
          <a:p>
            <a:pPr algn="justLow">
              <a:spcAft>
                <a:spcPts val="8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يتطلب وصول المواد في الوقت المحدد وبالنوعية المطلوبة مع ضرورة توافر برنامج كفء للصيانة</a:t>
            </a:r>
            <a:endParaRPr lang="en-US" sz="16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16"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17" name="مستطيل 2"/>
          <p:cNvSpPr/>
          <p:nvPr/>
        </p:nvSpPr>
        <p:spPr>
          <a:xfrm>
            <a:off x="1065605" y="655320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5"/>
              </a:rPr>
              <a:t>www.dawliatraining.com</a:t>
            </a:r>
            <a:endParaRPr lang="en-US" sz="1100" dirty="0">
              <a:effectLst/>
              <a:ea typeface="Calibri"/>
              <a:cs typeface="Arial"/>
            </a:endParaRPr>
          </a:p>
        </p:txBody>
      </p:sp>
    </p:spTree>
    <p:extLst>
      <p:ext uri="{BB962C8B-B14F-4D97-AF65-F5344CB8AC3E}">
        <p14:creationId xmlns:p14="http://schemas.microsoft.com/office/powerpoint/2010/main" val="9804045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randombar(horizontal)">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barn(inVertical)">
                                      <p:cBhvr>
                                        <p:cTn id="19" dur="5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barn(inVertical)">
                                      <p:cBhvr>
                                        <p:cTn id="24" dur="500"/>
                                        <p:tgtEl>
                                          <p:spTgt spid="12"/>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barn(inVertical)">
                                      <p:cBhvr>
                                        <p:cTn id="29" dur="500"/>
                                        <p:tgtEl>
                                          <p:spTgt spid="13"/>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barn(inVertical)">
                                      <p:cBhvr>
                                        <p:cTn id="34" dur="500"/>
                                        <p:tgtEl>
                                          <p:spTgt spid="14"/>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barn(inVertical)">
                                      <p:cBhvr>
                                        <p:cTn id="3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168</a:t>
            </a:fld>
            <a:endParaRPr lang="ar-EG"/>
          </a:p>
        </p:txBody>
      </p:sp>
      <p:sp>
        <p:nvSpPr>
          <p:cNvPr id="23" name="Rectangle 22"/>
          <p:cNvSpPr/>
          <p:nvPr/>
        </p:nvSpPr>
        <p:spPr>
          <a:xfrm>
            <a:off x="7375621" y="202376"/>
            <a:ext cx="4474710" cy="707886"/>
          </a:xfrm>
          <a:prstGeom prst="rect">
            <a:avLst/>
          </a:prstGeom>
        </p:spPr>
        <p:txBody>
          <a:bodyPr wrap="square">
            <a:spAutoFit/>
          </a:bodyPr>
          <a:lstStyle/>
          <a:p>
            <a:pPr lvl="0" algn="ctr">
              <a:lnSpc>
                <a:spcPct val="125000"/>
              </a:lnSpc>
              <a:spcAft>
                <a:spcPts val="800"/>
              </a:spcAft>
              <a:defRPr/>
            </a:pPr>
            <a:r>
              <a:rPr lang="ar-SA" sz="3200" dirty="0">
                <a:solidFill>
                  <a:prstClr val="white"/>
                </a:solidFill>
                <a:latin typeface="Sakkal Majalla" pitchFamily="2" charset="-78"/>
                <a:cs typeface="Sakkal Majalla" pitchFamily="2" charset="-78"/>
              </a:rPr>
              <a:t>نظام الإنتاج الآني(</a:t>
            </a:r>
            <a:r>
              <a:rPr lang="en-US" sz="3200" dirty="0">
                <a:solidFill>
                  <a:prstClr val="white"/>
                </a:solidFill>
                <a:latin typeface="Sakkal Majalla" pitchFamily="2" charset="-78"/>
                <a:cs typeface="Sakkal Majalla" pitchFamily="2" charset="-78"/>
              </a:rPr>
              <a:t>JIT</a:t>
            </a:r>
            <a:r>
              <a:rPr lang="ar-SA" sz="3200" dirty="0">
                <a:solidFill>
                  <a:prstClr val="white"/>
                </a:solidFill>
                <a:latin typeface="Sakkal Majalla" pitchFamily="2" charset="-78"/>
                <a:cs typeface="Sakkal Majalla" pitchFamily="2" charset="-78"/>
              </a:rPr>
              <a:t>)</a:t>
            </a:r>
            <a:endParaRPr lang="en-US" sz="3200" dirty="0">
              <a:solidFill>
                <a:prstClr val="white"/>
              </a:solidFill>
              <a:latin typeface="Sakkal Majalla" pitchFamily="2" charset="-78"/>
              <a:cs typeface="Sakkal Majalla" pitchFamily="2" charset="-78"/>
            </a:endParaRPr>
          </a:p>
        </p:txBody>
      </p:sp>
      <p:pic>
        <p:nvPicPr>
          <p:cNvPr id="4" name="Picture 3"/>
          <p:cNvPicPr/>
          <p:nvPr/>
        </p:nvPicPr>
        <p:blipFill>
          <a:blip r:embed="rId3">
            <a:extLst>
              <a:ext uri="{28A0092B-C50C-407E-A947-70E740481C1C}">
                <a14:useLocalDpi xmlns:a14="http://schemas.microsoft.com/office/drawing/2010/main" val="0"/>
              </a:ext>
            </a:extLst>
          </a:blip>
          <a:stretch>
            <a:fillRect/>
          </a:stretch>
        </p:blipFill>
        <p:spPr>
          <a:xfrm>
            <a:off x="3241658" y="3307915"/>
            <a:ext cx="6560068" cy="3550085"/>
          </a:xfrm>
          <a:prstGeom prst="rect">
            <a:avLst/>
          </a:prstGeom>
        </p:spPr>
      </p:pic>
      <p:sp>
        <p:nvSpPr>
          <p:cNvPr id="2" name="Rectangle 1"/>
          <p:cNvSpPr/>
          <p:nvPr/>
        </p:nvSpPr>
        <p:spPr>
          <a:xfrm>
            <a:off x="2743200" y="1503394"/>
            <a:ext cx="7058526" cy="1938992"/>
          </a:xfrm>
          <a:prstGeom prst="rect">
            <a:avLst/>
          </a:prstGeom>
        </p:spPr>
        <p:txBody>
          <a:bodyPr wrap="square">
            <a:spAutoFit/>
          </a:bodyPr>
          <a:lstStyle/>
          <a:p>
            <a:pPr algn="ctr">
              <a:lnSpc>
                <a:spcPct val="125000"/>
              </a:lnSpc>
              <a:spcAft>
                <a:spcPts val="1000"/>
              </a:spcAft>
            </a:pP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مما سبق يتضح أن لكل نظام أو أسلوب مميزاته ومحدداته حيث انه نادراً </a:t>
            </a:r>
            <a:r>
              <a:rPr lang="ar-EG"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t/>
            </a:r>
            <a:br>
              <a:rPr lang="ar-EG"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br>
            <a:r>
              <a:rPr lang="ar-SA"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t>ما </a:t>
            </a: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يتوافر نظام للتخطيط والرقابة على المخزون يمكن اعتباره ملائما ومثاليا لجميع المنظمات، فلكل منظمة خصائصها يجب أن تؤخذ بنظر الاعتبار عند اختيار البديل الاستراتيجي الملائم من بين أساليب التخطيط والرقابة</a:t>
            </a:r>
            <a:endPar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sp>
        <p:nvSpPr>
          <p:cNvPr id="6"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8" name="مستطيل 2"/>
          <p:cNvSpPr/>
          <p:nvPr/>
        </p:nvSpPr>
        <p:spPr>
          <a:xfrm>
            <a:off x="1065605" y="655320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4"/>
              </a:rPr>
              <a:t>www.dawliatraining.com</a:t>
            </a:r>
            <a:endParaRPr lang="en-US" sz="1100" dirty="0">
              <a:effectLst/>
              <a:ea typeface="Calibri"/>
              <a:cs typeface="Arial"/>
            </a:endParaRPr>
          </a:p>
        </p:txBody>
      </p:sp>
    </p:spTree>
    <p:extLst>
      <p:ext uri="{BB962C8B-B14F-4D97-AF65-F5344CB8AC3E}">
        <p14:creationId xmlns:p14="http://schemas.microsoft.com/office/powerpoint/2010/main" val="14227885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14" presetClass="entr" presetSubtype="1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randombar(horizontal)">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169</a:t>
            </a:fld>
            <a:endParaRPr lang="ar-EG"/>
          </a:p>
        </p:txBody>
      </p:sp>
      <p:sp>
        <p:nvSpPr>
          <p:cNvPr id="23" name="Rectangle 22"/>
          <p:cNvSpPr/>
          <p:nvPr/>
        </p:nvSpPr>
        <p:spPr>
          <a:xfrm>
            <a:off x="7375621" y="202376"/>
            <a:ext cx="4474710" cy="707886"/>
          </a:xfrm>
          <a:prstGeom prst="rect">
            <a:avLst/>
          </a:prstGeom>
        </p:spPr>
        <p:txBody>
          <a:bodyPr wrap="square">
            <a:spAutoFit/>
          </a:bodyPr>
          <a:lstStyle/>
          <a:p>
            <a:pPr lvl="0" algn="ctr">
              <a:lnSpc>
                <a:spcPct val="125000"/>
              </a:lnSpc>
              <a:spcAft>
                <a:spcPts val="800"/>
              </a:spcAft>
              <a:defRPr/>
            </a:pPr>
            <a:r>
              <a:rPr lang="ar-SA" sz="3200" dirty="0">
                <a:solidFill>
                  <a:prstClr val="white"/>
                </a:solidFill>
                <a:latin typeface="Sakkal Majalla" pitchFamily="2" charset="-78"/>
                <a:cs typeface="Sakkal Majalla" pitchFamily="2" charset="-78"/>
              </a:rPr>
              <a:t>نظام الإنتاج الآني(</a:t>
            </a:r>
            <a:r>
              <a:rPr lang="en-US" sz="3200" dirty="0">
                <a:solidFill>
                  <a:prstClr val="white"/>
                </a:solidFill>
                <a:latin typeface="Sakkal Majalla" pitchFamily="2" charset="-78"/>
                <a:cs typeface="Sakkal Majalla" pitchFamily="2" charset="-78"/>
              </a:rPr>
              <a:t>JIT</a:t>
            </a:r>
            <a:r>
              <a:rPr lang="ar-SA" sz="3200" dirty="0">
                <a:solidFill>
                  <a:prstClr val="white"/>
                </a:solidFill>
                <a:latin typeface="Sakkal Majalla" pitchFamily="2" charset="-78"/>
                <a:cs typeface="Sakkal Majalla" pitchFamily="2" charset="-78"/>
              </a:rPr>
              <a:t>)</a:t>
            </a:r>
            <a:endParaRPr lang="en-US" sz="3200" dirty="0">
              <a:solidFill>
                <a:prstClr val="white"/>
              </a:solidFill>
              <a:latin typeface="Sakkal Majalla" pitchFamily="2" charset="-78"/>
              <a:cs typeface="Sakkal Majalla" pitchFamily="2" charset="-78"/>
            </a:endParaRPr>
          </a:p>
        </p:txBody>
      </p:sp>
      <p:sp>
        <p:nvSpPr>
          <p:cNvPr id="4" name="Rectangle 3"/>
          <p:cNvSpPr/>
          <p:nvPr/>
        </p:nvSpPr>
        <p:spPr>
          <a:xfrm>
            <a:off x="2782808" y="5156022"/>
            <a:ext cx="2989385" cy="830997"/>
          </a:xfrm>
          <a:prstGeom prst="rect">
            <a:avLst/>
          </a:prstGeom>
        </p:spPr>
        <p:txBody>
          <a:bodyPr wrap="square">
            <a:spAutoFit/>
          </a:bodyPr>
          <a:lstStyle/>
          <a:p>
            <a:pPr algn="ctr"/>
            <a:r>
              <a:rPr lang="ar-EG" sz="2400" b="1" dirty="0">
                <a:solidFill>
                  <a:srgbClr val="002060"/>
                </a:solidFill>
                <a:latin typeface="Sakkal Majalla" panose="02000000000000000000" pitchFamily="2" charset="-78"/>
                <a:cs typeface="Sakkal Majalla" panose="02000000000000000000" pitchFamily="2" charset="-78"/>
              </a:rPr>
              <a:t>قيمة المنتجات </a:t>
            </a:r>
            <a:r>
              <a:rPr lang="ar-EG" sz="2400" b="1" dirty="0" err="1">
                <a:solidFill>
                  <a:srgbClr val="002060"/>
                </a:solidFill>
                <a:latin typeface="Sakkal Majalla" panose="02000000000000000000" pitchFamily="2" charset="-78"/>
                <a:cs typeface="Sakkal Majalla" panose="02000000000000000000" pitchFamily="2" charset="-78"/>
              </a:rPr>
              <a:t>المبيعة</a:t>
            </a:r>
            <a:r>
              <a:rPr lang="ar-EG" sz="2400" b="1" dirty="0">
                <a:solidFill>
                  <a:srgbClr val="002060"/>
                </a:solidFill>
                <a:latin typeface="Sakkal Majalla" panose="02000000000000000000" pitchFamily="2" charset="-78"/>
                <a:cs typeface="Sakkal Majalla" panose="02000000000000000000" pitchFamily="2" charset="-78"/>
              </a:rPr>
              <a:t> كنسبة من القيمة النهائية للمنشاة</a:t>
            </a:r>
          </a:p>
        </p:txBody>
      </p:sp>
      <p:sp>
        <p:nvSpPr>
          <p:cNvPr id="5" name="Rectangle 4"/>
          <p:cNvSpPr/>
          <p:nvPr/>
        </p:nvSpPr>
        <p:spPr>
          <a:xfrm>
            <a:off x="2225714" y="2162218"/>
            <a:ext cx="3136419" cy="830997"/>
          </a:xfrm>
          <a:prstGeom prst="rect">
            <a:avLst/>
          </a:prstGeom>
        </p:spPr>
        <p:txBody>
          <a:bodyPr wrap="square">
            <a:spAutoFit/>
          </a:bodyPr>
          <a:lstStyle/>
          <a:p>
            <a:pPr algn="ctr"/>
            <a:r>
              <a:rPr lang="ar-EG" sz="2400" b="1" dirty="0">
                <a:solidFill>
                  <a:srgbClr val="002060"/>
                </a:solidFill>
                <a:latin typeface="Sakkal Majalla" panose="02000000000000000000" pitchFamily="2" charset="-78"/>
                <a:cs typeface="Sakkal Majalla" panose="02000000000000000000" pitchFamily="2" charset="-78"/>
              </a:rPr>
              <a:t>مدى توافر البيانات الكمية وبدرجة الدقة المطلوبة لكل منتج</a:t>
            </a:r>
          </a:p>
        </p:txBody>
      </p:sp>
      <p:sp>
        <p:nvSpPr>
          <p:cNvPr id="6" name="Rectangle 5"/>
          <p:cNvSpPr/>
          <p:nvPr/>
        </p:nvSpPr>
        <p:spPr>
          <a:xfrm>
            <a:off x="8215987" y="3616271"/>
            <a:ext cx="3833170" cy="461665"/>
          </a:xfrm>
          <a:prstGeom prst="rect">
            <a:avLst/>
          </a:prstGeom>
        </p:spPr>
        <p:txBody>
          <a:bodyPr wrap="square">
            <a:spAutoFit/>
          </a:bodyPr>
          <a:lstStyle/>
          <a:p>
            <a:pPr algn="ctr"/>
            <a:r>
              <a:rPr lang="ar-EG" sz="2400" b="1" dirty="0">
                <a:solidFill>
                  <a:srgbClr val="002060"/>
                </a:solidFill>
                <a:latin typeface="Sakkal Majalla" panose="02000000000000000000" pitchFamily="2" charset="-78"/>
                <a:cs typeface="Sakkal Majalla" panose="02000000000000000000" pitchFamily="2" charset="-78"/>
              </a:rPr>
              <a:t>قدرة المنشاة على تلبية طلبات المستهلكين</a:t>
            </a:r>
          </a:p>
        </p:txBody>
      </p:sp>
      <p:sp>
        <p:nvSpPr>
          <p:cNvPr id="8" name="Rectangle 7"/>
          <p:cNvSpPr/>
          <p:nvPr/>
        </p:nvSpPr>
        <p:spPr>
          <a:xfrm>
            <a:off x="7375621" y="2162219"/>
            <a:ext cx="2971799" cy="830997"/>
          </a:xfrm>
          <a:prstGeom prst="rect">
            <a:avLst/>
          </a:prstGeom>
        </p:spPr>
        <p:txBody>
          <a:bodyPr wrap="square">
            <a:spAutoFit/>
          </a:bodyPr>
          <a:lstStyle/>
          <a:p>
            <a:pPr algn="ctr"/>
            <a:r>
              <a:rPr lang="ar-EG" sz="2400" b="1" dirty="0">
                <a:solidFill>
                  <a:srgbClr val="002060"/>
                </a:solidFill>
                <a:latin typeface="Sakkal Majalla" panose="02000000000000000000" pitchFamily="2" charset="-78"/>
                <a:cs typeface="Sakkal Majalla" panose="02000000000000000000" pitchFamily="2" charset="-78"/>
              </a:rPr>
              <a:t>حجم المنشأة ودرجة تعقيد منتجاتها ومرونة عملياتها</a:t>
            </a:r>
          </a:p>
        </p:txBody>
      </p:sp>
      <p:sp>
        <p:nvSpPr>
          <p:cNvPr id="9" name="Rectangle 8"/>
          <p:cNvSpPr/>
          <p:nvPr/>
        </p:nvSpPr>
        <p:spPr>
          <a:xfrm>
            <a:off x="1375524" y="3639355"/>
            <a:ext cx="3444546" cy="461665"/>
          </a:xfrm>
          <a:prstGeom prst="rect">
            <a:avLst/>
          </a:prstGeom>
        </p:spPr>
        <p:txBody>
          <a:bodyPr wrap="square">
            <a:spAutoFit/>
          </a:bodyPr>
          <a:lstStyle/>
          <a:p>
            <a:pPr algn="ctr"/>
            <a:r>
              <a:rPr lang="ar-EG" sz="2400" b="1" dirty="0">
                <a:solidFill>
                  <a:srgbClr val="002060"/>
                </a:solidFill>
                <a:latin typeface="Sakkal Majalla" panose="02000000000000000000" pitchFamily="2" charset="-78"/>
                <a:cs typeface="Sakkal Majalla" panose="02000000000000000000" pitchFamily="2" charset="-78"/>
              </a:rPr>
              <a:t>قابلية التنبؤ عن المبيعات المستقبلية</a:t>
            </a:r>
          </a:p>
        </p:txBody>
      </p:sp>
      <p:sp>
        <p:nvSpPr>
          <p:cNvPr id="10" name="Rectangle 9"/>
          <p:cNvSpPr/>
          <p:nvPr/>
        </p:nvSpPr>
        <p:spPr>
          <a:xfrm>
            <a:off x="7253966" y="5206146"/>
            <a:ext cx="2971441" cy="830997"/>
          </a:xfrm>
          <a:prstGeom prst="rect">
            <a:avLst/>
          </a:prstGeom>
        </p:spPr>
        <p:txBody>
          <a:bodyPr wrap="square">
            <a:spAutoFit/>
          </a:bodyPr>
          <a:lstStyle/>
          <a:p>
            <a:pPr algn="ctr"/>
            <a:r>
              <a:rPr lang="ar-EG" sz="2400" b="1" dirty="0">
                <a:solidFill>
                  <a:srgbClr val="002060"/>
                </a:solidFill>
                <a:latin typeface="Sakkal Majalla" panose="02000000000000000000" pitchFamily="2" charset="-78"/>
                <a:cs typeface="Sakkal Majalla" panose="02000000000000000000" pitchFamily="2" charset="-78"/>
              </a:rPr>
              <a:t>الكميات المنتجة وفترات التسليم المسموح بها</a:t>
            </a:r>
          </a:p>
        </p:txBody>
      </p:sp>
      <p:grpSp>
        <p:nvGrpSpPr>
          <p:cNvPr id="11" name="Group 10"/>
          <p:cNvGrpSpPr/>
          <p:nvPr/>
        </p:nvGrpSpPr>
        <p:grpSpPr>
          <a:xfrm>
            <a:off x="4805039" y="2577718"/>
            <a:ext cx="3395917" cy="2584940"/>
            <a:chOff x="2883877" y="2497014"/>
            <a:chExt cx="3395917" cy="2584940"/>
          </a:xfrm>
        </p:grpSpPr>
        <p:pic>
          <p:nvPicPr>
            <p:cNvPr id="12" name="Picture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83877" y="2497014"/>
              <a:ext cx="3395917" cy="2584940"/>
            </a:xfrm>
            <a:prstGeom prst="rect">
              <a:avLst/>
            </a:prstGeom>
          </p:spPr>
        </p:pic>
        <p:sp>
          <p:nvSpPr>
            <p:cNvPr id="13" name="Rectangle 12"/>
            <p:cNvSpPr/>
            <p:nvPr/>
          </p:nvSpPr>
          <p:spPr>
            <a:xfrm>
              <a:off x="3845898" y="3057722"/>
              <a:ext cx="1486906" cy="1200329"/>
            </a:xfrm>
            <a:prstGeom prst="rect">
              <a:avLst/>
            </a:prstGeom>
          </p:spPr>
          <p:txBody>
            <a:bodyPr wrap="square">
              <a:spAutoFit/>
            </a:bodyPr>
            <a:lstStyle/>
            <a:p>
              <a:pPr algn="ctr"/>
              <a:r>
                <a:rPr lang="ar-EG" sz="2400" b="1" dirty="0">
                  <a:solidFill>
                    <a:srgbClr val="FF0000"/>
                  </a:solidFill>
                  <a:latin typeface="Sakkal Majalla" panose="02000000000000000000" pitchFamily="2" charset="-78"/>
                  <a:cs typeface="Sakkal Majalla" panose="02000000000000000000" pitchFamily="2" charset="-78"/>
                </a:rPr>
                <a:t>ومن الخصائص نشير إلى ما يلي</a:t>
              </a:r>
            </a:p>
          </p:txBody>
        </p:sp>
      </p:grpSp>
      <p:sp>
        <p:nvSpPr>
          <p:cNvPr id="14"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15" name="مستطيل 2"/>
          <p:cNvSpPr/>
          <p:nvPr/>
        </p:nvSpPr>
        <p:spPr>
          <a:xfrm>
            <a:off x="1065605" y="655320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4"/>
              </a:rPr>
              <a:t>www.dawliatraining.com</a:t>
            </a:r>
            <a:endParaRPr lang="en-US" sz="1100" dirty="0">
              <a:effectLst/>
              <a:ea typeface="Calibri"/>
              <a:cs typeface="Arial"/>
            </a:endParaRPr>
          </a:p>
        </p:txBody>
      </p:sp>
    </p:spTree>
    <p:extLst>
      <p:ext uri="{BB962C8B-B14F-4D97-AF65-F5344CB8AC3E}">
        <p14:creationId xmlns:p14="http://schemas.microsoft.com/office/powerpoint/2010/main" val="2401997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1000"/>
                                        <p:tgtEl>
                                          <p:spTgt spid="4"/>
                                        </p:tgtEl>
                                      </p:cBhvr>
                                    </p:animEffect>
                                    <p:anim calcmode="lin" valueType="num">
                                      <p:cBhvr>
                                        <p:cTn id="29" dur="1000" fill="hold"/>
                                        <p:tgtEl>
                                          <p:spTgt spid="4"/>
                                        </p:tgtEl>
                                        <p:attrNameLst>
                                          <p:attrName>ppt_x</p:attrName>
                                        </p:attrNameLst>
                                      </p:cBhvr>
                                      <p:tavLst>
                                        <p:tav tm="0">
                                          <p:val>
                                            <p:strVal val="#ppt_x"/>
                                          </p:val>
                                        </p:tav>
                                        <p:tav tm="100000">
                                          <p:val>
                                            <p:strVal val="#ppt_x"/>
                                          </p:val>
                                        </p:tav>
                                      </p:tavLst>
                                    </p:anim>
                                    <p:anim calcmode="lin" valueType="num">
                                      <p:cBhvr>
                                        <p:cTn id="30"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1000"/>
                                        <p:tgtEl>
                                          <p:spTgt spid="9"/>
                                        </p:tgtEl>
                                      </p:cBhvr>
                                    </p:animEffect>
                                    <p:anim calcmode="lin" valueType="num">
                                      <p:cBhvr>
                                        <p:cTn id="36" dur="1000" fill="hold"/>
                                        <p:tgtEl>
                                          <p:spTgt spid="9"/>
                                        </p:tgtEl>
                                        <p:attrNameLst>
                                          <p:attrName>ppt_x</p:attrName>
                                        </p:attrNameLst>
                                      </p:cBhvr>
                                      <p:tavLst>
                                        <p:tav tm="0">
                                          <p:val>
                                            <p:strVal val="#ppt_x"/>
                                          </p:val>
                                        </p:tav>
                                        <p:tav tm="100000">
                                          <p:val>
                                            <p:strVal val="#ppt_x"/>
                                          </p:val>
                                        </p:tav>
                                      </p:tavLst>
                                    </p:anim>
                                    <p:anim calcmode="lin" valueType="num">
                                      <p:cBhvr>
                                        <p:cTn id="3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7" presetClass="entr" presetSubtype="0" fill="hold" grpId="0" nodeType="click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fade">
                                      <p:cBhvr>
                                        <p:cTn id="42" dur="1000"/>
                                        <p:tgtEl>
                                          <p:spTgt spid="5"/>
                                        </p:tgtEl>
                                      </p:cBhvr>
                                    </p:animEffect>
                                    <p:anim calcmode="lin" valueType="num">
                                      <p:cBhvr>
                                        <p:cTn id="43" dur="1000" fill="hold"/>
                                        <p:tgtEl>
                                          <p:spTgt spid="5"/>
                                        </p:tgtEl>
                                        <p:attrNameLst>
                                          <p:attrName>ppt_x</p:attrName>
                                        </p:attrNameLst>
                                      </p:cBhvr>
                                      <p:tavLst>
                                        <p:tav tm="0">
                                          <p:val>
                                            <p:strVal val="#ppt_x"/>
                                          </p:val>
                                        </p:tav>
                                        <p:tav tm="100000">
                                          <p:val>
                                            <p:strVal val="#ppt_x"/>
                                          </p:val>
                                        </p:tav>
                                      </p:tavLst>
                                    </p:anim>
                                    <p:anim calcmode="lin" valueType="num">
                                      <p:cBhvr>
                                        <p:cTn id="4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8" grpId="0"/>
      <p:bldP spid="9" grpId="0"/>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17</a:t>
            </a:fld>
            <a:endParaRPr lang="ar-EG"/>
          </a:p>
        </p:txBody>
      </p:sp>
      <p:sp>
        <p:nvSpPr>
          <p:cNvPr id="23" name="Rectangle 22"/>
          <p:cNvSpPr/>
          <p:nvPr/>
        </p:nvSpPr>
        <p:spPr>
          <a:xfrm>
            <a:off x="7375621" y="202376"/>
            <a:ext cx="4474710" cy="707886"/>
          </a:xfrm>
          <a:prstGeom prst="rect">
            <a:avLst/>
          </a:prstGeom>
        </p:spPr>
        <p:txBody>
          <a:bodyPr wrap="square">
            <a:spAutoFit/>
          </a:bodyPr>
          <a:lstStyle/>
          <a:p>
            <a:pPr lvl="0" algn="ctr">
              <a:lnSpc>
                <a:spcPct val="125000"/>
              </a:lnSpc>
            </a:pPr>
            <a:r>
              <a:rPr lang="ar-EG" sz="3200" dirty="0">
                <a:solidFill>
                  <a:prstClr val="white"/>
                </a:solidFill>
                <a:latin typeface="Sakkal Majalla" pitchFamily="2" charset="-78"/>
                <a:cs typeface="Sakkal Majalla" pitchFamily="2" charset="-78"/>
              </a:rPr>
              <a:t>أهمية وظيفة التخزين</a:t>
            </a:r>
            <a:endParaRPr kumimoji="0" lang="ar-EG" sz="3200" b="0" i="0" u="none" strike="noStrike" kern="1200" cap="none" spc="0" normalizeH="0" baseline="0" noProof="0" dirty="0">
              <a:ln>
                <a:noFill/>
              </a:ln>
              <a:solidFill>
                <a:prstClr val="white"/>
              </a:solidFill>
              <a:effectLst/>
              <a:uLnTx/>
              <a:uFillTx/>
              <a:latin typeface="Sakkal Majalla" pitchFamily="2" charset="-78"/>
              <a:cs typeface="Sakkal Majalla" pitchFamily="2" charset="-78"/>
            </a:endParaRPr>
          </a:p>
        </p:txBody>
      </p:sp>
      <p:pic>
        <p:nvPicPr>
          <p:cNvPr id="4" name="Picture 3" descr="D:\esraa\الإدارة الحديثة للمستودعات والمخازن\photos\samsung_5-reasons-to-upgrade-your-mobile-inventory-management-system_feature-image-1.png"/>
          <p:cNvPicPr/>
          <p:nvPr/>
        </p:nvPicPr>
        <p:blipFill rotWithShape="1">
          <a:blip r:embed="rId3" cstate="print">
            <a:extLst>
              <a:ext uri="{BEBA8EAE-BF5A-486C-A8C5-ECC9F3942E4B}">
                <a14:imgProps xmlns:a14="http://schemas.microsoft.com/office/drawing/2010/main">
                  <a14:imgLayer r:embed="rId4">
                    <a14:imgEffect>
                      <a14:backgroundRemoval t="0" b="100000" l="0" r="51342">
                        <a14:foregroundMark x1="43113" y1="30000" x2="44007" y2="56071"/>
                        <a14:foregroundMark x1="41145" y1="63929" x2="40608" y2="89643"/>
                        <a14:foregroundMark x1="44544" y1="61786" x2="43828" y2="83571"/>
                        <a14:foregroundMark x1="45617" y1="54286" x2="45617" y2="61071"/>
                        <a14:foregroundMark x1="42576" y1="26786" x2="42576" y2="35000"/>
                        <a14:foregroundMark x1="40608" y1="88929" x2="40429" y2="87857"/>
                        <a14:foregroundMark x1="41682" y1="74286" x2="41145" y2="87143"/>
                      </a14:backgroundRemoval>
                    </a14:imgEffect>
                  </a14:imgLayer>
                </a14:imgProps>
              </a:ext>
              <a:ext uri="{28A0092B-C50C-407E-A947-70E740481C1C}">
                <a14:useLocalDpi xmlns:a14="http://schemas.microsoft.com/office/drawing/2010/main" val="0"/>
              </a:ext>
            </a:extLst>
          </a:blip>
          <a:srcRect r="42939"/>
          <a:stretch/>
        </p:blipFill>
        <p:spPr bwMode="auto">
          <a:xfrm>
            <a:off x="721895" y="1916261"/>
            <a:ext cx="4770989" cy="3201169"/>
          </a:xfrm>
          <a:prstGeom prst="rect">
            <a:avLst/>
          </a:prstGeom>
          <a:extLst>
            <a:ext uri="{53640926-AAD7-44D8-BBD7-CCE9431645EC}">
              <a14:shadowObscured xmlns:a14="http://schemas.microsoft.com/office/drawing/2010/main"/>
            </a:ext>
          </a:extLst>
        </p:spPr>
      </p:pic>
      <p:sp>
        <p:nvSpPr>
          <p:cNvPr id="2" name="Rectangle 1"/>
          <p:cNvSpPr/>
          <p:nvPr/>
        </p:nvSpPr>
        <p:spPr>
          <a:xfrm>
            <a:off x="4785321" y="2524034"/>
            <a:ext cx="7065010" cy="2400657"/>
          </a:xfrm>
          <a:prstGeom prst="rect">
            <a:avLst/>
          </a:prstGeom>
        </p:spPr>
        <p:txBody>
          <a:bodyPr wrap="square">
            <a:spAutoFit/>
          </a:bodyPr>
          <a:lstStyle/>
          <a:p>
            <a:pPr algn="justLow">
              <a:lnSpc>
                <a:spcPct val="125000"/>
              </a:lnSpc>
            </a:pPr>
            <a:r>
              <a:rPr lang="ar-EG" sz="2400" b="1" dirty="0">
                <a:solidFill>
                  <a:srgbClr val="002060"/>
                </a:solidFill>
                <a:ea typeface="Calibri" panose="020F0502020204030204" pitchFamily="34" charset="0"/>
                <a:cs typeface="Sakkal Majalla" panose="02000000000000000000" pitchFamily="2" charset="-78"/>
              </a:rPr>
              <a:t>تعد وظيفة التخزين من أهم الوظائف المساندة في المؤسسات والشركات، فإضافة لكونها تقوم بتخطيط وتنظيم عمليات تخزين المواد والمحافظة عليها وإمداد العملاء أو الإدارات الرئيسة داخل الشركة باحتياجاتها في الوقت المناسب وبما يضمن استمرار عملها بكفاءة ودون انقطاع، </a:t>
            </a:r>
            <a:r>
              <a:rPr lang="ar-EG" sz="2400" b="1" dirty="0">
                <a:solidFill>
                  <a:srgbClr val="C00000"/>
                </a:solidFill>
                <a:ea typeface="Calibri" panose="020F0502020204030204" pitchFamily="34" charset="0"/>
                <a:cs typeface="Sakkal Majalla" panose="02000000000000000000" pitchFamily="2" charset="-78"/>
              </a:rPr>
              <a:t>وتتخلص أهمية وظيفة التخزين فيما يلي:</a:t>
            </a:r>
          </a:p>
        </p:txBody>
      </p:sp>
      <p:sp>
        <p:nvSpPr>
          <p:cNvPr id="6"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8"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5"/>
              </a:rPr>
              <a:t>www.dawliatraining.com</a:t>
            </a:r>
            <a:endParaRPr lang="en-US" sz="1100" dirty="0">
              <a:effectLst/>
              <a:ea typeface="Calibri"/>
              <a:cs typeface="Arial"/>
            </a:endParaRPr>
          </a:p>
        </p:txBody>
      </p:sp>
    </p:spTree>
    <p:extLst>
      <p:ext uri="{BB962C8B-B14F-4D97-AF65-F5344CB8AC3E}">
        <p14:creationId xmlns:p14="http://schemas.microsoft.com/office/powerpoint/2010/main" val="21973418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par>
                                <p:cTn id="8" presetID="21" presetClass="entr" presetSubtype="1"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heel(1)">
                                      <p:cBhvr>
                                        <p:cTn id="10"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xmlns="" id="{7E5A0D50-BD01-48CF-9E1E-6EBE3CFE0757}"/>
              </a:ext>
            </a:extLst>
          </p:cNvPr>
          <p:cNvSpPr txBox="1"/>
          <p:nvPr/>
        </p:nvSpPr>
        <p:spPr>
          <a:xfrm>
            <a:off x="6176809" y="2441346"/>
            <a:ext cx="5401994"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spcAft>
                <a:spcPts val="800"/>
              </a:spcAft>
              <a:defRPr/>
            </a:pPr>
            <a:r>
              <a:rPr lang="ar-SA" sz="4800" kern="0" dirty="0">
                <a:solidFill>
                  <a:prstClr val="black">
                    <a:lumMod val="75000"/>
                    <a:lumOff val="25000"/>
                  </a:prstClr>
                </a:solidFill>
                <a:latin typeface="Sakkal Majalla" panose="02000000000000000000" pitchFamily="2" charset="-78"/>
                <a:cs typeface="Sakkal Majalla" pitchFamily="2" charset="-78"/>
              </a:rPr>
              <a:t>أهمية استخدام الحاسب </a:t>
            </a:r>
            <a:r>
              <a:rPr lang="ar-SA" sz="4800" kern="0" dirty="0" smtClean="0">
                <a:solidFill>
                  <a:prstClr val="black">
                    <a:lumMod val="75000"/>
                    <a:lumOff val="25000"/>
                  </a:prstClr>
                </a:solidFill>
                <a:latin typeface="Sakkal Majalla" panose="02000000000000000000" pitchFamily="2" charset="-78"/>
                <a:cs typeface="Sakkal Majalla" pitchFamily="2" charset="-78"/>
              </a:rPr>
              <a:t>الآلي</a:t>
            </a:r>
            <a:r>
              <a:rPr lang="ar-EG" sz="4800" kern="0" dirty="0" smtClean="0">
                <a:solidFill>
                  <a:prstClr val="black">
                    <a:lumMod val="75000"/>
                    <a:lumOff val="25000"/>
                  </a:prstClr>
                </a:solidFill>
                <a:latin typeface="Sakkal Majalla" panose="02000000000000000000" pitchFamily="2" charset="-78"/>
                <a:cs typeface="Sakkal Majalla" pitchFamily="2" charset="-78"/>
              </a:rPr>
              <a:t> </a:t>
            </a:r>
            <a:r>
              <a:rPr lang="ar-SA" sz="4800" kern="0" dirty="0" smtClean="0">
                <a:solidFill>
                  <a:prstClr val="black">
                    <a:lumMod val="75000"/>
                    <a:lumOff val="25000"/>
                  </a:prstClr>
                </a:solidFill>
                <a:latin typeface="Sakkal Majalla" panose="02000000000000000000" pitchFamily="2" charset="-78"/>
                <a:cs typeface="Sakkal Majalla" pitchFamily="2" charset="-78"/>
              </a:rPr>
              <a:t>في </a:t>
            </a:r>
            <a:r>
              <a:rPr lang="ar-SA" sz="4800" kern="0" dirty="0">
                <a:solidFill>
                  <a:prstClr val="black">
                    <a:lumMod val="75000"/>
                    <a:lumOff val="25000"/>
                  </a:prstClr>
                </a:solidFill>
                <a:latin typeface="Sakkal Majalla" panose="02000000000000000000" pitchFamily="2" charset="-78"/>
                <a:cs typeface="Sakkal Majalla" pitchFamily="2" charset="-78"/>
              </a:rPr>
              <a:t>مجال مراقبة المخزون</a:t>
            </a: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170</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7" name="Picture 6" descr="D:\esraa\الإدارة الحديثة للمستودعات والمخازن\photos\feat_inventory.jpg"/>
          <p:cNvPicPr/>
          <p:nvPr/>
        </p:nvPicPr>
        <p:blipFill>
          <a:blip r:embed="rId3">
            <a:clrChange>
              <a:clrFrom>
                <a:srgbClr val="E9E9EB"/>
              </a:clrFrom>
              <a:clrTo>
                <a:srgbClr val="E9E9EB">
                  <a:alpha val="0"/>
                </a:srgbClr>
              </a:clrTo>
            </a:clrChange>
            <a:extLst>
              <a:ext uri="{28A0092B-C50C-407E-A947-70E740481C1C}">
                <a14:useLocalDpi xmlns:a14="http://schemas.microsoft.com/office/drawing/2010/main" val="0"/>
              </a:ext>
            </a:extLst>
          </a:blip>
          <a:srcRect/>
          <a:stretch>
            <a:fillRect/>
          </a:stretch>
        </p:blipFill>
        <p:spPr bwMode="auto">
          <a:xfrm>
            <a:off x="2277979" y="1996508"/>
            <a:ext cx="3240505" cy="2142355"/>
          </a:xfrm>
          <a:prstGeom prst="rect">
            <a:avLst/>
          </a:prstGeom>
        </p:spPr>
      </p:pic>
      <p:sp>
        <p:nvSpPr>
          <p:cNvPr id="5"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6" name="مستطيل 2"/>
          <p:cNvSpPr/>
          <p:nvPr/>
        </p:nvSpPr>
        <p:spPr>
          <a:xfrm>
            <a:off x="0" y="329821"/>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4"/>
              </a:rPr>
              <a:t>www.dawliatraining.com</a:t>
            </a:r>
            <a:endParaRPr lang="en-US" sz="1100" dirty="0">
              <a:effectLst/>
              <a:ea typeface="Calibri"/>
              <a:cs typeface="Arial"/>
            </a:endParaRPr>
          </a:p>
        </p:txBody>
      </p:sp>
    </p:spTree>
    <p:extLst>
      <p:ext uri="{BB962C8B-B14F-4D97-AF65-F5344CB8AC3E}">
        <p14:creationId xmlns:p14="http://schemas.microsoft.com/office/powerpoint/2010/main" val="1563145895"/>
      </p:ext>
    </p:extLst>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171</a:t>
            </a:fld>
            <a:endParaRPr lang="ar-EG"/>
          </a:p>
        </p:txBody>
      </p:sp>
      <p:sp>
        <p:nvSpPr>
          <p:cNvPr id="23" name="Rectangle 22"/>
          <p:cNvSpPr/>
          <p:nvPr/>
        </p:nvSpPr>
        <p:spPr>
          <a:xfrm>
            <a:off x="6833937" y="-150550"/>
            <a:ext cx="5032436" cy="1323439"/>
          </a:xfrm>
          <a:prstGeom prst="rect">
            <a:avLst/>
          </a:prstGeom>
        </p:spPr>
        <p:txBody>
          <a:bodyPr wrap="square">
            <a:spAutoFit/>
          </a:bodyPr>
          <a:lstStyle/>
          <a:p>
            <a:pPr lvl="0" algn="ctr">
              <a:lnSpc>
                <a:spcPct val="125000"/>
              </a:lnSpc>
              <a:spcAft>
                <a:spcPts val="800"/>
              </a:spcAft>
              <a:defRPr/>
            </a:pPr>
            <a:r>
              <a:rPr lang="ar-SA" sz="3200" dirty="0">
                <a:solidFill>
                  <a:prstClr val="white"/>
                </a:solidFill>
                <a:latin typeface="Sakkal Majalla" pitchFamily="2" charset="-78"/>
                <a:cs typeface="Sakkal Majalla" pitchFamily="2" charset="-78"/>
              </a:rPr>
              <a:t>أهمية استخدام الحاسب الآلي في مجال مراقبة المخزون</a:t>
            </a:r>
          </a:p>
        </p:txBody>
      </p:sp>
      <p:sp>
        <p:nvSpPr>
          <p:cNvPr id="4" name="Rectangle 3"/>
          <p:cNvSpPr/>
          <p:nvPr/>
        </p:nvSpPr>
        <p:spPr>
          <a:xfrm>
            <a:off x="176464" y="1369456"/>
            <a:ext cx="11651662" cy="1169551"/>
          </a:xfrm>
          <a:prstGeom prst="rect">
            <a:avLst/>
          </a:prstGeom>
        </p:spPr>
        <p:txBody>
          <a:bodyPr wrap="square">
            <a:spAutoFit/>
          </a:bodyPr>
          <a:lstStyle/>
          <a:p>
            <a:pPr algn="justLow">
              <a:lnSpc>
                <a:spcPct val="125000"/>
              </a:lnSpc>
              <a:spcAft>
                <a:spcPts val="800"/>
              </a:spcAft>
            </a:pPr>
            <a:r>
              <a:rPr lang="ar-SA" sz="2800" b="1" dirty="0">
                <a:solidFill>
                  <a:srgbClr val="002060"/>
                </a:solidFill>
                <a:ea typeface="Calibri" panose="020F0502020204030204" pitchFamily="34" charset="0"/>
                <a:cs typeface="Sakkal Majalla" panose="02000000000000000000" pitchFamily="2" charset="-78"/>
              </a:rPr>
              <a:t>أصبح استخدام الحاسب الآلي في المجالات الإدارية المختلفة بشكل عام والمستودعات بشكل خاص يمثل أهمية خاصة لدى العديد من الشركات والمؤسسات، </a:t>
            </a:r>
            <a:r>
              <a:rPr lang="ar-SA" sz="2800" b="1" dirty="0">
                <a:solidFill>
                  <a:srgbClr val="C00000"/>
                </a:solidFill>
                <a:ea typeface="Calibri" panose="020F0502020204030204" pitchFamily="34" charset="0"/>
                <a:cs typeface="Sakkal Majalla" panose="02000000000000000000" pitchFamily="2" charset="-78"/>
              </a:rPr>
              <a:t>وذلك للأسباب التالية:</a:t>
            </a:r>
            <a:endParaRPr lang="en-US" sz="2800" b="1" dirty="0">
              <a:solidFill>
                <a:srgbClr val="C00000"/>
              </a:solidFill>
              <a:ea typeface="Calibri" panose="020F0502020204030204" pitchFamily="34" charset="0"/>
              <a:cs typeface="Sakkal Majalla" panose="02000000000000000000" pitchFamily="2" charset="-78"/>
            </a:endParaRPr>
          </a:p>
        </p:txBody>
      </p:sp>
      <p:pic>
        <p:nvPicPr>
          <p:cNvPr id="5" name="Picture 4"/>
          <p:cNvPicPr>
            <a:picLocks noChangeAspect="1"/>
          </p:cNvPicPr>
          <p:nvPr/>
        </p:nvPicPr>
        <p:blipFill>
          <a:blip r:embed="rId3"/>
          <a:stretch>
            <a:fillRect/>
          </a:stretch>
        </p:blipFill>
        <p:spPr>
          <a:xfrm flipH="1">
            <a:off x="8883630" y="2746800"/>
            <a:ext cx="2944495" cy="3385961"/>
          </a:xfrm>
          <a:prstGeom prst="rect">
            <a:avLst/>
          </a:prstGeom>
        </p:spPr>
      </p:pic>
      <p:grpSp>
        <p:nvGrpSpPr>
          <p:cNvPr id="6" name="Group 5"/>
          <p:cNvGrpSpPr/>
          <p:nvPr/>
        </p:nvGrpSpPr>
        <p:grpSpPr>
          <a:xfrm>
            <a:off x="1065605" y="2801200"/>
            <a:ext cx="8798856" cy="523220"/>
            <a:chOff x="1839660" y="508189"/>
            <a:chExt cx="8692401" cy="523220"/>
          </a:xfrm>
        </p:grpSpPr>
        <p:sp>
          <p:nvSpPr>
            <p:cNvPr id="8" name="Rectangle 7"/>
            <p:cNvSpPr/>
            <p:nvPr/>
          </p:nvSpPr>
          <p:spPr>
            <a:xfrm>
              <a:off x="9986277" y="508189"/>
              <a:ext cx="545784" cy="523220"/>
            </a:xfrm>
            <a:prstGeom prst="rect">
              <a:avLst/>
            </a:prstGeom>
          </p:spPr>
          <p:txBody>
            <a:bodyPr wrap="square">
              <a:spAutoFit/>
            </a:bodyPr>
            <a:lstStyle/>
            <a:p>
              <a:pPr algn="ctr"/>
              <a:r>
                <a:rPr lang="ar-EG" sz="2800" b="1" dirty="0" smtClean="0">
                  <a:solidFill>
                    <a:schemeClr val="bg1"/>
                  </a:solidFill>
                  <a:latin typeface="Sakkal Majalla" panose="02000000000000000000" pitchFamily="2" charset="-78"/>
                  <a:cs typeface="Sakkal Majalla" panose="02000000000000000000" pitchFamily="2" charset="-78"/>
                </a:rPr>
                <a:t>1</a:t>
              </a:r>
              <a:endParaRPr lang="ar-EG" sz="2800" b="1" dirty="0">
                <a:solidFill>
                  <a:schemeClr val="bg1"/>
                </a:solidFill>
                <a:latin typeface="Sakkal Majalla" panose="02000000000000000000" pitchFamily="2" charset="-78"/>
                <a:cs typeface="Sakkal Majalla" panose="02000000000000000000" pitchFamily="2" charset="-78"/>
              </a:endParaRPr>
            </a:p>
          </p:txBody>
        </p:sp>
        <p:sp>
          <p:nvSpPr>
            <p:cNvPr id="9" name="TextBox 8"/>
            <p:cNvSpPr txBox="1"/>
            <p:nvPr/>
          </p:nvSpPr>
          <p:spPr>
            <a:xfrm>
              <a:off x="1839660" y="529989"/>
              <a:ext cx="8168965" cy="461665"/>
            </a:xfrm>
            <a:prstGeom prst="rect">
              <a:avLst/>
            </a:prstGeom>
            <a:noFill/>
          </p:spPr>
          <p:txBody>
            <a:bodyPr wrap="square" rtlCol="1">
              <a:spAutoFit/>
            </a:bodyPr>
            <a:lstStyle/>
            <a:p>
              <a:pPr algn="justLow"/>
              <a:r>
                <a:rPr lang="ar-EG" sz="2400" b="1" dirty="0">
                  <a:solidFill>
                    <a:srgbClr val="002060"/>
                  </a:solidFill>
                  <a:latin typeface="Sakkal Majalla" panose="02000000000000000000" pitchFamily="2" charset="-78"/>
                  <a:cs typeface="Sakkal Majalla" panose="02000000000000000000" pitchFamily="2" charset="-78"/>
                </a:rPr>
                <a:t>تخفيض الأعمال الكتابية اللازمة في عمليات الاستلام والصرف</a:t>
              </a:r>
            </a:p>
          </p:txBody>
        </p:sp>
      </p:grpSp>
      <p:grpSp>
        <p:nvGrpSpPr>
          <p:cNvPr id="10" name="Group 9"/>
          <p:cNvGrpSpPr/>
          <p:nvPr/>
        </p:nvGrpSpPr>
        <p:grpSpPr>
          <a:xfrm>
            <a:off x="638690" y="3676003"/>
            <a:ext cx="8798856" cy="523220"/>
            <a:chOff x="1839660" y="508189"/>
            <a:chExt cx="8692401" cy="523220"/>
          </a:xfrm>
        </p:grpSpPr>
        <p:sp>
          <p:nvSpPr>
            <p:cNvPr id="11" name="Rectangle 10"/>
            <p:cNvSpPr/>
            <p:nvPr/>
          </p:nvSpPr>
          <p:spPr>
            <a:xfrm>
              <a:off x="9986277" y="508189"/>
              <a:ext cx="545784" cy="523220"/>
            </a:xfrm>
            <a:prstGeom prst="rect">
              <a:avLst/>
            </a:prstGeom>
          </p:spPr>
          <p:txBody>
            <a:bodyPr wrap="square">
              <a:spAutoFit/>
            </a:bodyPr>
            <a:lstStyle/>
            <a:p>
              <a:pPr algn="ctr"/>
              <a:r>
                <a:rPr lang="ar-EG" sz="2800" b="1" dirty="0" smtClean="0">
                  <a:solidFill>
                    <a:schemeClr val="bg1"/>
                  </a:solidFill>
                  <a:latin typeface="Sakkal Majalla" panose="02000000000000000000" pitchFamily="2" charset="-78"/>
                  <a:cs typeface="Sakkal Majalla" panose="02000000000000000000" pitchFamily="2" charset="-78"/>
                </a:rPr>
                <a:t>2</a:t>
              </a:r>
              <a:endParaRPr lang="ar-EG" sz="2800" b="1" dirty="0">
                <a:solidFill>
                  <a:schemeClr val="bg1"/>
                </a:solidFill>
                <a:latin typeface="Sakkal Majalla" panose="02000000000000000000" pitchFamily="2" charset="-78"/>
                <a:cs typeface="Sakkal Majalla" panose="02000000000000000000" pitchFamily="2" charset="-78"/>
              </a:endParaRPr>
            </a:p>
          </p:txBody>
        </p:sp>
        <p:sp>
          <p:nvSpPr>
            <p:cNvPr id="12" name="TextBox 11"/>
            <p:cNvSpPr txBox="1"/>
            <p:nvPr/>
          </p:nvSpPr>
          <p:spPr>
            <a:xfrm>
              <a:off x="1839660" y="529989"/>
              <a:ext cx="8168965" cy="461665"/>
            </a:xfrm>
            <a:prstGeom prst="rect">
              <a:avLst/>
            </a:prstGeom>
            <a:noFill/>
          </p:spPr>
          <p:txBody>
            <a:bodyPr wrap="square" rtlCol="1">
              <a:spAutoFit/>
            </a:bodyPr>
            <a:lstStyle/>
            <a:p>
              <a:pPr algn="justLow"/>
              <a:r>
                <a:rPr lang="ar-EG" sz="2400" b="1" dirty="0">
                  <a:solidFill>
                    <a:srgbClr val="002060"/>
                  </a:solidFill>
                  <a:latin typeface="Sakkal Majalla" panose="02000000000000000000" pitchFamily="2" charset="-78"/>
                  <a:cs typeface="Sakkal Majalla" panose="02000000000000000000" pitchFamily="2" charset="-78"/>
                </a:rPr>
                <a:t>تخفيض تكاليف التخزين</a:t>
              </a:r>
            </a:p>
          </p:txBody>
        </p:sp>
      </p:grpSp>
      <p:grpSp>
        <p:nvGrpSpPr>
          <p:cNvPr id="13" name="Group 12"/>
          <p:cNvGrpSpPr/>
          <p:nvPr/>
        </p:nvGrpSpPr>
        <p:grpSpPr>
          <a:xfrm>
            <a:off x="625990" y="4662649"/>
            <a:ext cx="8798856" cy="523220"/>
            <a:chOff x="1839660" y="508189"/>
            <a:chExt cx="8692401" cy="523220"/>
          </a:xfrm>
        </p:grpSpPr>
        <p:sp>
          <p:nvSpPr>
            <p:cNvPr id="14" name="Rectangle 13"/>
            <p:cNvSpPr/>
            <p:nvPr/>
          </p:nvSpPr>
          <p:spPr>
            <a:xfrm>
              <a:off x="9986277" y="508189"/>
              <a:ext cx="545784" cy="523220"/>
            </a:xfrm>
            <a:prstGeom prst="rect">
              <a:avLst/>
            </a:prstGeom>
          </p:spPr>
          <p:txBody>
            <a:bodyPr wrap="square">
              <a:spAutoFit/>
            </a:bodyPr>
            <a:lstStyle/>
            <a:p>
              <a:pPr algn="ctr"/>
              <a:r>
                <a:rPr lang="ar-EG" sz="2800" b="1" dirty="0" smtClean="0">
                  <a:solidFill>
                    <a:schemeClr val="bg1"/>
                  </a:solidFill>
                  <a:latin typeface="Sakkal Majalla" panose="02000000000000000000" pitchFamily="2" charset="-78"/>
                  <a:cs typeface="Sakkal Majalla" panose="02000000000000000000" pitchFamily="2" charset="-78"/>
                </a:rPr>
                <a:t>3</a:t>
              </a:r>
              <a:endParaRPr lang="ar-EG" sz="2800" b="1" dirty="0">
                <a:solidFill>
                  <a:schemeClr val="bg1"/>
                </a:solidFill>
                <a:latin typeface="Sakkal Majalla" panose="02000000000000000000" pitchFamily="2" charset="-78"/>
                <a:cs typeface="Sakkal Majalla" panose="02000000000000000000" pitchFamily="2" charset="-78"/>
              </a:endParaRPr>
            </a:p>
          </p:txBody>
        </p:sp>
        <p:sp>
          <p:nvSpPr>
            <p:cNvPr id="15" name="TextBox 14"/>
            <p:cNvSpPr txBox="1"/>
            <p:nvPr/>
          </p:nvSpPr>
          <p:spPr>
            <a:xfrm>
              <a:off x="1839660" y="529989"/>
              <a:ext cx="8168965" cy="461665"/>
            </a:xfrm>
            <a:prstGeom prst="rect">
              <a:avLst/>
            </a:prstGeom>
            <a:noFill/>
          </p:spPr>
          <p:txBody>
            <a:bodyPr wrap="square" rtlCol="1">
              <a:spAutoFit/>
            </a:bodyPr>
            <a:lstStyle/>
            <a:p>
              <a:pPr algn="justLow"/>
              <a:r>
                <a:rPr lang="ar-EG" sz="2400" b="1" dirty="0">
                  <a:solidFill>
                    <a:srgbClr val="002060"/>
                  </a:solidFill>
                  <a:latin typeface="Sakkal Majalla" panose="02000000000000000000" pitchFamily="2" charset="-78"/>
                  <a:cs typeface="Sakkal Majalla" panose="02000000000000000000" pitchFamily="2" charset="-78"/>
                </a:rPr>
                <a:t>إحكام الرقابة على الأصناف المخزنة</a:t>
              </a:r>
            </a:p>
          </p:txBody>
        </p:sp>
      </p:grpSp>
      <p:grpSp>
        <p:nvGrpSpPr>
          <p:cNvPr id="16" name="Group 15"/>
          <p:cNvGrpSpPr/>
          <p:nvPr/>
        </p:nvGrpSpPr>
        <p:grpSpPr>
          <a:xfrm>
            <a:off x="1065605" y="5599522"/>
            <a:ext cx="8798856" cy="523220"/>
            <a:chOff x="1839660" y="508189"/>
            <a:chExt cx="8692401" cy="523220"/>
          </a:xfrm>
        </p:grpSpPr>
        <p:sp>
          <p:nvSpPr>
            <p:cNvPr id="17" name="Rectangle 16"/>
            <p:cNvSpPr/>
            <p:nvPr/>
          </p:nvSpPr>
          <p:spPr>
            <a:xfrm>
              <a:off x="9986277" y="508189"/>
              <a:ext cx="545784" cy="523220"/>
            </a:xfrm>
            <a:prstGeom prst="rect">
              <a:avLst/>
            </a:prstGeom>
          </p:spPr>
          <p:txBody>
            <a:bodyPr wrap="square">
              <a:spAutoFit/>
            </a:bodyPr>
            <a:lstStyle/>
            <a:p>
              <a:pPr algn="ctr"/>
              <a:r>
                <a:rPr lang="ar-EG" sz="2800" b="1" dirty="0" smtClean="0">
                  <a:solidFill>
                    <a:schemeClr val="bg1"/>
                  </a:solidFill>
                  <a:latin typeface="Sakkal Majalla" panose="02000000000000000000" pitchFamily="2" charset="-78"/>
                  <a:cs typeface="Sakkal Majalla" panose="02000000000000000000" pitchFamily="2" charset="-78"/>
                </a:rPr>
                <a:t>4</a:t>
              </a:r>
              <a:endParaRPr lang="ar-EG" sz="2800" b="1" dirty="0">
                <a:solidFill>
                  <a:schemeClr val="bg1"/>
                </a:solidFill>
                <a:latin typeface="Sakkal Majalla" panose="02000000000000000000" pitchFamily="2" charset="-78"/>
                <a:cs typeface="Sakkal Majalla" panose="02000000000000000000" pitchFamily="2" charset="-78"/>
              </a:endParaRPr>
            </a:p>
          </p:txBody>
        </p:sp>
        <p:sp>
          <p:nvSpPr>
            <p:cNvPr id="18" name="TextBox 17"/>
            <p:cNvSpPr txBox="1"/>
            <p:nvPr/>
          </p:nvSpPr>
          <p:spPr>
            <a:xfrm>
              <a:off x="1839660" y="529989"/>
              <a:ext cx="8168965" cy="461665"/>
            </a:xfrm>
            <a:prstGeom prst="rect">
              <a:avLst/>
            </a:prstGeom>
            <a:noFill/>
          </p:spPr>
          <p:txBody>
            <a:bodyPr wrap="square" rtlCol="1">
              <a:spAutoFit/>
            </a:bodyPr>
            <a:lstStyle/>
            <a:p>
              <a:pPr algn="justLow"/>
              <a:r>
                <a:rPr lang="ar-EG" sz="2400" b="1" dirty="0">
                  <a:solidFill>
                    <a:srgbClr val="002060"/>
                  </a:solidFill>
                  <a:latin typeface="Sakkal Majalla" panose="02000000000000000000" pitchFamily="2" charset="-78"/>
                  <a:cs typeface="Sakkal Majalla" panose="02000000000000000000" pitchFamily="2" charset="-78"/>
                </a:rPr>
                <a:t>سرعة تزويد الإدارة بتقارير شاملة الأصناف المخزنة</a:t>
              </a:r>
            </a:p>
          </p:txBody>
        </p:sp>
      </p:grpSp>
      <p:pic>
        <p:nvPicPr>
          <p:cNvPr id="19" name="Picture 18" descr="الأنظمة الآلية في المستودعات ومراقبة المخزون"/>
          <p:cNvPicPr/>
          <p:nvPr/>
        </p:nvPicPr>
        <p:blipFill>
          <a:blip r:embed="rId4">
            <a:extLst>
              <a:ext uri="{28A0092B-C50C-407E-A947-70E740481C1C}">
                <a14:useLocalDpi xmlns:a14="http://schemas.microsoft.com/office/drawing/2010/main" val="0"/>
              </a:ext>
            </a:extLst>
          </a:blip>
          <a:srcRect/>
          <a:stretch>
            <a:fillRect/>
          </a:stretch>
        </p:blipFill>
        <p:spPr bwMode="auto">
          <a:xfrm>
            <a:off x="1065605" y="3568658"/>
            <a:ext cx="2977006" cy="2160133"/>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20"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21" name="مستطيل 2"/>
          <p:cNvSpPr/>
          <p:nvPr/>
        </p:nvSpPr>
        <p:spPr>
          <a:xfrm>
            <a:off x="1065605" y="655320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5"/>
              </a:rPr>
              <a:t>www.dawliatraining.com</a:t>
            </a:r>
            <a:endParaRPr lang="en-US" sz="1100" dirty="0">
              <a:effectLst/>
              <a:ea typeface="Calibri"/>
              <a:cs typeface="Arial"/>
            </a:endParaRPr>
          </a:p>
        </p:txBody>
      </p:sp>
    </p:spTree>
    <p:extLst>
      <p:ext uri="{BB962C8B-B14F-4D97-AF65-F5344CB8AC3E}">
        <p14:creationId xmlns:p14="http://schemas.microsoft.com/office/powerpoint/2010/main" val="41780382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anim calcmode="lin" valueType="num">
                                      <p:cBhvr>
                                        <p:cTn id="25" dur="1000" fill="hold"/>
                                        <p:tgtEl>
                                          <p:spTgt spid="10"/>
                                        </p:tgtEl>
                                        <p:attrNameLst>
                                          <p:attrName>ppt_x</p:attrName>
                                        </p:attrNameLst>
                                      </p:cBhvr>
                                      <p:tavLst>
                                        <p:tav tm="0">
                                          <p:val>
                                            <p:strVal val="#ppt_x"/>
                                          </p:val>
                                        </p:tav>
                                        <p:tav tm="100000">
                                          <p:val>
                                            <p:strVal val="#ppt_x"/>
                                          </p:val>
                                        </p:tav>
                                      </p:tavLst>
                                    </p:anim>
                                    <p:anim calcmode="lin" valueType="num">
                                      <p:cBhvr>
                                        <p:cTn id="2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1000"/>
                                        <p:tgtEl>
                                          <p:spTgt spid="13"/>
                                        </p:tgtEl>
                                      </p:cBhvr>
                                    </p:animEffect>
                                    <p:anim calcmode="lin" valueType="num">
                                      <p:cBhvr>
                                        <p:cTn id="32" dur="1000" fill="hold"/>
                                        <p:tgtEl>
                                          <p:spTgt spid="13"/>
                                        </p:tgtEl>
                                        <p:attrNameLst>
                                          <p:attrName>ppt_x</p:attrName>
                                        </p:attrNameLst>
                                      </p:cBhvr>
                                      <p:tavLst>
                                        <p:tav tm="0">
                                          <p:val>
                                            <p:strVal val="#ppt_x"/>
                                          </p:val>
                                        </p:tav>
                                        <p:tav tm="100000">
                                          <p:val>
                                            <p:strVal val="#ppt_x"/>
                                          </p:val>
                                        </p:tav>
                                      </p:tavLst>
                                    </p:anim>
                                    <p:anim calcmode="lin" valueType="num">
                                      <p:cBhvr>
                                        <p:cTn id="3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1000"/>
                                        <p:tgtEl>
                                          <p:spTgt spid="16"/>
                                        </p:tgtEl>
                                      </p:cBhvr>
                                    </p:animEffect>
                                    <p:anim calcmode="lin" valueType="num">
                                      <p:cBhvr>
                                        <p:cTn id="39" dur="1000" fill="hold"/>
                                        <p:tgtEl>
                                          <p:spTgt spid="16"/>
                                        </p:tgtEl>
                                        <p:attrNameLst>
                                          <p:attrName>ppt_x</p:attrName>
                                        </p:attrNameLst>
                                      </p:cBhvr>
                                      <p:tavLst>
                                        <p:tav tm="0">
                                          <p:val>
                                            <p:strVal val="#ppt_x"/>
                                          </p:val>
                                        </p:tav>
                                        <p:tav tm="100000">
                                          <p:val>
                                            <p:strVal val="#ppt_x"/>
                                          </p:val>
                                        </p:tav>
                                      </p:tavLst>
                                    </p:anim>
                                    <p:anim calcmode="lin" valueType="num">
                                      <p:cBhvr>
                                        <p:cTn id="40"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xmlns="" id="{7E5A0D50-BD01-48CF-9E1E-6EBE3CFE0757}"/>
              </a:ext>
            </a:extLst>
          </p:cNvPr>
          <p:cNvSpPr txBox="1"/>
          <p:nvPr/>
        </p:nvSpPr>
        <p:spPr>
          <a:xfrm>
            <a:off x="6176809" y="2441346"/>
            <a:ext cx="5401994"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spcAft>
                <a:spcPts val="800"/>
              </a:spcAft>
              <a:defRPr/>
            </a:pPr>
            <a:r>
              <a:rPr lang="ar-SA" sz="4800" kern="0" dirty="0">
                <a:solidFill>
                  <a:prstClr val="black">
                    <a:lumMod val="75000"/>
                    <a:lumOff val="25000"/>
                  </a:prstClr>
                </a:solidFill>
                <a:latin typeface="Sakkal Majalla" panose="02000000000000000000" pitchFamily="2" charset="-78"/>
                <a:cs typeface="Sakkal Majalla" pitchFamily="2" charset="-78"/>
              </a:rPr>
              <a:t>استخدامات الحاسب الآلي </a:t>
            </a:r>
            <a:r>
              <a:rPr lang="ar-EG" sz="4800" kern="0" dirty="0" smtClean="0">
                <a:solidFill>
                  <a:prstClr val="black">
                    <a:lumMod val="75000"/>
                    <a:lumOff val="25000"/>
                  </a:prstClr>
                </a:solidFill>
                <a:latin typeface="Sakkal Majalla" panose="02000000000000000000" pitchFamily="2" charset="-78"/>
                <a:cs typeface="Sakkal Majalla" pitchFamily="2" charset="-78"/>
              </a:rPr>
              <a:t/>
            </a:r>
            <a:br>
              <a:rPr lang="ar-EG" sz="4800" kern="0" dirty="0" smtClean="0">
                <a:solidFill>
                  <a:prstClr val="black">
                    <a:lumMod val="75000"/>
                    <a:lumOff val="25000"/>
                  </a:prstClr>
                </a:solidFill>
                <a:latin typeface="Sakkal Majalla" panose="02000000000000000000" pitchFamily="2" charset="-78"/>
                <a:cs typeface="Sakkal Majalla" pitchFamily="2" charset="-78"/>
              </a:rPr>
            </a:br>
            <a:r>
              <a:rPr lang="ar-SA" sz="4800" kern="0" dirty="0" smtClean="0">
                <a:solidFill>
                  <a:prstClr val="black">
                    <a:lumMod val="75000"/>
                    <a:lumOff val="25000"/>
                  </a:prstClr>
                </a:solidFill>
                <a:latin typeface="Sakkal Majalla" panose="02000000000000000000" pitchFamily="2" charset="-78"/>
                <a:cs typeface="Sakkal Majalla" pitchFamily="2" charset="-78"/>
              </a:rPr>
              <a:t>في </a:t>
            </a:r>
            <a:r>
              <a:rPr lang="ar-SA" sz="4800" kern="0" dirty="0">
                <a:solidFill>
                  <a:prstClr val="black">
                    <a:lumMod val="75000"/>
                    <a:lumOff val="25000"/>
                  </a:prstClr>
                </a:solidFill>
                <a:latin typeface="Sakkal Majalla" panose="02000000000000000000" pitchFamily="2" charset="-78"/>
                <a:cs typeface="Sakkal Majalla" pitchFamily="2" charset="-78"/>
              </a:rPr>
              <a:t>مجال المستودعات</a:t>
            </a: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172</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7" name="Picture 6" descr="D:\esraa\الإدارة الحديثة للمستودعات والمخازن\photos\feat_inventory.jpg"/>
          <p:cNvPicPr/>
          <p:nvPr/>
        </p:nvPicPr>
        <p:blipFill>
          <a:blip r:embed="rId3">
            <a:clrChange>
              <a:clrFrom>
                <a:srgbClr val="E9E9EB"/>
              </a:clrFrom>
              <a:clrTo>
                <a:srgbClr val="E9E9EB">
                  <a:alpha val="0"/>
                </a:srgbClr>
              </a:clrTo>
            </a:clrChange>
            <a:extLst>
              <a:ext uri="{28A0092B-C50C-407E-A947-70E740481C1C}">
                <a14:useLocalDpi xmlns:a14="http://schemas.microsoft.com/office/drawing/2010/main" val="0"/>
              </a:ext>
            </a:extLst>
          </a:blip>
          <a:srcRect/>
          <a:stretch>
            <a:fillRect/>
          </a:stretch>
        </p:blipFill>
        <p:spPr bwMode="auto">
          <a:xfrm>
            <a:off x="2277979" y="1996508"/>
            <a:ext cx="3240505" cy="2142355"/>
          </a:xfrm>
          <a:prstGeom prst="rect">
            <a:avLst/>
          </a:prstGeom>
        </p:spPr>
      </p:pic>
      <p:sp>
        <p:nvSpPr>
          <p:cNvPr id="5"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6" name="مستطيل 2"/>
          <p:cNvSpPr/>
          <p:nvPr/>
        </p:nvSpPr>
        <p:spPr>
          <a:xfrm>
            <a:off x="0" y="307665"/>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4"/>
              </a:rPr>
              <a:t>www.dawliatraining.com</a:t>
            </a:r>
            <a:endParaRPr lang="en-US" sz="1100" dirty="0">
              <a:effectLst/>
              <a:ea typeface="Calibri"/>
              <a:cs typeface="Arial"/>
            </a:endParaRPr>
          </a:p>
        </p:txBody>
      </p:sp>
    </p:spTree>
    <p:extLst>
      <p:ext uri="{BB962C8B-B14F-4D97-AF65-F5344CB8AC3E}">
        <p14:creationId xmlns:p14="http://schemas.microsoft.com/office/powerpoint/2010/main" val="1429222102"/>
      </p:ext>
    </p:extLst>
  </p:cSld>
  <p:clrMapOvr>
    <a:masterClrMapping/>
  </p:clrMapOvr>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173</a:t>
            </a:fld>
            <a:endParaRPr lang="ar-EG"/>
          </a:p>
        </p:txBody>
      </p:sp>
      <p:sp>
        <p:nvSpPr>
          <p:cNvPr id="23" name="Rectangle 22"/>
          <p:cNvSpPr/>
          <p:nvPr/>
        </p:nvSpPr>
        <p:spPr>
          <a:xfrm>
            <a:off x="6497054" y="186334"/>
            <a:ext cx="5694946" cy="707886"/>
          </a:xfrm>
          <a:prstGeom prst="rect">
            <a:avLst/>
          </a:prstGeom>
        </p:spPr>
        <p:txBody>
          <a:bodyPr wrap="square">
            <a:spAutoFit/>
          </a:bodyPr>
          <a:lstStyle/>
          <a:p>
            <a:pPr lvl="0" algn="ctr">
              <a:lnSpc>
                <a:spcPct val="125000"/>
              </a:lnSpc>
              <a:spcAft>
                <a:spcPts val="800"/>
              </a:spcAft>
              <a:defRPr/>
            </a:pPr>
            <a:r>
              <a:rPr lang="ar-SA" sz="3200" dirty="0">
                <a:solidFill>
                  <a:prstClr val="white"/>
                </a:solidFill>
                <a:latin typeface="Sakkal Majalla" pitchFamily="2" charset="-78"/>
                <a:cs typeface="Sakkal Majalla" pitchFamily="2" charset="-78"/>
              </a:rPr>
              <a:t>استخدامات الحاسب الآلي في مجال المستودعات</a:t>
            </a:r>
          </a:p>
        </p:txBody>
      </p:sp>
      <p:sp>
        <p:nvSpPr>
          <p:cNvPr id="2" name="Rectangle 1"/>
          <p:cNvSpPr/>
          <p:nvPr/>
        </p:nvSpPr>
        <p:spPr>
          <a:xfrm>
            <a:off x="1825446" y="186334"/>
            <a:ext cx="3612830" cy="970624"/>
          </a:xfrm>
          <a:prstGeom prst="rect">
            <a:avLst/>
          </a:prstGeom>
        </p:spPr>
        <p:txBody>
          <a:bodyPr wrap="square">
            <a:spAutoFit/>
          </a:bodyPr>
          <a:lstStyle/>
          <a:p>
            <a:pPr algn="ctr">
              <a:lnSpc>
                <a:spcPct val="115000"/>
              </a:lnSpc>
              <a:spcAft>
                <a:spcPts val="800"/>
              </a:spcAft>
            </a:pPr>
            <a:r>
              <a:rPr lang="ar-SA" sz="2400" b="1" dirty="0" smtClean="0">
                <a:solidFill>
                  <a:srgbClr val="002060"/>
                </a:solidFill>
                <a:latin typeface="Calibri" panose="020F0502020204030204" pitchFamily="34" charset="0"/>
                <a:ea typeface="Calibri" panose="020F0502020204030204" pitchFamily="34" charset="0"/>
                <a:cs typeface="Sakkal Majalla" panose="02000000000000000000" pitchFamily="2" charset="-78"/>
              </a:rPr>
              <a:t>تتركز </a:t>
            </a:r>
            <a:r>
              <a:rPr lang="ar-SA"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أهم استخدامات الحاسب الآلي في مجال المستودعات، </a:t>
            </a:r>
            <a:r>
              <a:rPr lang="ar-SA" sz="2400" b="1" dirty="0">
                <a:solidFill>
                  <a:srgbClr val="C00000"/>
                </a:solidFill>
                <a:latin typeface="Calibri" panose="020F0502020204030204" pitchFamily="34" charset="0"/>
                <a:ea typeface="Calibri" panose="020F0502020204030204" pitchFamily="34" charset="0"/>
                <a:cs typeface="Sakkal Majalla" panose="02000000000000000000" pitchFamily="2" charset="-78"/>
              </a:rPr>
              <a:t>فيما يلي:</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9273679" y="1611823"/>
            <a:ext cx="2918321" cy="4928462"/>
          </a:xfrm>
          <a:prstGeom prst="rect">
            <a:avLst/>
          </a:prstGeom>
        </p:spPr>
      </p:pic>
      <p:sp>
        <p:nvSpPr>
          <p:cNvPr id="6" name="Rectangle 5"/>
          <p:cNvSpPr/>
          <p:nvPr/>
        </p:nvSpPr>
        <p:spPr>
          <a:xfrm>
            <a:off x="8701375" y="1211246"/>
            <a:ext cx="3324948" cy="553998"/>
          </a:xfrm>
          <a:prstGeom prst="rect">
            <a:avLst/>
          </a:prstGeom>
        </p:spPr>
        <p:txBody>
          <a:bodyPr wrap="none">
            <a:spAutoFit/>
          </a:bodyPr>
          <a:lstStyle/>
          <a:p>
            <a:pPr algn="justLow">
              <a:lnSpc>
                <a:spcPct val="125000"/>
              </a:lnSpc>
              <a:spcAft>
                <a:spcPts val="800"/>
              </a:spcAft>
              <a:buSzPts val="1600"/>
            </a:pPr>
            <a:r>
              <a:rPr lang="ar-EG" sz="2400" b="1" dirty="0">
                <a:solidFill>
                  <a:srgbClr val="002060"/>
                </a:solidFill>
                <a:latin typeface="Sakkal Majalla" panose="02000000000000000000" pitchFamily="2" charset="-78"/>
                <a:ea typeface="Malgun Gothic" pitchFamily="34" charset="-127"/>
                <a:cs typeface="Sakkal Majalla" panose="02000000000000000000" pitchFamily="2" charset="-78"/>
              </a:rPr>
              <a:t>تقدير معدلات الاستخدام للأصناف</a:t>
            </a:r>
          </a:p>
        </p:txBody>
      </p:sp>
      <p:sp>
        <p:nvSpPr>
          <p:cNvPr id="8" name="Rectangle 7"/>
          <p:cNvSpPr/>
          <p:nvPr/>
        </p:nvSpPr>
        <p:spPr>
          <a:xfrm>
            <a:off x="712922" y="1698259"/>
            <a:ext cx="10019917" cy="553998"/>
          </a:xfrm>
          <a:prstGeom prst="rect">
            <a:avLst/>
          </a:prstGeom>
        </p:spPr>
        <p:txBody>
          <a:bodyPr wrap="square">
            <a:spAutoFit/>
          </a:bodyPr>
          <a:lstStyle/>
          <a:p>
            <a:pPr algn="justLow">
              <a:lnSpc>
                <a:spcPct val="125000"/>
              </a:lnSpc>
              <a:spcAft>
                <a:spcPts val="800"/>
              </a:spcAft>
              <a:buSzPts val="1600"/>
            </a:pPr>
            <a:r>
              <a:rPr lang="ar-EG" sz="2400" b="1" dirty="0">
                <a:solidFill>
                  <a:srgbClr val="002060"/>
                </a:solidFill>
                <a:latin typeface="Sakkal Majalla" panose="02000000000000000000" pitchFamily="2" charset="-78"/>
                <a:ea typeface="Malgun Gothic" pitchFamily="34" charset="-127"/>
                <a:cs typeface="Sakkal Majalla" panose="02000000000000000000" pitchFamily="2" charset="-78"/>
              </a:rPr>
              <a:t>قياس الاختلافات بين معدلات الاستخدام المتوقعة والفعلية</a:t>
            </a:r>
          </a:p>
        </p:txBody>
      </p:sp>
      <p:sp>
        <p:nvSpPr>
          <p:cNvPr id="9" name="Rectangle 8"/>
          <p:cNvSpPr/>
          <p:nvPr/>
        </p:nvSpPr>
        <p:spPr>
          <a:xfrm>
            <a:off x="127000" y="2314249"/>
            <a:ext cx="9686661" cy="553998"/>
          </a:xfrm>
          <a:prstGeom prst="rect">
            <a:avLst/>
          </a:prstGeom>
        </p:spPr>
        <p:txBody>
          <a:bodyPr wrap="square">
            <a:spAutoFit/>
          </a:bodyPr>
          <a:lstStyle/>
          <a:p>
            <a:pPr algn="justLow">
              <a:lnSpc>
                <a:spcPct val="125000"/>
              </a:lnSpc>
              <a:spcAft>
                <a:spcPts val="800"/>
              </a:spcAft>
              <a:buSzPts val="1600"/>
            </a:pPr>
            <a:r>
              <a:rPr lang="ar-EG" sz="2400" b="1" dirty="0">
                <a:solidFill>
                  <a:srgbClr val="002060"/>
                </a:solidFill>
                <a:latin typeface="Sakkal Majalla" panose="02000000000000000000" pitchFamily="2" charset="-78"/>
                <a:ea typeface="Malgun Gothic" pitchFamily="34" charset="-127"/>
                <a:cs typeface="Sakkal Majalla" panose="02000000000000000000" pitchFamily="2" charset="-78"/>
              </a:rPr>
              <a:t>احتساب معدلات التخزين (الحد الأعلى للمخزون والحد الأدنى وحد الطلب)</a:t>
            </a:r>
          </a:p>
        </p:txBody>
      </p:sp>
      <p:sp>
        <p:nvSpPr>
          <p:cNvPr id="10" name="Rectangle 9"/>
          <p:cNvSpPr/>
          <p:nvPr/>
        </p:nvSpPr>
        <p:spPr>
          <a:xfrm>
            <a:off x="0" y="3412259"/>
            <a:ext cx="9392624" cy="553998"/>
          </a:xfrm>
          <a:prstGeom prst="rect">
            <a:avLst/>
          </a:prstGeom>
        </p:spPr>
        <p:txBody>
          <a:bodyPr wrap="square">
            <a:spAutoFit/>
          </a:bodyPr>
          <a:lstStyle/>
          <a:p>
            <a:pPr algn="justLow">
              <a:lnSpc>
                <a:spcPct val="125000"/>
              </a:lnSpc>
              <a:spcAft>
                <a:spcPts val="800"/>
              </a:spcAft>
              <a:buSzPts val="1600"/>
            </a:pPr>
            <a:r>
              <a:rPr lang="ar-EG" sz="2400" b="1" dirty="0">
                <a:solidFill>
                  <a:srgbClr val="002060"/>
                </a:solidFill>
                <a:latin typeface="Sakkal Majalla" panose="02000000000000000000" pitchFamily="2" charset="-78"/>
                <a:ea typeface="Malgun Gothic" pitchFamily="34" charset="-127"/>
                <a:cs typeface="Sakkal Majalla" panose="02000000000000000000" pitchFamily="2" charset="-78"/>
              </a:rPr>
              <a:t>سهولة الحصول على معلومات مباشرة عن الأصناف المخزنة</a:t>
            </a:r>
          </a:p>
        </p:txBody>
      </p:sp>
      <p:sp>
        <p:nvSpPr>
          <p:cNvPr id="11" name="Rectangle 10"/>
          <p:cNvSpPr/>
          <p:nvPr/>
        </p:nvSpPr>
        <p:spPr>
          <a:xfrm>
            <a:off x="288758" y="4792261"/>
            <a:ext cx="9395751" cy="553998"/>
          </a:xfrm>
          <a:prstGeom prst="rect">
            <a:avLst/>
          </a:prstGeom>
        </p:spPr>
        <p:txBody>
          <a:bodyPr wrap="square">
            <a:spAutoFit/>
          </a:bodyPr>
          <a:lstStyle/>
          <a:p>
            <a:pPr algn="justLow">
              <a:lnSpc>
                <a:spcPct val="125000"/>
              </a:lnSpc>
              <a:spcAft>
                <a:spcPts val="800"/>
              </a:spcAft>
              <a:buSzPts val="1600"/>
            </a:pPr>
            <a:r>
              <a:rPr lang="ar-EG" sz="2400" b="1" dirty="0">
                <a:solidFill>
                  <a:srgbClr val="002060"/>
                </a:solidFill>
                <a:latin typeface="Sakkal Majalla" panose="02000000000000000000" pitchFamily="2" charset="-78"/>
                <a:ea typeface="Malgun Gothic" pitchFamily="34" charset="-127"/>
                <a:cs typeface="Sakkal Majalla" panose="02000000000000000000" pitchFamily="2" charset="-78"/>
              </a:rPr>
              <a:t>سهولة الاطلاع على معلومات عن قيمة الأصناف المخزنة أو رأس المال المستثمر في المخزون</a:t>
            </a:r>
          </a:p>
        </p:txBody>
      </p:sp>
      <p:sp>
        <p:nvSpPr>
          <p:cNvPr id="12" name="Rectangle 11"/>
          <p:cNvSpPr/>
          <p:nvPr/>
        </p:nvSpPr>
        <p:spPr>
          <a:xfrm>
            <a:off x="127000" y="6026229"/>
            <a:ext cx="10236849" cy="553998"/>
          </a:xfrm>
          <a:prstGeom prst="rect">
            <a:avLst/>
          </a:prstGeom>
        </p:spPr>
        <p:txBody>
          <a:bodyPr wrap="square">
            <a:spAutoFit/>
          </a:bodyPr>
          <a:lstStyle/>
          <a:p>
            <a:pPr algn="justLow">
              <a:lnSpc>
                <a:spcPct val="125000"/>
              </a:lnSpc>
              <a:spcAft>
                <a:spcPts val="800"/>
              </a:spcAft>
              <a:buSzPts val="1600"/>
            </a:pPr>
            <a:r>
              <a:rPr lang="ar-EG" sz="2400" b="1" dirty="0">
                <a:solidFill>
                  <a:srgbClr val="002060"/>
                </a:solidFill>
                <a:latin typeface="Sakkal Majalla" panose="02000000000000000000" pitchFamily="2" charset="-78"/>
                <a:ea typeface="Malgun Gothic" pitchFamily="34" charset="-127"/>
                <a:cs typeface="Sakkal Majalla" panose="02000000000000000000" pitchFamily="2" charset="-78"/>
              </a:rPr>
              <a:t>تسهيل عمليات جرد المستودعات</a:t>
            </a:r>
          </a:p>
        </p:txBody>
      </p:sp>
      <p:pic>
        <p:nvPicPr>
          <p:cNvPr id="13" name="Picture 12" descr="تطبيقات الحاسوب في مجال إدارة المستودعات ومراقبة المخزون"/>
          <p:cNvPicPr/>
          <p:nvPr/>
        </p:nvPicPr>
        <p:blipFill>
          <a:blip r:embed="rId4">
            <a:extLst>
              <a:ext uri="{28A0092B-C50C-407E-A947-70E740481C1C}">
                <a14:useLocalDpi xmlns:a14="http://schemas.microsoft.com/office/drawing/2010/main" val="0"/>
              </a:ext>
            </a:extLst>
          </a:blip>
          <a:srcRect/>
          <a:stretch>
            <a:fillRect/>
          </a:stretch>
        </p:blipFill>
        <p:spPr bwMode="auto">
          <a:xfrm>
            <a:off x="497765" y="3126123"/>
            <a:ext cx="2855636" cy="1600296"/>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14" name="مربع نص 3"/>
          <p:cNvSpPr txBox="1"/>
          <p:nvPr/>
        </p:nvSpPr>
        <p:spPr>
          <a:xfrm>
            <a:off x="2398058" y="6573267"/>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a:solidFill>
                  <a:srgbClr val="A8D08D"/>
                </a:solidFill>
                <a:effectLst/>
                <a:ea typeface="Calibri"/>
                <a:cs typeface="Times New Roman"/>
              </a:rPr>
              <a:t>مركز أبحاث الدولية للتدريب</a:t>
            </a:r>
            <a:endParaRPr lang="en-US" sz="1100">
              <a:effectLst/>
              <a:ea typeface="Calibri"/>
              <a:cs typeface="Arial"/>
            </a:endParaRPr>
          </a:p>
        </p:txBody>
      </p:sp>
      <p:sp>
        <p:nvSpPr>
          <p:cNvPr id="15" name="مستطيل 2"/>
          <p:cNvSpPr/>
          <p:nvPr/>
        </p:nvSpPr>
        <p:spPr>
          <a:xfrm>
            <a:off x="1025823" y="6544692"/>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5"/>
              </a:rPr>
              <a:t>www.dawliatraining.com</a:t>
            </a:r>
            <a:endParaRPr lang="en-US" sz="1100">
              <a:effectLst/>
              <a:ea typeface="Calibri"/>
              <a:cs typeface="Arial"/>
            </a:endParaRPr>
          </a:p>
        </p:txBody>
      </p:sp>
    </p:spTree>
    <p:extLst>
      <p:ext uri="{BB962C8B-B14F-4D97-AF65-F5344CB8AC3E}">
        <p14:creationId xmlns:p14="http://schemas.microsoft.com/office/powerpoint/2010/main" val="21264807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500" fill="hold"/>
                                        <p:tgtEl>
                                          <p:spTgt spid="6"/>
                                        </p:tgtEl>
                                        <p:attrNameLst>
                                          <p:attrName>ppt_x</p:attrName>
                                        </p:attrNameLst>
                                      </p:cBhvr>
                                      <p:tavLst>
                                        <p:tav tm="0">
                                          <p:val>
                                            <p:strVal val="#ppt_x"/>
                                          </p:val>
                                        </p:tav>
                                        <p:tav tm="100000">
                                          <p:val>
                                            <p:strVal val="#ppt_x"/>
                                          </p:val>
                                        </p:tav>
                                      </p:tavLst>
                                    </p:anim>
                                    <p:anim calcmode="lin" valueType="num">
                                      <p:cBhvr additive="base">
                                        <p:cTn id="15" dur="500" fill="hold"/>
                                        <p:tgtEl>
                                          <p:spTgt spid="6"/>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ppt_x"/>
                                          </p:val>
                                        </p:tav>
                                        <p:tav tm="100000">
                                          <p:val>
                                            <p:strVal val="#ppt_x"/>
                                          </p:val>
                                        </p:tav>
                                      </p:tavLst>
                                    </p:anim>
                                    <p:anim calcmode="lin" valueType="num">
                                      <p:cBhvr additive="base">
                                        <p:cTn id="25"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ppt_x"/>
                                          </p:val>
                                        </p:tav>
                                        <p:tav tm="100000">
                                          <p:val>
                                            <p:strVal val="#ppt_x"/>
                                          </p:val>
                                        </p:tav>
                                      </p:tavLst>
                                    </p:anim>
                                    <p:anim calcmode="lin" valueType="num">
                                      <p:cBhvr additive="base">
                                        <p:cTn id="31"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ppt_x"/>
                                          </p:val>
                                        </p:tav>
                                        <p:tav tm="100000">
                                          <p:val>
                                            <p:strVal val="#ppt_x"/>
                                          </p:val>
                                        </p:tav>
                                      </p:tavLst>
                                    </p:anim>
                                    <p:anim calcmode="lin" valueType="num">
                                      <p:cBhvr additive="base">
                                        <p:cTn id="37"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additive="base">
                                        <p:cTn id="42" dur="500" fill="hold"/>
                                        <p:tgtEl>
                                          <p:spTgt spid="11"/>
                                        </p:tgtEl>
                                        <p:attrNameLst>
                                          <p:attrName>ppt_x</p:attrName>
                                        </p:attrNameLst>
                                      </p:cBhvr>
                                      <p:tavLst>
                                        <p:tav tm="0">
                                          <p:val>
                                            <p:strVal val="#ppt_x"/>
                                          </p:val>
                                        </p:tav>
                                        <p:tav tm="100000">
                                          <p:val>
                                            <p:strVal val="#ppt_x"/>
                                          </p:val>
                                        </p:tav>
                                      </p:tavLst>
                                    </p:anim>
                                    <p:anim calcmode="lin" valueType="num">
                                      <p:cBhvr additive="base">
                                        <p:cTn id="43"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12"/>
                                        </p:tgtEl>
                                        <p:attrNameLst>
                                          <p:attrName>style.visibility</p:attrName>
                                        </p:attrNameLst>
                                      </p:cBhvr>
                                      <p:to>
                                        <p:strVal val="visible"/>
                                      </p:to>
                                    </p:set>
                                    <p:anim calcmode="lin" valueType="num">
                                      <p:cBhvr additive="base">
                                        <p:cTn id="48" dur="500" fill="hold"/>
                                        <p:tgtEl>
                                          <p:spTgt spid="12"/>
                                        </p:tgtEl>
                                        <p:attrNameLst>
                                          <p:attrName>ppt_x</p:attrName>
                                        </p:attrNameLst>
                                      </p:cBhvr>
                                      <p:tavLst>
                                        <p:tav tm="0">
                                          <p:val>
                                            <p:strVal val="#ppt_x"/>
                                          </p:val>
                                        </p:tav>
                                        <p:tav tm="100000">
                                          <p:val>
                                            <p:strVal val="#ppt_x"/>
                                          </p:val>
                                        </p:tav>
                                      </p:tavLst>
                                    </p:anim>
                                    <p:anim calcmode="lin" valueType="num">
                                      <p:cBhvr additive="base">
                                        <p:cTn id="49"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8" grpId="0"/>
      <p:bldP spid="9" grpId="0"/>
      <p:bldP spid="10" grpId="0"/>
      <p:bldP spid="11" grpId="0"/>
      <p:bldP spid="12" grpId="0"/>
    </p:bldLst>
  </p:timing>
</p:sld>
</file>

<file path=ppt/slides/slide17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a:stretch>
        </a:blipFill>
        <a:effectLst/>
      </p:bgPr>
    </p:bg>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174</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3" name="Title 30">
            <a:extLst>
              <a:ext uri="{FF2B5EF4-FFF2-40B4-BE49-F238E27FC236}">
                <a16:creationId xmlns:a16="http://schemas.microsoft.com/office/drawing/2014/main" xmlns="" id="{A2370289-1017-40C1-BBC3-6AA03B3A56F0}"/>
              </a:ext>
            </a:extLst>
          </p:cNvPr>
          <p:cNvSpPr txBox="1">
            <a:spLocks/>
          </p:cNvSpPr>
          <p:nvPr/>
        </p:nvSpPr>
        <p:spPr>
          <a:xfrm>
            <a:off x="523973" y="169682"/>
            <a:ext cx="5980522" cy="3214541"/>
          </a:xfrm>
          <a:prstGeom prst="rect">
            <a:avLst/>
          </a:prstGeom>
        </p:spPr>
        <p:txBody>
          <a:bodyPr vert="horz" lIns="0" tIns="60949" rIns="0" bIns="60949" rtlCol="0" anchor="ctr">
            <a:noAutofit/>
          </a:bodyPr>
          <a:lstStyle>
            <a:lvl1pPr algn="l" defTabSz="1218987" rtl="0" eaLnBrk="1" latinLnBrk="0" hangingPunct="1">
              <a:lnSpc>
                <a:spcPct val="80000"/>
              </a:lnSpc>
              <a:spcBef>
                <a:spcPct val="0"/>
              </a:spcBef>
              <a:buNone/>
              <a:defRPr lang="en-US" sz="6600" b="1" kern="1200" smtClean="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0" marR="0" lvl="0" indent="0" algn="ctr" defTabSz="1218987" rtl="1" eaLnBrk="1" fontAlgn="auto" latinLnBrk="0" hangingPunct="1">
              <a:lnSpc>
                <a:spcPct val="125000"/>
              </a:lnSpc>
              <a:spcBef>
                <a:spcPct val="0"/>
              </a:spcBef>
              <a:spcAft>
                <a:spcPts val="0"/>
              </a:spcAft>
              <a:buClrTx/>
              <a:buSzTx/>
              <a:buFontTx/>
              <a:buNone/>
              <a:tabLst/>
              <a:defRPr/>
            </a:pPr>
            <a:r>
              <a:rPr kumimoji="0" lang="ar-EG" sz="7200" b="1" i="0" u="none" strike="noStrike" kern="1200" cap="none" spc="0" normalizeH="0" baseline="0" noProof="0" dirty="0">
                <a:ln>
                  <a:solidFill>
                    <a:prstClr val="white"/>
                  </a:solidFill>
                </a:ln>
                <a:solidFill>
                  <a:prstClr val="white"/>
                </a:solidFill>
                <a:effectLst>
                  <a:glow rad="63500">
                    <a:srgbClr val="0070C0">
                      <a:satMod val="175000"/>
                      <a:alpha val="40000"/>
                    </a:srgbClr>
                  </a:glow>
                </a:effectLst>
                <a:uLnTx/>
                <a:uFillTx/>
                <a:latin typeface="Sakkal Majalla" pitchFamily="2" charset="-78"/>
                <a:cs typeface="Sakkal Majalla" pitchFamily="2" charset="-78"/>
              </a:rPr>
              <a:t>الإدارة الحديثة للمستودعات والمخازن</a:t>
            </a:r>
            <a:endParaRPr kumimoji="0" lang="en-IN" sz="7200" b="1" i="0" u="none" strike="noStrike" kern="1200" cap="none" spc="0" normalizeH="0" baseline="0" noProof="0" dirty="0">
              <a:ln>
                <a:solidFill>
                  <a:prstClr val="white"/>
                </a:solidFill>
              </a:ln>
              <a:solidFill>
                <a:prstClr val="white"/>
              </a:solidFill>
              <a:effectLst>
                <a:glow rad="63500">
                  <a:srgbClr val="0070C0">
                    <a:satMod val="175000"/>
                    <a:alpha val="40000"/>
                  </a:srgbClr>
                </a:glow>
              </a:effectLst>
              <a:uLnTx/>
              <a:uFillTx/>
              <a:latin typeface="Sakkal Majalla" pitchFamily="2" charset="-78"/>
              <a:cs typeface="Sakkal Majalla" pitchFamily="2" charset="-78"/>
            </a:endParaRPr>
          </a:p>
        </p:txBody>
      </p:sp>
      <p:sp>
        <p:nvSpPr>
          <p:cNvPr id="4" name="مربع نص 3"/>
          <p:cNvSpPr txBox="1"/>
          <p:nvPr/>
        </p:nvSpPr>
        <p:spPr>
          <a:xfrm>
            <a:off x="10629900" y="659983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a:solidFill>
                  <a:srgbClr val="A8D08D"/>
                </a:solidFill>
                <a:effectLst/>
                <a:ea typeface="Calibri"/>
                <a:cs typeface="Times New Roman"/>
              </a:rPr>
              <a:t>مركز أبحاث الدولية للتدريب</a:t>
            </a:r>
            <a:endParaRPr lang="en-US" sz="1100">
              <a:effectLst/>
              <a:ea typeface="Calibri"/>
              <a:cs typeface="Arial"/>
            </a:endParaRPr>
          </a:p>
        </p:txBody>
      </p:sp>
      <p:sp>
        <p:nvSpPr>
          <p:cNvPr id="5" name="مستطيل 2"/>
          <p:cNvSpPr/>
          <p:nvPr/>
        </p:nvSpPr>
        <p:spPr>
          <a:xfrm>
            <a:off x="9257665" y="6571255"/>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4"/>
              </a:rPr>
              <a:t>www.dawliatraining.com</a:t>
            </a:r>
            <a:endParaRPr lang="en-US" sz="1100">
              <a:effectLst/>
              <a:ea typeface="Calibri"/>
              <a:cs typeface="Arial"/>
            </a:endParaRPr>
          </a:p>
        </p:txBody>
      </p:sp>
    </p:spTree>
    <p:extLst>
      <p:ext uri="{BB962C8B-B14F-4D97-AF65-F5344CB8AC3E}">
        <p14:creationId xmlns:p14="http://schemas.microsoft.com/office/powerpoint/2010/main" val="96799689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18</a:t>
            </a:fld>
            <a:endParaRPr lang="ar-EG"/>
          </a:p>
        </p:txBody>
      </p:sp>
      <p:sp>
        <p:nvSpPr>
          <p:cNvPr id="23" name="Rectangle 22"/>
          <p:cNvSpPr/>
          <p:nvPr/>
        </p:nvSpPr>
        <p:spPr>
          <a:xfrm>
            <a:off x="7375621" y="202376"/>
            <a:ext cx="4474710" cy="707886"/>
          </a:xfrm>
          <a:prstGeom prst="rect">
            <a:avLst/>
          </a:prstGeom>
        </p:spPr>
        <p:txBody>
          <a:bodyPr wrap="square">
            <a:spAutoFit/>
          </a:bodyPr>
          <a:lstStyle/>
          <a:p>
            <a:pPr lvl="0" algn="ctr">
              <a:lnSpc>
                <a:spcPct val="125000"/>
              </a:lnSpc>
            </a:pPr>
            <a:r>
              <a:rPr lang="ar-EG" sz="3200" dirty="0">
                <a:solidFill>
                  <a:prstClr val="white"/>
                </a:solidFill>
                <a:latin typeface="Sakkal Majalla" pitchFamily="2" charset="-78"/>
                <a:cs typeface="Sakkal Majalla" pitchFamily="2" charset="-78"/>
              </a:rPr>
              <a:t>أهمية وظيفة التخزين</a:t>
            </a:r>
            <a:endParaRPr kumimoji="0" lang="ar-EG" sz="3200" b="0" i="0" u="none" strike="noStrike" kern="1200" cap="none" spc="0" normalizeH="0" baseline="0" noProof="0" dirty="0">
              <a:ln>
                <a:noFill/>
              </a:ln>
              <a:solidFill>
                <a:prstClr val="white"/>
              </a:solidFill>
              <a:effectLst/>
              <a:uLnTx/>
              <a:uFillTx/>
              <a:latin typeface="Sakkal Majalla" pitchFamily="2" charset="-78"/>
              <a:cs typeface="Sakkal Majalla" pitchFamily="2" charset="-78"/>
            </a:endParaRPr>
          </a:p>
        </p:txBody>
      </p:sp>
      <p:grpSp>
        <p:nvGrpSpPr>
          <p:cNvPr id="4" name="Group 3"/>
          <p:cNvGrpSpPr/>
          <p:nvPr/>
        </p:nvGrpSpPr>
        <p:grpSpPr>
          <a:xfrm>
            <a:off x="8309811" y="1411705"/>
            <a:ext cx="3540520" cy="703313"/>
            <a:chOff x="-96538" y="0"/>
            <a:chExt cx="2091073" cy="452120"/>
          </a:xfrm>
        </p:grpSpPr>
        <p:pic>
          <p:nvPicPr>
            <p:cNvPr id="5" name="Picture 4" descr="C:\Users\Google\Desktop\اشكال\ghg_0025_Vector-Smart-Object.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1994535" cy="452120"/>
            </a:xfrm>
            <a:prstGeom prst="rect">
              <a:avLst/>
            </a:prstGeom>
            <a:noFill/>
            <a:ln>
              <a:noFill/>
            </a:ln>
          </p:spPr>
        </p:pic>
        <p:sp>
          <p:nvSpPr>
            <p:cNvPr id="6" name="Rectangle 5"/>
            <p:cNvSpPr/>
            <p:nvPr/>
          </p:nvSpPr>
          <p:spPr>
            <a:xfrm>
              <a:off x="-96538" y="20320"/>
              <a:ext cx="1710055" cy="313390"/>
            </a:xfrm>
            <a:prstGeom prst="rect">
              <a:avLst/>
            </a:prstGeom>
          </p:spPr>
          <p:txBody>
            <a:bodyPr wrap="square">
              <a:spAutoFit/>
            </a:bodyPr>
            <a:lstStyle/>
            <a:p>
              <a:pPr algn="r" rtl="1">
                <a:lnSpc>
                  <a:spcPct val="107000"/>
                </a:lnSpc>
                <a:spcAft>
                  <a:spcPts val="800"/>
                </a:spcAft>
              </a:pPr>
              <a:r>
                <a:rPr lang="ar-SA" sz="24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الأهمية العملية </a:t>
              </a:r>
              <a:r>
                <a:rPr lang="ar-SA" sz="2400" b="1" dirty="0" smtClean="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والاقتصادية</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8" name="Rectangle 7"/>
            <p:cNvSpPr/>
            <p:nvPr/>
          </p:nvSpPr>
          <p:spPr>
            <a:xfrm>
              <a:off x="1561464" y="34429"/>
              <a:ext cx="433070" cy="358486"/>
            </a:xfrm>
            <a:prstGeom prst="rect">
              <a:avLst/>
            </a:prstGeom>
          </p:spPr>
          <p:txBody>
            <a:bodyPr wrap="square">
              <a:noAutofit/>
            </a:bodyPr>
            <a:lstStyle/>
            <a:p>
              <a:pPr algn="ctr" rtl="1">
                <a:lnSpc>
                  <a:spcPct val="107000"/>
                </a:lnSpc>
                <a:spcAft>
                  <a:spcPts val="800"/>
                </a:spcAft>
              </a:pPr>
              <a:r>
                <a:rPr lang="ar-SA" sz="2400" b="1" dirty="0">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أولاً</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2" name="Rectangle 1"/>
          <p:cNvSpPr/>
          <p:nvPr/>
        </p:nvSpPr>
        <p:spPr>
          <a:xfrm>
            <a:off x="721894" y="2115018"/>
            <a:ext cx="10956757" cy="1477328"/>
          </a:xfrm>
          <a:prstGeom prst="rect">
            <a:avLst/>
          </a:prstGeom>
        </p:spPr>
        <p:txBody>
          <a:bodyPr wrap="square">
            <a:spAutoFit/>
          </a:bodyPr>
          <a:lstStyle/>
          <a:p>
            <a:pPr algn="justLow">
              <a:lnSpc>
                <a:spcPct val="125000"/>
              </a:lnSpc>
            </a:pPr>
            <a:r>
              <a:rPr lang="ar-EG" sz="2400" b="1" dirty="0">
                <a:solidFill>
                  <a:srgbClr val="002060"/>
                </a:solidFill>
                <a:ea typeface="Calibri" panose="020F0502020204030204" pitchFamily="34" charset="0"/>
                <a:cs typeface="Sakkal Majalla" panose="02000000000000000000" pitchFamily="2" charset="-78"/>
              </a:rPr>
              <a:t>لا يمكن لأي مؤسسة أو شركة أن تعمل بدون وجود إدارة للمستودعات </a:t>
            </a:r>
            <a:r>
              <a:rPr lang="ar-EG" sz="2400" b="1" dirty="0" smtClean="0">
                <a:solidFill>
                  <a:srgbClr val="002060"/>
                </a:solidFill>
                <a:ea typeface="Calibri" panose="020F0502020204030204" pitchFamily="34" charset="0"/>
                <a:cs typeface="Sakkal Majalla" panose="02000000000000000000" pitchFamily="2" charset="-78"/>
              </a:rPr>
              <a:t>أو </a:t>
            </a:r>
            <a:r>
              <a:rPr lang="ar-EG" sz="2400" b="1" dirty="0">
                <a:solidFill>
                  <a:srgbClr val="002060"/>
                </a:solidFill>
                <a:ea typeface="Calibri" panose="020F0502020204030204" pitchFamily="34" charset="0"/>
                <a:cs typeface="Sakkal Majalla" panose="02000000000000000000" pitchFamily="2" charset="-78"/>
              </a:rPr>
              <a:t>المخازن وبشكل يتناسب والأنشطة التي تقوم بها، فالمواد </a:t>
            </a:r>
            <a:r>
              <a:rPr lang="ar-EG" sz="2400" b="1" dirty="0" smtClean="0">
                <a:solidFill>
                  <a:srgbClr val="002060"/>
                </a:solidFill>
                <a:ea typeface="Calibri" panose="020F0502020204030204" pitchFamily="34" charset="0"/>
                <a:cs typeface="Sakkal Majalla" panose="02000000000000000000" pitchFamily="2" charset="-78"/>
              </a:rPr>
              <a:t>الداخلة </a:t>
            </a:r>
            <a:r>
              <a:rPr lang="ar-EG" sz="2400" b="1" dirty="0">
                <a:solidFill>
                  <a:srgbClr val="002060"/>
                </a:solidFill>
                <a:ea typeface="Calibri" panose="020F0502020204030204" pitchFamily="34" charset="0"/>
                <a:cs typeface="Sakkal Majalla" panose="02000000000000000000" pitchFamily="2" charset="-78"/>
              </a:rPr>
              <a:t>في أعمال أي إدارة سوف يتم تخزينها في المخازن إلى حين طلبها من الإدارة المحتاجة لذلك؛ وللمحافظة على سير أعمال المؤسسة وبيع سلعها ومنتجاتها فمن الضروري وجود إدارة تهتم بذلك</a:t>
            </a:r>
          </a:p>
        </p:txBody>
      </p:sp>
      <p:grpSp>
        <p:nvGrpSpPr>
          <p:cNvPr id="9" name="Group 8"/>
          <p:cNvGrpSpPr/>
          <p:nvPr/>
        </p:nvGrpSpPr>
        <p:grpSpPr>
          <a:xfrm>
            <a:off x="8053136" y="3889458"/>
            <a:ext cx="3797195" cy="703313"/>
            <a:chOff x="-248133" y="0"/>
            <a:chExt cx="2242668" cy="452120"/>
          </a:xfrm>
        </p:grpSpPr>
        <p:pic>
          <p:nvPicPr>
            <p:cNvPr id="10" name="Picture 9" descr="C:\Users\Google\Desktop\اشكال\ghg_0025_Vector-Smart-Object.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1994535" cy="452120"/>
            </a:xfrm>
            <a:prstGeom prst="rect">
              <a:avLst/>
            </a:prstGeom>
            <a:noFill/>
            <a:ln>
              <a:noFill/>
            </a:ln>
          </p:spPr>
        </p:pic>
        <p:sp>
          <p:nvSpPr>
            <p:cNvPr id="11" name="Rectangle 10"/>
            <p:cNvSpPr/>
            <p:nvPr/>
          </p:nvSpPr>
          <p:spPr>
            <a:xfrm>
              <a:off x="-248133" y="20320"/>
              <a:ext cx="1861650" cy="313390"/>
            </a:xfrm>
            <a:prstGeom prst="rect">
              <a:avLst/>
            </a:prstGeom>
          </p:spPr>
          <p:txBody>
            <a:bodyPr wrap="square">
              <a:spAutoFit/>
            </a:bodyPr>
            <a:lstStyle/>
            <a:p>
              <a:pPr>
                <a:lnSpc>
                  <a:spcPct val="107000"/>
                </a:lnSpc>
                <a:spcAft>
                  <a:spcPts val="800"/>
                </a:spcAft>
              </a:pPr>
              <a:r>
                <a:rPr lang="ar-SA" sz="24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الأهمية التخطيطية والتنظيمية</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12" name="Rectangle 11"/>
            <p:cNvSpPr/>
            <p:nvPr/>
          </p:nvSpPr>
          <p:spPr>
            <a:xfrm>
              <a:off x="1561464" y="34429"/>
              <a:ext cx="433070" cy="358486"/>
            </a:xfrm>
            <a:prstGeom prst="rect">
              <a:avLst/>
            </a:prstGeom>
          </p:spPr>
          <p:txBody>
            <a:bodyPr wrap="square">
              <a:noAutofit/>
            </a:bodyPr>
            <a:lstStyle/>
            <a:p>
              <a:pPr algn="ctr">
                <a:lnSpc>
                  <a:spcPct val="107000"/>
                </a:lnSpc>
                <a:spcAft>
                  <a:spcPts val="800"/>
                </a:spcAft>
              </a:pPr>
              <a:r>
                <a:rPr lang="ar-SA" sz="2400" b="1" dirty="0">
                  <a:solidFill>
                    <a:srgbClr val="FFFFFF"/>
                  </a:solidFill>
                  <a:latin typeface="Sakkal Majalla" panose="02000000000000000000" pitchFamily="2" charset="-78"/>
                  <a:ea typeface="Calibri" panose="020F0502020204030204" pitchFamily="34" charset="0"/>
                  <a:cs typeface="Sakkal Majalla" panose="02000000000000000000" pitchFamily="2" charset="-78"/>
                </a:rPr>
                <a:t>ثانياً</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3" name="Rectangle 12"/>
          <p:cNvSpPr/>
          <p:nvPr/>
        </p:nvSpPr>
        <p:spPr>
          <a:xfrm>
            <a:off x="721894" y="4592771"/>
            <a:ext cx="10956757" cy="1477328"/>
          </a:xfrm>
          <a:prstGeom prst="rect">
            <a:avLst/>
          </a:prstGeom>
        </p:spPr>
        <p:txBody>
          <a:bodyPr wrap="square">
            <a:spAutoFit/>
          </a:bodyPr>
          <a:lstStyle/>
          <a:p>
            <a:pPr algn="justLow">
              <a:lnSpc>
                <a:spcPct val="125000"/>
              </a:lnSpc>
            </a:pPr>
            <a:r>
              <a:rPr lang="ar-EG" sz="2400" b="1" dirty="0">
                <a:solidFill>
                  <a:srgbClr val="002060"/>
                </a:solidFill>
                <a:ea typeface="Calibri" panose="020F0502020204030204" pitchFamily="34" charset="0"/>
                <a:cs typeface="Sakkal Majalla" panose="02000000000000000000" pitchFamily="2" charset="-78"/>
              </a:rPr>
              <a:t>من المهم أن تكون هناك جهة مسؤولة عن تخطيط المخزون وتحديد مستوياته العليا والدنيا حسب إمكانيات الشركة </a:t>
            </a:r>
            <a:r>
              <a:rPr lang="ar-EG" sz="2400" b="1" dirty="0" smtClean="0">
                <a:solidFill>
                  <a:srgbClr val="002060"/>
                </a:solidFill>
                <a:ea typeface="Calibri" panose="020F0502020204030204" pitchFamily="34" charset="0"/>
                <a:cs typeface="Sakkal Majalla" panose="02000000000000000000" pitchFamily="2" charset="-78"/>
              </a:rPr>
              <a:t/>
            </a:r>
            <a:br>
              <a:rPr lang="ar-EG" sz="2400" b="1" dirty="0" smtClean="0">
                <a:solidFill>
                  <a:srgbClr val="002060"/>
                </a:solidFill>
                <a:ea typeface="Calibri" panose="020F0502020204030204" pitchFamily="34" charset="0"/>
                <a:cs typeface="Sakkal Majalla" panose="02000000000000000000" pitchFamily="2" charset="-78"/>
              </a:rPr>
            </a:br>
            <a:r>
              <a:rPr lang="ar-EG" sz="2400" b="1" dirty="0" smtClean="0">
                <a:solidFill>
                  <a:srgbClr val="002060"/>
                </a:solidFill>
                <a:ea typeface="Calibri" panose="020F0502020204030204" pitchFamily="34" charset="0"/>
                <a:cs typeface="Sakkal Majalla" panose="02000000000000000000" pitchFamily="2" charset="-78"/>
              </a:rPr>
              <a:t>أو </a:t>
            </a:r>
            <a:r>
              <a:rPr lang="ar-EG" sz="2400" b="1" dirty="0">
                <a:solidFill>
                  <a:srgbClr val="002060"/>
                </a:solidFill>
                <a:ea typeface="Calibri" panose="020F0502020204030204" pitchFamily="34" charset="0"/>
                <a:cs typeface="Sakkal Majalla" panose="02000000000000000000" pitchFamily="2" charset="-78"/>
              </a:rPr>
              <a:t>المؤسسة. كما أن الأهمية التنظيمية لها تتركز في ضرورة وجود إدارة مسؤولة مسؤولية كاملة عن أعمال تخزين المواد وصرفها بالتنسيق مع جميع الإدارات والأقسام داخل الشركة</a:t>
            </a:r>
          </a:p>
        </p:txBody>
      </p:sp>
      <p:sp>
        <p:nvSpPr>
          <p:cNvPr id="14"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15"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4"/>
              </a:rPr>
              <a:t>www.dawliatraining.com</a:t>
            </a:r>
            <a:endParaRPr lang="en-US" sz="1100" dirty="0">
              <a:effectLst/>
              <a:ea typeface="Calibri"/>
              <a:cs typeface="Arial"/>
            </a:endParaRPr>
          </a:p>
        </p:txBody>
      </p:sp>
    </p:spTree>
    <p:extLst>
      <p:ext uri="{BB962C8B-B14F-4D97-AF65-F5344CB8AC3E}">
        <p14:creationId xmlns:p14="http://schemas.microsoft.com/office/powerpoint/2010/main" val="35819560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randombar(horizontal)">
                                      <p:cBhvr>
                                        <p:cTn id="25" dur="500"/>
                                        <p:tgtEl>
                                          <p:spTgt spid="2"/>
                                        </p:tgtEl>
                                      </p:cBhvr>
                                    </p:animEffect>
                                  </p:childTnLst>
                                </p:cTn>
                              </p:par>
                            </p:childTnLst>
                          </p:cTn>
                        </p:par>
                      </p:childTnLst>
                    </p:cTn>
                  </p:par>
                  <p:par>
                    <p:cTn id="26" fill="hold">
                      <p:stCondLst>
                        <p:cond delay="indefinite"/>
                      </p:stCondLst>
                      <p:childTnLst>
                        <p:par>
                          <p:cTn id="27" fill="hold">
                            <p:stCondLst>
                              <p:cond delay="0"/>
                            </p:stCondLst>
                            <p:childTnLst>
                              <p:par>
                                <p:cTn id="28" presetID="26" presetClass="entr" presetSubtype="0" fill="hold"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down)">
                                      <p:cBhvr>
                                        <p:cTn id="30" dur="580">
                                          <p:stCondLst>
                                            <p:cond delay="0"/>
                                          </p:stCondLst>
                                        </p:cTn>
                                        <p:tgtEl>
                                          <p:spTgt spid="9"/>
                                        </p:tgtEl>
                                      </p:cBhvr>
                                    </p:animEffect>
                                    <p:anim calcmode="lin" valueType="num">
                                      <p:cBhvr>
                                        <p:cTn id="31"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32"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33"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34"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35"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36" dur="26">
                                          <p:stCondLst>
                                            <p:cond delay="650"/>
                                          </p:stCondLst>
                                        </p:cTn>
                                        <p:tgtEl>
                                          <p:spTgt spid="9"/>
                                        </p:tgtEl>
                                      </p:cBhvr>
                                      <p:to x="100000" y="60000"/>
                                    </p:animScale>
                                    <p:animScale>
                                      <p:cBhvr>
                                        <p:cTn id="37" dur="166" decel="50000">
                                          <p:stCondLst>
                                            <p:cond delay="676"/>
                                          </p:stCondLst>
                                        </p:cTn>
                                        <p:tgtEl>
                                          <p:spTgt spid="9"/>
                                        </p:tgtEl>
                                      </p:cBhvr>
                                      <p:to x="100000" y="100000"/>
                                    </p:animScale>
                                    <p:animScale>
                                      <p:cBhvr>
                                        <p:cTn id="38" dur="26">
                                          <p:stCondLst>
                                            <p:cond delay="1312"/>
                                          </p:stCondLst>
                                        </p:cTn>
                                        <p:tgtEl>
                                          <p:spTgt spid="9"/>
                                        </p:tgtEl>
                                      </p:cBhvr>
                                      <p:to x="100000" y="80000"/>
                                    </p:animScale>
                                    <p:animScale>
                                      <p:cBhvr>
                                        <p:cTn id="39" dur="166" decel="50000">
                                          <p:stCondLst>
                                            <p:cond delay="1338"/>
                                          </p:stCondLst>
                                        </p:cTn>
                                        <p:tgtEl>
                                          <p:spTgt spid="9"/>
                                        </p:tgtEl>
                                      </p:cBhvr>
                                      <p:to x="100000" y="100000"/>
                                    </p:animScale>
                                    <p:animScale>
                                      <p:cBhvr>
                                        <p:cTn id="40" dur="26">
                                          <p:stCondLst>
                                            <p:cond delay="1642"/>
                                          </p:stCondLst>
                                        </p:cTn>
                                        <p:tgtEl>
                                          <p:spTgt spid="9"/>
                                        </p:tgtEl>
                                      </p:cBhvr>
                                      <p:to x="100000" y="90000"/>
                                    </p:animScale>
                                    <p:animScale>
                                      <p:cBhvr>
                                        <p:cTn id="41" dur="166" decel="50000">
                                          <p:stCondLst>
                                            <p:cond delay="1668"/>
                                          </p:stCondLst>
                                        </p:cTn>
                                        <p:tgtEl>
                                          <p:spTgt spid="9"/>
                                        </p:tgtEl>
                                      </p:cBhvr>
                                      <p:to x="100000" y="100000"/>
                                    </p:animScale>
                                    <p:animScale>
                                      <p:cBhvr>
                                        <p:cTn id="42" dur="26">
                                          <p:stCondLst>
                                            <p:cond delay="1808"/>
                                          </p:stCondLst>
                                        </p:cTn>
                                        <p:tgtEl>
                                          <p:spTgt spid="9"/>
                                        </p:tgtEl>
                                      </p:cBhvr>
                                      <p:to x="100000" y="95000"/>
                                    </p:animScale>
                                    <p:animScale>
                                      <p:cBhvr>
                                        <p:cTn id="43" dur="166" decel="50000">
                                          <p:stCondLst>
                                            <p:cond delay="1834"/>
                                          </p:stCondLst>
                                        </p:cTn>
                                        <p:tgtEl>
                                          <p:spTgt spid="9"/>
                                        </p:tgtEl>
                                      </p:cBhvr>
                                      <p:to x="100000" y="100000"/>
                                    </p:animScale>
                                  </p:childTnLst>
                                </p:cTn>
                              </p:par>
                            </p:childTnLst>
                          </p:cTn>
                        </p:par>
                      </p:childTnLst>
                    </p:cTn>
                  </p:par>
                  <p:par>
                    <p:cTn id="44" fill="hold">
                      <p:stCondLst>
                        <p:cond delay="indefinite"/>
                      </p:stCondLst>
                      <p:childTnLst>
                        <p:par>
                          <p:cTn id="45" fill="hold">
                            <p:stCondLst>
                              <p:cond delay="0"/>
                            </p:stCondLst>
                            <p:childTnLst>
                              <p:par>
                                <p:cTn id="46" presetID="14" presetClass="entr" presetSubtype="10" fill="hold" grpId="0" nodeType="click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randombar(horizontal)">
                                      <p:cBhvr>
                                        <p:cTn id="4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19</a:t>
            </a:fld>
            <a:endParaRPr lang="ar-EG"/>
          </a:p>
        </p:txBody>
      </p:sp>
      <p:sp>
        <p:nvSpPr>
          <p:cNvPr id="23" name="Rectangle 22"/>
          <p:cNvSpPr/>
          <p:nvPr/>
        </p:nvSpPr>
        <p:spPr>
          <a:xfrm>
            <a:off x="7375621" y="202376"/>
            <a:ext cx="4474710" cy="707886"/>
          </a:xfrm>
          <a:prstGeom prst="rect">
            <a:avLst/>
          </a:prstGeom>
        </p:spPr>
        <p:txBody>
          <a:bodyPr wrap="square">
            <a:spAutoFit/>
          </a:bodyPr>
          <a:lstStyle/>
          <a:p>
            <a:pPr lvl="0" algn="ctr">
              <a:lnSpc>
                <a:spcPct val="125000"/>
              </a:lnSpc>
            </a:pPr>
            <a:r>
              <a:rPr lang="ar-EG" sz="3200" dirty="0">
                <a:solidFill>
                  <a:prstClr val="white"/>
                </a:solidFill>
                <a:latin typeface="Sakkal Majalla" pitchFamily="2" charset="-78"/>
                <a:cs typeface="Sakkal Majalla" pitchFamily="2" charset="-78"/>
              </a:rPr>
              <a:t>أهمية وظيفة التخزين</a:t>
            </a:r>
            <a:endParaRPr kumimoji="0" lang="ar-EG" sz="3200" b="0" i="0" u="none" strike="noStrike" kern="1200" cap="none" spc="0" normalizeH="0" baseline="0" noProof="0" dirty="0">
              <a:ln>
                <a:noFill/>
              </a:ln>
              <a:solidFill>
                <a:prstClr val="white"/>
              </a:solidFill>
              <a:effectLst/>
              <a:uLnTx/>
              <a:uFillTx/>
              <a:latin typeface="Sakkal Majalla" pitchFamily="2" charset="-78"/>
              <a:cs typeface="Sakkal Majalla" pitchFamily="2" charset="-78"/>
            </a:endParaRPr>
          </a:p>
        </p:txBody>
      </p:sp>
      <p:grpSp>
        <p:nvGrpSpPr>
          <p:cNvPr id="4" name="Group 3"/>
          <p:cNvGrpSpPr/>
          <p:nvPr/>
        </p:nvGrpSpPr>
        <p:grpSpPr>
          <a:xfrm>
            <a:off x="8309811" y="1411705"/>
            <a:ext cx="3540520" cy="703313"/>
            <a:chOff x="-96538" y="0"/>
            <a:chExt cx="2091073" cy="452120"/>
          </a:xfrm>
        </p:grpSpPr>
        <p:pic>
          <p:nvPicPr>
            <p:cNvPr id="5" name="Picture 4" descr="C:\Users\Google\Desktop\اشكال\ghg_0025_Vector-Smart-Object.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1994535" cy="452120"/>
            </a:xfrm>
            <a:prstGeom prst="rect">
              <a:avLst/>
            </a:prstGeom>
            <a:noFill/>
            <a:ln>
              <a:noFill/>
            </a:ln>
          </p:spPr>
        </p:pic>
        <p:sp>
          <p:nvSpPr>
            <p:cNvPr id="6" name="Rectangle 5"/>
            <p:cNvSpPr/>
            <p:nvPr/>
          </p:nvSpPr>
          <p:spPr>
            <a:xfrm>
              <a:off x="-96538" y="20320"/>
              <a:ext cx="1710055" cy="313390"/>
            </a:xfrm>
            <a:prstGeom prst="rect">
              <a:avLst/>
            </a:prstGeom>
          </p:spPr>
          <p:txBody>
            <a:bodyPr wrap="square">
              <a:spAutoFit/>
            </a:bodyPr>
            <a:lstStyle/>
            <a:p>
              <a:pPr>
                <a:lnSpc>
                  <a:spcPct val="107000"/>
                </a:lnSpc>
                <a:spcAft>
                  <a:spcPts val="800"/>
                </a:spcAft>
              </a:pPr>
              <a:r>
                <a:rPr lang="ar-SA" sz="24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الأهمية التنفيذية</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8" name="Rectangle 7"/>
            <p:cNvSpPr/>
            <p:nvPr/>
          </p:nvSpPr>
          <p:spPr>
            <a:xfrm>
              <a:off x="1561464" y="34429"/>
              <a:ext cx="433070" cy="358486"/>
            </a:xfrm>
            <a:prstGeom prst="rect">
              <a:avLst/>
            </a:prstGeom>
          </p:spPr>
          <p:txBody>
            <a:bodyPr wrap="square">
              <a:noAutofit/>
            </a:bodyPr>
            <a:lstStyle/>
            <a:p>
              <a:pPr algn="ctr">
                <a:lnSpc>
                  <a:spcPct val="107000"/>
                </a:lnSpc>
                <a:spcAft>
                  <a:spcPts val="800"/>
                </a:spcAft>
              </a:pPr>
              <a:r>
                <a:rPr lang="ar-SA" sz="2400" b="1" dirty="0">
                  <a:solidFill>
                    <a:srgbClr val="FFFFFF"/>
                  </a:solidFill>
                  <a:latin typeface="Sakkal Majalla" panose="02000000000000000000" pitchFamily="2" charset="-78"/>
                  <a:ea typeface="Calibri" panose="020F0502020204030204" pitchFamily="34" charset="0"/>
                  <a:cs typeface="Sakkal Majalla" panose="02000000000000000000" pitchFamily="2" charset="-78"/>
                </a:rPr>
                <a:t>ثالثاً</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2" name="Rectangle 1"/>
          <p:cNvSpPr/>
          <p:nvPr/>
        </p:nvSpPr>
        <p:spPr>
          <a:xfrm>
            <a:off x="721894" y="2115018"/>
            <a:ext cx="10956757" cy="1477328"/>
          </a:xfrm>
          <a:prstGeom prst="rect">
            <a:avLst/>
          </a:prstGeom>
        </p:spPr>
        <p:txBody>
          <a:bodyPr wrap="square">
            <a:spAutoFit/>
          </a:bodyPr>
          <a:lstStyle/>
          <a:p>
            <a:pPr algn="justLow">
              <a:lnSpc>
                <a:spcPct val="125000"/>
              </a:lnSpc>
            </a:pPr>
            <a:r>
              <a:rPr lang="ar-EG" sz="2400" b="1" dirty="0">
                <a:solidFill>
                  <a:srgbClr val="002060"/>
                </a:solidFill>
                <a:ea typeface="Calibri" panose="020F0502020204030204" pitchFamily="34" charset="0"/>
                <a:cs typeface="Sakkal Majalla" panose="02000000000000000000" pitchFamily="2" charset="-78"/>
              </a:rPr>
              <a:t>لضمان استمرار الإدارات والأقسام داخل الشركة والمؤسسة في مهامها بكفاءة فمن الضروري تأمين متطلبات تلك الإدارات من المواد والأصناف، فإدارة الانتاج لا يمكنها أن تقوم بعمليات التصنيع ما لم تتوفر المواد اللازمة </a:t>
            </a:r>
            <a:r>
              <a:rPr lang="ar-EG" sz="2400" b="1" dirty="0" smtClean="0">
                <a:solidFill>
                  <a:srgbClr val="002060"/>
                </a:solidFill>
                <a:ea typeface="Calibri" panose="020F0502020204030204" pitchFamily="34" charset="0"/>
                <a:cs typeface="Sakkal Majalla" panose="02000000000000000000" pitchFamily="2" charset="-78"/>
              </a:rPr>
              <a:t>في </a:t>
            </a:r>
            <a:r>
              <a:rPr lang="ar-EG" sz="2400" b="1" dirty="0">
                <a:solidFill>
                  <a:srgbClr val="002060"/>
                </a:solidFill>
                <a:ea typeface="Calibri" panose="020F0502020204030204" pitchFamily="34" charset="0"/>
                <a:cs typeface="Sakkal Majalla" panose="02000000000000000000" pitchFamily="2" charset="-78"/>
              </a:rPr>
              <a:t>الوقت المناسب وبالكميات المناسبة وهكذا بالنسبة لبقية الإدارات</a:t>
            </a:r>
          </a:p>
        </p:txBody>
      </p:sp>
      <p:pic>
        <p:nvPicPr>
          <p:cNvPr id="14" name="Picture 13" descr="نتيجة بحث الصور عن المستودعات والمخازن"/>
          <p:cNvPicPr/>
          <p:nvPr/>
        </p:nvPicPr>
        <p:blipFill>
          <a:blip r:embed="rId4" cstate="print">
            <a:clrChange>
              <a:clrFrom>
                <a:srgbClr val="FF8F7B"/>
              </a:clrFrom>
              <a:clrTo>
                <a:srgbClr val="FF8F7B">
                  <a:alpha val="0"/>
                </a:srgbClr>
              </a:clrTo>
            </a:clrChange>
            <a:extLst>
              <a:ext uri="{28A0092B-C50C-407E-A947-70E740481C1C}">
                <a14:useLocalDpi xmlns:a14="http://schemas.microsoft.com/office/drawing/2010/main" val="0"/>
              </a:ext>
            </a:extLst>
          </a:blip>
          <a:srcRect/>
          <a:stretch>
            <a:fillRect/>
          </a:stretch>
        </p:blipFill>
        <p:spPr bwMode="auto">
          <a:xfrm>
            <a:off x="2101515" y="3017187"/>
            <a:ext cx="4785327" cy="3339164"/>
          </a:xfrm>
          <a:prstGeom prst="rect">
            <a:avLst/>
          </a:prstGeom>
          <a:noFill/>
          <a:ln>
            <a:noFill/>
          </a:ln>
        </p:spPr>
      </p:pic>
      <p:sp>
        <p:nvSpPr>
          <p:cNvPr id="10"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11"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5"/>
              </a:rPr>
              <a:t>www.dawliatraining.com</a:t>
            </a:r>
            <a:endParaRPr lang="en-US" sz="1100" dirty="0">
              <a:effectLst/>
              <a:ea typeface="Calibri"/>
              <a:cs typeface="Arial"/>
            </a:endParaRPr>
          </a:p>
        </p:txBody>
      </p:sp>
    </p:spTree>
    <p:extLst>
      <p:ext uri="{BB962C8B-B14F-4D97-AF65-F5344CB8AC3E}">
        <p14:creationId xmlns:p14="http://schemas.microsoft.com/office/powerpoint/2010/main" val="35700210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randombar(horizontal)">
                                      <p:cBhvr>
                                        <p:cTn id="25" dur="500"/>
                                        <p:tgtEl>
                                          <p:spTgt spid="2"/>
                                        </p:tgtEl>
                                      </p:cBhvr>
                                    </p:animEffect>
                                  </p:childTnLst>
                                </p:cTn>
                              </p:par>
                              <p:par>
                                <p:cTn id="26" presetID="14" presetClass="entr" presetSubtype="10" fill="hold"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randombar(horizontal)">
                                      <p:cBhvr>
                                        <p:cTn id="2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 name="Group 3"/>
          <p:cNvGrpSpPr/>
          <p:nvPr/>
        </p:nvGrpSpPr>
        <p:grpSpPr>
          <a:xfrm>
            <a:off x="2696548" y="215535"/>
            <a:ext cx="7371183" cy="6642465"/>
            <a:chOff x="2696548" y="215535"/>
            <a:chExt cx="7371183" cy="6642465"/>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96548" y="215535"/>
              <a:ext cx="7371183" cy="6642465"/>
            </a:xfrm>
            <a:prstGeom prst="rect">
              <a:avLst/>
            </a:prstGeom>
          </p:spPr>
        </p:pic>
        <p:sp>
          <p:nvSpPr>
            <p:cNvPr id="3" name="Rectangle 2"/>
            <p:cNvSpPr/>
            <p:nvPr/>
          </p:nvSpPr>
          <p:spPr>
            <a:xfrm>
              <a:off x="3556001" y="1275309"/>
              <a:ext cx="3843867" cy="2481449"/>
            </a:xfrm>
            <a:prstGeom prst="rect">
              <a:avLst/>
            </a:prstGeom>
          </p:spPr>
          <p:txBody>
            <a:bodyPr wrap="square">
              <a:spAutoFit/>
            </a:bodyPr>
            <a:lstStyle/>
            <a:p>
              <a:pPr algn="ctr">
                <a:lnSpc>
                  <a:spcPct val="150000"/>
                </a:lnSpc>
              </a:pPr>
              <a:r>
                <a:rPr lang="ar-EG" sz="5400" b="1" dirty="0" smtClean="0">
                  <a:latin typeface="Sakkal Majalla" pitchFamily="2" charset="-78"/>
                  <a:cs typeface="Sakkal Majalla" pitchFamily="2" charset="-78"/>
                </a:rPr>
                <a:t>محتويات البرنامج التدريبي</a:t>
              </a:r>
              <a:endParaRPr lang="ar-EG" sz="5400" b="1" dirty="0">
                <a:latin typeface="Sakkal Majalla" pitchFamily="2" charset="-78"/>
                <a:cs typeface="Sakkal Majalla" pitchFamily="2" charset="-78"/>
              </a:endParaRPr>
            </a:p>
          </p:txBody>
        </p:sp>
      </p:grpSp>
      <p:sp>
        <p:nvSpPr>
          <p:cNvPr id="5" name="Slide Number Placeholder 4"/>
          <p:cNvSpPr>
            <a:spLocks noGrp="1"/>
          </p:cNvSpPr>
          <p:nvPr>
            <p:ph type="sldNum" sz="quarter" idx="12"/>
          </p:nvPr>
        </p:nvSpPr>
        <p:spPr/>
        <p:txBody>
          <a:bodyPr/>
          <a:lstStyle/>
          <a:p>
            <a:fld id="{802A93DA-8321-490E-B7A0-7881EC602D96}" type="slidenum">
              <a:rPr lang="ar-EG" smtClean="0"/>
              <a:t>2</a:t>
            </a:fld>
            <a:endParaRPr lang="ar-EG"/>
          </a:p>
        </p:txBody>
      </p:sp>
      <p:sp>
        <p:nvSpPr>
          <p:cNvPr id="6"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7"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4"/>
              </a:rPr>
              <a:t>www.dawliatraining.com</a:t>
            </a:r>
            <a:endParaRPr lang="en-US" sz="1100" dirty="0">
              <a:effectLst/>
              <a:ea typeface="Calibri"/>
              <a:cs typeface="Arial"/>
            </a:endParaRPr>
          </a:p>
        </p:txBody>
      </p:sp>
    </p:spTree>
    <p:extLst>
      <p:ext uri="{BB962C8B-B14F-4D97-AF65-F5344CB8AC3E}">
        <p14:creationId xmlns:p14="http://schemas.microsoft.com/office/powerpoint/2010/main" val="69109479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xmlns="" id="{7E5A0D50-BD01-48CF-9E1E-6EBE3CFE0757}"/>
              </a:ext>
            </a:extLst>
          </p:cNvPr>
          <p:cNvSpPr txBox="1"/>
          <p:nvPr/>
        </p:nvSpPr>
        <p:spPr>
          <a:xfrm>
            <a:off x="6176809" y="2526187"/>
            <a:ext cx="6015191" cy="1385936"/>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lnSpc>
                <a:spcPct val="150000"/>
              </a:lnSpc>
              <a:defRPr/>
            </a:pPr>
            <a:r>
              <a:rPr lang="ar-EG" sz="4800" kern="0" dirty="0">
                <a:solidFill>
                  <a:schemeClr val="tx1">
                    <a:lumMod val="75000"/>
                    <a:lumOff val="25000"/>
                  </a:schemeClr>
                </a:solidFill>
                <a:latin typeface="Sakkal Majalla" panose="02000000000000000000" pitchFamily="2" charset="-78"/>
                <a:cs typeface="Sakkal Majalla" pitchFamily="2" charset="-78"/>
              </a:rPr>
              <a:t>الأهداف الرئيسة لوظيفة التخزين</a:t>
            </a:r>
          </a:p>
        </p:txBody>
      </p:sp>
      <p:sp>
        <p:nvSpPr>
          <p:cNvPr id="3" name="Slide Number Placeholder 2"/>
          <p:cNvSpPr>
            <a:spLocks noGrp="1"/>
          </p:cNvSpPr>
          <p:nvPr>
            <p:ph type="sldNum" sz="quarter" idx="12"/>
          </p:nvPr>
        </p:nvSpPr>
        <p:spPr/>
        <p:txBody>
          <a:bodyPr/>
          <a:lstStyle/>
          <a:p>
            <a:fld id="{802A93DA-8321-490E-B7A0-7881EC602D96}" type="slidenum">
              <a:rPr lang="ar-EG" smtClean="0"/>
              <a:t>20</a:t>
            </a:fld>
            <a:endParaRPr lang="ar-EG"/>
          </a:p>
        </p:txBody>
      </p:sp>
      <p:pic>
        <p:nvPicPr>
          <p:cNvPr id="7" name="Picture 6" descr="D:\esraa\الإدارة الحديثة للمستودعات والمخازن\photos\feat_inventory.jpg"/>
          <p:cNvPicPr/>
          <p:nvPr/>
        </p:nvPicPr>
        <p:blipFill>
          <a:blip r:embed="rId3">
            <a:clrChange>
              <a:clrFrom>
                <a:srgbClr val="E9E9EB"/>
              </a:clrFrom>
              <a:clrTo>
                <a:srgbClr val="E9E9EB">
                  <a:alpha val="0"/>
                </a:srgbClr>
              </a:clrTo>
            </a:clrChange>
            <a:extLst>
              <a:ext uri="{28A0092B-C50C-407E-A947-70E740481C1C}">
                <a14:useLocalDpi xmlns:a14="http://schemas.microsoft.com/office/drawing/2010/main" val="0"/>
              </a:ext>
            </a:extLst>
          </a:blip>
          <a:srcRect/>
          <a:stretch>
            <a:fillRect/>
          </a:stretch>
        </p:blipFill>
        <p:spPr bwMode="auto">
          <a:xfrm>
            <a:off x="2277979" y="1996508"/>
            <a:ext cx="3240505" cy="2142355"/>
          </a:xfrm>
          <a:prstGeom prst="rect">
            <a:avLst/>
          </a:prstGeom>
        </p:spPr>
      </p:pic>
      <p:sp>
        <p:nvSpPr>
          <p:cNvPr id="5"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6" name="مستطيل 2"/>
          <p:cNvSpPr/>
          <p:nvPr/>
        </p:nvSpPr>
        <p:spPr>
          <a:xfrm>
            <a:off x="0" y="316174"/>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4"/>
              </a:rPr>
              <a:t>www.dawliatraining.com</a:t>
            </a:r>
            <a:endParaRPr lang="en-US" sz="1100" dirty="0">
              <a:effectLst/>
              <a:ea typeface="Calibri"/>
              <a:cs typeface="Arial"/>
            </a:endParaRPr>
          </a:p>
        </p:txBody>
      </p:sp>
    </p:spTree>
    <p:extLst>
      <p:ext uri="{BB962C8B-B14F-4D97-AF65-F5344CB8AC3E}">
        <p14:creationId xmlns:p14="http://schemas.microsoft.com/office/powerpoint/2010/main" val="118414035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21</a:t>
            </a:fld>
            <a:endParaRPr lang="ar-EG"/>
          </a:p>
        </p:txBody>
      </p:sp>
      <p:sp>
        <p:nvSpPr>
          <p:cNvPr id="23" name="Rectangle 22"/>
          <p:cNvSpPr/>
          <p:nvPr/>
        </p:nvSpPr>
        <p:spPr>
          <a:xfrm>
            <a:off x="7375621" y="202376"/>
            <a:ext cx="4474710" cy="707886"/>
          </a:xfrm>
          <a:prstGeom prst="rect">
            <a:avLst/>
          </a:prstGeom>
        </p:spPr>
        <p:txBody>
          <a:bodyPr wrap="square">
            <a:spAutoFit/>
          </a:bodyPr>
          <a:lstStyle/>
          <a:p>
            <a:pPr lvl="0" algn="ctr">
              <a:lnSpc>
                <a:spcPct val="125000"/>
              </a:lnSpc>
            </a:pPr>
            <a:r>
              <a:rPr lang="ar-EG" sz="3200" dirty="0">
                <a:solidFill>
                  <a:prstClr val="white"/>
                </a:solidFill>
                <a:latin typeface="Sakkal Majalla" pitchFamily="2" charset="-78"/>
                <a:cs typeface="Sakkal Majalla" pitchFamily="2" charset="-78"/>
              </a:rPr>
              <a:t>الأهداف الرئيسة لوظيفة التخزين</a:t>
            </a:r>
            <a:endParaRPr kumimoji="0" lang="ar-EG" sz="3200" b="0" i="0" u="none" strike="noStrike" kern="1200" cap="none" spc="0" normalizeH="0" baseline="0" noProof="0" dirty="0">
              <a:ln>
                <a:noFill/>
              </a:ln>
              <a:solidFill>
                <a:prstClr val="white"/>
              </a:solidFill>
              <a:effectLst/>
              <a:uLnTx/>
              <a:uFillTx/>
              <a:latin typeface="Sakkal Majalla" pitchFamily="2" charset="-78"/>
              <a:cs typeface="Sakkal Majalla" pitchFamily="2" charset="-78"/>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9273679" y="1611823"/>
            <a:ext cx="2918321" cy="4928462"/>
          </a:xfrm>
          <a:prstGeom prst="rect">
            <a:avLst/>
          </a:prstGeom>
        </p:spPr>
      </p:pic>
      <p:sp>
        <p:nvSpPr>
          <p:cNvPr id="5" name="Rectangle 4"/>
          <p:cNvSpPr/>
          <p:nvPr/>
        </p:nvSpPr>
        <p:spPr>
          <a:xfrm>
            <a:off x="5942646" y="1182268"/>
            <a:ext cx="6040435" cy="553998"/>
          </a:xfrm>
          <a:prstGeom prst="rect">
            <a:avLst/>
          </a:prstGeom>
        </p:spPr>
        <p:txBody>
          <a:bodyPr wrap="none">
            <a:spAutoFit/>
          </a:bodyPr>
          <a:lstStyle/>
          <a:p>
            <a:pPr algn="justLow">
              <a:lnSpc>
                <a:spcPct val="125000"/>
              </a:lnSpc>
              <a:spcAft>
                <a:spcPts val="800"/>
              </a:spcAft>
              <a:buSzPts val="1600"/>
            </a:pPr>
            <a:r>
              <a:rPr lang="ar-EG" sz="2400" b="1" dirty="0">
                <a:solidFill>
                  <a:srgbClr val="002060"/>
                </a:solidFill>
                <a:latin typeface="Sakkal Majalla" panose="02000000000000000000" pitchFamily="2" charset="-78"/>
                <a:ea typeface="Malgun Gothic" pitchFamily="34" charset="-127"/>
                <a:cs typeface="Sakkal Majalla" panose="02000000000000000000" pitchFamily="2" charset="-78"/>
              </a:rPr>
              <a:t>استلام المواد والمنتجات المطلوب تخزينها بدقة وبما يضمن سلامتها</a:t>
            </a:r>
          </a:p>
        </p:txBody>
      </p:sp>
      <p:sp>
        <p:nvSpPr>
          <p:cNvPr id="6" name="Rectangle 5"/>
          <p:cNvSpPr/>
          <p:nvPr/>
        </p:nvSpPr>
        <p:spPr>
          <a:xfrm>
            <a:off x="712922" y="1698259"/>
            <a:ext cx="10019917" cy="553998"/>
          </a:xfrm>
          <a:prstGeom prst="rect">
            <a:avLst/>
          </a:prstGeom>
        </p:spPr>
        <p:txBody>
          <a:bodyPr wrap="square">
            <a:spAutoFit/>
          </a:bodyPr>
          <a:lstStyle/>
          <a:p>
            <a:pPr algn="justLow">
              <a:lnSpc>
                <a:spcPct val="125000"/>
              </a:lnSpc>
              <a:spcAft>
                <a:spcPts val="800"/>
              </a:spcAft>
              <a:buSzPts val="1600"/>
            </a:pPr>
            <a:r>
              <a:rPr lang="ar-EG" sz="2400" b="1" dirty="0">
                <a:solidFill>
                  <a:srgbClr val="002060"/>
                </a:solidFill>
                <a:latin typeface="Sakkal Majalla" panose="02000000000000000000" pitchFamily="2" charset="-78"/>
                <a:ea typeface="Malgun Gothic" pitchFamily="34" charset="-127"/>
                <a:cs typeface="Sakkal Majalla" panose="02000000000000000000" pitchFamily="2" charset="-78"/>
              </a:rPr>
              <a:t>ضمان تدفق المواد والمنتجات المخزنة للجهات المستفيدة في الوقت المناسب</a:t>
            </a:r>
          </a:p>
        </p:txBody>
      </p:sp>
      <p:sp>
        <p:nvSpPr>
          <p:cNvPr id="8" name="Rectangle 7"/>
          <p:cNvSpPr/>
          <p:nvPr/>
        </p:nvSpPr>
        <p:spPr>
          <a:xfrm>
            <a:off x="-206256" y="2314249"/>
            <a:ext cx="10019917" cy="553998"/>
          </a:xfrm>
          <a:prstGeom prst="rect">
            <a:avLst/>
          </a:prstGeom>
        </p:spPr>
        <p:txBody>
          <a:bodyPr wrap="square">
            <a:spAutoFit/>
          </a:bodyPr>
          <a:lstStyle/>
          <a:p>
            <a:pPr algn="justLow">
              <a:lnSpc>
                <a:spcPct val="125000"/>
              </a:lnSpc>
              <a:spcAft>
                <a:spcPts val="800"/>
              </a:spcAft>
              <a:buSzPts val="1600"/>
            </a:pPr>
            <a:r>
              <a:rPr lang="ar-EG" sz="2400" b="1" dirty="0">
                <a:solidFill>
                  <a:srgbClr val="002060"/>
                </a:solidFill>
                <a:latin typeface="Sakkal Majalla" panose="02000000000000000000" pitchFamily="2" charset="-78"/>
                <a:ea typeface="Malgun Gothic" pitchFamily="34" charset="-127"/>
                <a:cs typeface="Sakkal Majalla" panose="02000000000000000000" pitchFamily="2" charset="-78"/>
              </a:rPr>
              <a:t>المحافظة على المخزون من التلف والضياع والفقد</a:t>
            </a:r>
          </a:p>
        </p:txBody>
      </p:sp>
      <p:sp>
        <p:nvSpPr>
          <p:cNvPr id="9" name="Rectangle 8"/>
          <p:cNvSpPr/>
          <p:nvPr/>
        </p:nvSpPr>
        <p:spPr>
          <a:xfrm>
            <a:off x="-627293" y="3412259"/>
            <a:ext cx="10019917" cy="553998"/>
          </a:xfrm>
          <a:prstGeom prst="rect">
            <a:avLst/>
          </a:prstGeom>
        </p:spPr>
        <p:txBody>
          <a:bodyPr wrap="square">
            <a:spAutoFit/>
          </a:bodyPr>
          <a:lstStyle/>
          <a:p>
            <a:pPr algn="justLow">
              <a:lnSpc>
                <a:spcPct val="125000"/>
              </a:lnSpc>
              <a:spcAft>
                <a:spcPts val="800"/>
              </a:spcAft>
              <a:buSzPts val="1600"/>
            </a:pPr>
            <a:r>
              <a:rPr lang="ar-EG" sz="2400" b="1" dirty="0">
                <a:solidFill>
                  <a:srgbClr val="002060"/>
                </a:solidFill>
                <a:latin typeface="Sakkal Majalla" panose="02000000000000000000" pitchFamily="2" charset="-78"/>
                <a:ea typeface="Malgun Gothic" pitchFamily="34" charset="-127"/>
                <a:cs typeface="Sakkal Majalla" panose="02000000000000000000" pitchFamily="2" charset="-78"/>
              </a:rPr>
              <a:t>تقليل تكاليف التخزين إلى أقصى حد ممكن</a:t>
            </a:r>
          </a:p>
        </p:txBody>
      </p:sp>
      <p:sp>
        <p:nvSpPr>
          <p:cNvPr id="10" name="Rectangle 9"/>
          <p:cNvSpPr/>
          <p:nvPr/>
        </p:nvSpPr>
        <p:spPr>
          <a:xfrm>
            <a:off x="-335408" y="4792261"/>
            <a:ext cx="10019917" cy="553998"/>
          </a:xfrm>
          <a:prstGeom prst="rect">
            <a:avLst/>
          </a:prstGeom>
        </p:spPr>
        <p:txBody>
          <a:bodyPr wrap="square">
            <a:spAutoFit/>
          </a:bodyPr>
          <a:lstStyle/>
          <a:p>
            <a:pPr algn="justLow">
              <a:lnSpc>
                <a:spcPct val="125000"/>
              </a:lnSpc>
              <a:spcAft>
                <a:spcPts val="800"/>
              </a:spcAft>
              <a:buSzPts val="1600"/>
            </a:pPr>
            <a:r>
              <a:rPr lang="ar-EG" sz="2400" b="1" dirty="0">
                <a:solidFill>
                  <a:srgbClr val="002060"/>
                </a:solidFill>
                <a:latin typeface="Sakkal Majalla" panose="02000000000000000000" pitchFamily="2" charset="-78"/>
                <a:ea typeface="Malgun Gothic" pitchFamily="34" charset="-127"/>
                <a:cs typeface="Sakkal Majalla" panose="02000000000000000000" pitchFamily="2" charset="-78"/>
              </a:rPr>
              <a:t>استخدام المساحات المتاحة في المستودعات بما يضمن انسيابية تداول المواد المخزنة بكفاءة</a:t>
            </a:r>
          </a:p>
        </p:txBody>
      </p:sp>
      <p:sp>
        <p:nvSpPr>
          <p:cNvPr id="11" name="Rectangle 10"/>
          <p:cNvSpPr/>
          <p:nvPr/>
        </p:nvSpPr>
        <p:spPr>
          <a:xfrm>
            <a:off x="343932" y="6026229"/>
            <a:ext cx="10019917" cy="553998"/>
          </a:xfrm>
          <a:prstGeom prst="rect">
            <a:avLst/>
          </a:prstGeom>
        </p:spPr>
        <p:txBody>
          <a:bodyPr wrap="square">
            <a:spAutoFit/>
          </a:bodyPr>
          <a:lstStyle/>
          <a:p>
            <a:pPr algn="justLow">
              <a:lnSpc>
                <a:spcPct val="125000"/>
              </a:lnSpc>
              <a:spcAft>
                <a:spcPts val="800"/>
              </a:spcAft>
              <a:buSzPts val="1600"/>
            </a:pPr>
            <a:r>
              <a:rPr lang="ar-EG" sz="2400" b="1" dirty="0">
                <a:solidFill>
                  <a:srgbClr val="002060"/>
                </a:solidFill>
                <a:latin typeface="Sakkal Majalla" panose="02000000000000000000" pitchFamily="2" charset="-78"/>
                <a:ea typeface="Malgun Gothic" pitchFamily="34" charset="-127"/>
                <a:cs typeface="Sakkal Majalla" panose="02000000000000000000" pitchFamily="2" charset="-78"/>
              </a:rPr>
              <a:t>مساعدة إدارة المشتريات في تحديد الكميات المناسبة للشراء من المواد والأصناف</a:t>
            </a:r>
          </a:p>
        </p:txBody>
      </p:sp>
      <p:pic>
        <p:nvPicPr>
          <p:cNvPr id="12" name="Picture 11" descr="D:\esraa\الإدارة الحديثة للمستودعات والمخازن\photos\warehouse-interior-with-goods-and-pallet-trucks-vector-id886646640-1024x768.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22152" y="2444567"/>
            <a:ext cx="3173193" cy="206992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13"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14"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5"/>
              </a:rPr>
              <a:t>www.dawliatraining.com</a:t>
            </a:r>
            <a:endParaRPr lang="en-US" sz="1100" dirty="0">
              <a:effectLst/>
              <a:ea typeface="Calibri"/>
              <a:cs typeface="Arial"/>
            </a:endParaRPr>
          </a:p>
        </p:txBody>
      </p:sp>
    </p:spTree>
    <p:extLst>
      <p:ext uri="{BB962C8B-B14F-4D97-AF65-F5344CB8AC3E}">
        <p14:creationId xmlns:p14="http://schemas.microsoft.com/office/powerpoint/2010/main" val="2292587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ppt_x"/>
                                          </p:val>
                                        </p:tav>
                                        <p:tav tm="100000">
                                          <p:val>
                                            <p:strVal val="#ppt_x"/>
                                          </p:val>
                                        </p:tav>
                                      </p:tavLst>
                                    </p:anim>
                                    <p:anim calcmode="lin" valueType="num">
                                      <p:cBhvr additive="base">
                                        <p:cTn id="3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ppt_x"/>
                                          </p:val>
                                        </p:tav>
                                        <p:tav tm="100000">
                                          <p:val>
                                            <p:strVal val="#ppt_x"/>
                                          </p:val>
                                        </p:tav>
                                      </p:tavLst>
                                    </p:anim>
                                    <p:anim calcmode="lin" valueType="num">
                                      <p:cBhvr additive="base">
                                        <p:cTn id="3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500" fill="hold"/>
                                        <p:tgtEl>
                                          <p:spTgt spid="11"/>
                                        </p:tgtEl>
                                        <p:attrNameLst>
                                          <p:attrName>ppt_x</p:attrName>
                                        </p:attrNameLst>
                                      </p:cBhvr>
                                      <p:tavLst>
                                        <p:tav tm="0">
                                          <p:val>
                                            <p:strVal val="#ppt_x"/>
                                          </p:val>
                                        </p:tav>
                                        <p:tav tm="100000">
                                          <p:val>
                                            <p:strVal val="#ppt_x"/>
                                          </p:val>
                                        </p:tav>
                                      </p:tavLst>
                                    </p:anim>
                                    <p:anim calcmode="lin" valueType="num">
                                      <p:cBhvr additive="base">
                                        <p:cTn id="4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9" grpId="0"/>
      <p:bldP spid="10" grpId="0"/>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xmlns="" id="{7E5A0D50-BD01-48CF-9E1E-6EBE3CFE0757}"/>
              </a:ext>
            </a:extLst>
          </p:cNvPr>
          <p:cNvSpPr txBox="1"/>
          <p:nvPr/>
        </p:nvSpPr>
        <p:spPr>
          <a:xfrm>
            <a:off x="6176809" y="2441346"/>
            <a:ext cx="5401994"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lnSpc>
                <a:spcPct val="150000"/>
              </a:lnSpc>
              <a:defRPr/>
            </a:pPr>
            <a:r>
              <a:rPr lang="ar-EG" sz="4800" kern="0" dirty="0">
                <a:solidFill>
                  <a:schemeClr val="tx1">
                    <a:lumMod val="75000"/>
                    <a:lumOff val="25000"/>
                  </a:schemeClr>
                </a:solidFill>
                <a:latin typeface="Sakkal Majalla" panose="02000000000000000000" pitchFamily="2" charset="-78"/>
                <a:cs typeface="Sakkal Majalla" pitchFamily="2" charset="-78"/>
              </a:rPr>
              <a:t>الشروط اللازمة لتحقيق أهداف إدارة المستودعات</a:t>
            </a:r>
          </a:p>
        </p:txBody>
      </p:sp>
      <p:sp>
        <p:nvSpPr>
          <p:cNvPr id="3" name="Slide Number Placeholder 2"/>
          <p:cNvSpPr>
            <a:spLocks noGrp="1"/>
          </p:cNvSpPr>
          <p:nvPr>
            <p:ph type="sldNum" sz="quarter" idx="12"/>
          </p:nvPr>
        </p:nvSpPr>
        <p:spPr/>
        <p:txBody>
          <a:bodyPr/>
          <a:lstStyle/>
          <a:p>
            <a:fld id="{802A93DA-8321-490E-B7A0-7881EC602D96}" type="slidenum">
              <a:rPr lang="ar-EG" smtClean="0"/>
              <a:t>22</a:t>
            </a:fld>
            <a:endParaRPr lang="ar-EG"/>
          </a:p>
        </p:txBody>
      </p:sp>
      <p:pic>
        <p:nvPicPr>
          <p:cNvPr id="7" name="Picture 6" descr="D:\esraa\الإدارة الحديثة للمستودعات والمخازن\photos\feat_inventory.jpg"/>
          <p:cNvPicPr/>
          <p:nvPr/>
        </p:nvPicPr>
        <p:blipFill>
          <a:blip r:embed="rId3">
            <a:clrChange>
              <a:clrFrom>
                <a:srgbClr val="E9E9EB"/>
              </a:clrFrom>
              <a:clrTo>
                <a:srgbClr val="E9E9EB">
                  <a:alpha val="0"/>
                </a:srgbClr>
              </a:clrTo>
            </a:clrChange>
            <a:extLst>
              <a:ext uri="{28A0092B-C50C-407E-A947-70E740481C1C}">
                <a14:useLocalDpi xmlns:a14="http://schemas.microsoft.com/office/drawing/2010/main" val="0"/>
              </a:ext>
            </a:extLst>
          </a:blip>
          <a:srcRect/>
          <a:stretch>
            <a:fillRect/>
          </a:stretch>
        </p:blipFill>
        <p:spPr bwMode="auto">
          <a:xfrm>
            <a:off x="2277979" y="1996508"/>
            <a:ext cx="3240505" cy="2142355"/>
          </a:xfrm>
          <a:prstGeom prst="rect">
            <a:avLst/>
          </a:prstGeom>
        </p:spPr>
      </p:pic>
      <p:sp>
        <p:nvSpPr>
          <p:cNvPr id="5"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6" name="مستطيل 2"/>
          <p:cNvSpPr/>
          <p:nvPr/>
        </p:nvSpPr>
        <p:spPr>
          <a:xfrm>
            <a:off x="0" y="329822"/>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4"/>
              </a:rPr>
              <a:t>www.dawliatraining.com</a:t>
            </a:r>
            <a:endParaRPr lang="en-US" sz="1100" dirty="0">
              <a:effectLst/>
              <a:ea typeface="Calibri"/>
              <a:cs typeface="Arial"/>
            </a:endParaRPr>
          </a:p>
        </p:txBody>
      </p:sp>
    </p:spTree>
    <p:extLst>
      <p:ext uri="{BB962C8B-B14F-4D97-AF65-F5344CB8AC3E}">
        <p14:creationId xmlns:p14="http://schemas.microsoft.com/office/powerpoint/2010/main" val="220198776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23</a:t>
            </a:fld>
            <a:endParaRPr lang="ar-EG"/>
          </a:p>
        </p:txBody>
      </p:sp>
      <p:sp>
        <p:nvSpPr>
          <p:cNvPr id="23" name="Rectangle 22"/>
          <p:cNvSpPr/>
          <p:nvPr/>
        </p:nvSpPr>
        <p:spPr>
          <a:xfrm>
            <a:off x="6304546" y="202376"/>
            <a:ext cx="5887453" cy="630942"/>
          </a:xfrm>
          <a:prstGeom prst="rect">
            <a:avLst/>
          </a:prstGeom>
        </p:spPr>
        <p:txBody>
          <a:bodyPr wrap="square">
            <a:spAutoFit/>
          </a:bodyPr>
          <a:lstStyle/>
          <a:p>
            <a:pPr lvl="0" algn="ctr">
              <a:lnSpc>
                <a:spcPct val="125000"/>
              </a:lnSpc>
            </a:pPr>
            <a:r>
              <a:rPr lang="ar-EG" sz="2800" dirty="0">
                <a:solidFill>
                  <a:prstClr val="white"/>
                </a:solidFill>
                <a:latin typeface="Sakkal Majalla" pitchFamily="2" charset="-78"/>
                <a:cs typeface="Sakkal Majalla" pitchFamily="2" charset="-78"/>
              </a:rPr>
              <a:t>الشروط اللازمة لتحقيق أهداف إدارة المستودعات</a:t>
            </a:r>
            <a:endParaRPr kumimoji="0" lang="ar-EG" sz="2800" b="0" i="0" u="none" strike="noStrike" kern="1200" cap="none" spc="0" normalizeH="0" baseline="0" noProof="0" dirty="0">
              <a:ln>
                <a:noFill/>
              </a:ln>
              <a:solidFill>
                <a:prstClr val="white"/>
              </a:solidFill>
              <a:effectLst/>
              <a:uLnTx/>
              <a:uFillTx/>
              <a:latin typeface="Sakkal Majalla" pitchFamily="2" charset="-78"/>
              <a:cs typeface="Sakkal Majalla" pitchFamily="2" charset="-78"/>
            </a:endParaRPr>
          </a:p>
        </p:txBody>
      </p:sp>
      <p:grpSp>
        <p:nvGrpSpPr>
          <p:cNvPr id="4" name="Group 3"/>
          <p:cNvGrpSpPr/>
          <p:nvPr/>
        </p:nvGrpSpPr>
        <p:grpSpPr>
          <a:xfrm>
            <a:off x="437604" y="1666532"/>
            <a:ext cx="11389894" cy="547279"/>
            <a:chOff x="-1733542" y="3406588"/>
            <a:chExt cx="13518634" cy="681317"/>
          </a:xfrm>
        </p:grpSpPr>
        <p:grpSp>
          <p:nvGrpSpPr>
            <p:cNvPr id="8" name="กลุ่ม 5"/>
            <p:cNvGrpSpPr/>
            <p:nvPr/>
          </p:nvGrpSpPr>
          <p:grpSpPr>
            <a:xfrm>
              <a:off x="11023081" y="3406588"/>
              <a:ext cx="762011" cy="681317"/>
              <a:chOff x="6275734" y="9601204"/>
              <a:chExt cx="1902946" cy="1674111"/>
            </a:xfrm>
          </p:grpSpPr>
          <p:sp>
            <p:nvSpPr>
              <p:cNvPr id="10" name="Freeform 7"/>
              <p:cNvSpPr>
                <a:spLocks noEditPoints="1"/>
              </p:cNvSpPr>
              <p:nvPr/>
            </p:nvSpPr>
            <p:spPr bwMode="auto">
              <a:xfrm>
                <a:off x="6505006" y="9601204"/>
                <a:ext cx="1673674" cy="1674111"/>
              </a:xfrm>
              <a:custGeom>
                <a:avLst/>
                <a:gdLst>
                  <a:gd name="T0" fmla="*/ 106 w 212"/>
                  <a:gd name="T1" fmla="*/ 212 h 212"/>
                  <a:gd name="T2" fmla="*/ 0 w 212"/>
                  <a:gd name="T3" fmla="*/ 106 h 212"/>
                  <a:gd name="T4" fmla="*/ 106 w 212"/>
                  <a:gd name="T5" fmla="*/ 0 h 212"/>
                  <a:gd name="T6" fmla="*/ 212 w 212"/>
                  <a:gd name="T7" fmla="*/ 106 h 212"/>
                  <a:gd name="T8" fmla="*/ 106 w 212"/>
                  <a:gd name="T9" fmla="*/ 212 h 212"/>
                  <a:gd name="T10" fmla="*/ 106 w 212"/>
                  <a:gd name="T11" fmla="*/ 20 h 212"/>
                  <a:gd name="T12" fmla="*/ 20 w 212"/>
                  <a:gd name="T13" fmla="*/ 106 h 212"/>
                  <a:gd name="T14" fmla="*/ 106 w 212"/>
                  <a:gd name="T15" fmla="*/ 192 h 212"/>
                  <a:gd name="T16" fmla="*/ 192 w 212"/>
                  <a:gd name="T17" fmla="*/ 106 h 212"/>
                  <a:gd name="T18" fmla="*/ 106 w 212"/>
                  <a:gd name="T19" fmla="*/ 2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2" h="212">
                    <a:moveTo>
                      <a:pt x="106" y="212"/>
                    </a:moveTo>
                    <a:cubicBezTo>
                      <a:pt x="48" y="212"/>
                      <a:pt x="0" y="165"/>
                      <a:pt x="0" y="106"/>
                    </a:cubicBezTo>
                    <a:cubicBezTo>
                      <a:pt x="0" y="48"/>
                      <a:pt x="48" y="0"/>
                      <a:pt x="106" y="0"/>
                    </a:cubicBezTo>
                    <a:cubicBezTo>
                      <a:pt x="165" y="0"/>
                      <a:pt x="212" y="48"/>
                      <a:pt x="212" y="106"/>
                    </a:cubicBezTo>
                    <a:cubicBezTo>
                      <a:pt x="212" y="165"/>
                      <a:pt x="165" y="212"/>
                      <a:pt x="106" y="212"/>
                    </a:cubicBezTo>
                    <a:close/>
                    <a:moveTo>
                      <a:pt x="106" y="20"/>
                    </a:moveTo>
                    <a:cubicBezTo>
                      <a:pt x="59" y="20"/>
                      <a:pt x="20" y="59"/>
                      <a:pt x="20" y="106"/>
                    </a:cubicBezTo>
                    <a:cubicBezTo>
                      <a:pt x="20" y="154"/>
                      <a:pt x="59" y="192"/>
                      <a:pt x="106" y="192"/>
                    </a:cubicBezTo>
                    <a:cubicBezTo>
                      <a:pt x="154" y="192"/>
                      <a:pt x="192" y="154"/>
                      <a:pt x="192" y="106"/>
                    </a:cubicBezTo>
                    <a:cubicBezTo>
                      <a:pt x="192" y="59"/>
                      <a:pt x="154" y="20"/>
                      <a:pt x="106" y="20"/>
                    </a:cubicBezTo>
                    <a:close/>
                  </a:path>
                </a:pathLst>
              </a:custGeom>
              <a:solidFill>
                <a:srgbClr val="E95645"/>
              </a:solidFill>
              <a:ln>
                <a:noFill/>
              </a:ln>
            </p:spPr>
            <p:txBody>
              <a:bodyPr vert="horz" wrap="square" lIns="91422" tIns="45711" rIns="91422" bIns="45711" numCol="1" anchor="t" anchorCtr="0" compatLnSpc="1">
                <a:prstTxWarp prst="textNoShape">
                  <a:avLst/>
                </a:prstTxWarp>
              </a:bodyPr>
              <a:lstStyle/>
              <a:p>
                <a:pPr algn="l" defTabSz="1086602" rtl="0"/>
                <a:endParaRPr lang="id-ID" sz="3350" dirty="0">
                  <a:solidFill>
                    <a:prstClr val="black"/>
                  </a:solidFill>
                  <a:latin typeface="Lato Light"/>
                </a:endParaRPr>
              </a:p>
            </p:txBody>
          </p:sp>
          <p:sp>
            <p:nvSpPr>
              <p:cNvPr id="11" name="Round Same Side Corner Rectangle 58"/>
              <p:cNvSpPr/>
              <p:nvPr/>
            </p:nvSpPr>
            <p:spPr>
              <a:xfrm rot="10800000" flipH="1">
                <a:off x="6275734" y="9998186"/>
                <a:ext cx="109697" cy="913590"/>
              </a:xfrm>
              <a:prstGeom prst="round2SameRect">
                <a:avLst>
                  <a:gd name="adj1" fmla="val 50000"/>
                  <a:gd name="adj2" fmla="val 50000"/>
                </a:avLst>
              </a:prstGeom>
              <a:solidFill>
                <a:srgbClr val="E95645"/>
              </a:solidFill>
              <a:ln>
                <a:no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rtlCol="0" anchor="ctr"/>
              <a:lstStyle/>
              <a:p>
                <a:pPr algn="ctr" defTabSz="1086602" rtl="0"/>
                <a:endParaRPr lang="bg-BG" sz="3350" dirty="0">
                  <a:solidFill>
                    <a:prstClr val="white"/>
                  </a:solidFill>
                  <a:latin typeface="Lato Light"/>
                </a:endParaRPr>
              </a:p>
            </p:txBody>
          </p:sp>
        </p:grpSp>
        <p:sp>
          <p:nvSpPr>
            <p:cNvPr id="6" name="Rectangle 5"/>
            <p:cNvSpPr/>
            <p:nvPr/>
          </p:nvSpPr>
          <p:spPr>
            <a:xfrm>
              <a:off x="-1733542" y="3427709"/>
              <a:ext cx="12778587" cy="639073"/>
            </a:xfrm>
            <a:prstGeom prst="rect">
              <a:avLst/>
            </a:prstGeom>
          </p:spPr>
          <p:txBody>
            <a:bodyPr wrap="square">
              <a:spAutoFit/>
            </a:bodyPr>
            <a:lstStyle/>
            <a:p>
              <a:pPr algn="justLow">
                <a:lnSpc>
                  <a:spcPct val="114000"/>
                </a:lnSpc>
              </a:pPr>
              <a:r>
                <a:rPr lang="ar-EG" sz="2400" b="1" dirty="0">
                  <a:solidFill>
                    <a:srgbClr val="002060"/>
                  </a:solidFill>
                  <a:latin typeface="Sakkal Majalla" panose="02000000000000000000" pitchFamily="2" charset="-78"/>
                  <a:cs typeface="Sakkal Majalla" panose="02000000000000000000" pitchFamily="2" charset="-78"/>
                </a:rPr>
                <a:t>الاحتفاظ بأقل مستوى من المخزون؛ وذلك لتقليل تكاليف التخزين ورأس المال المستثمر في المخزون</a:t>
              </a:r>
            </a:p>
          </p:txBody>
        </p:sp>
        <p:sp>
          <p:nvSpPr>
            <p:cNvPr id="12" name="Rectangle 11"/>
            <p:cNvSpPr/>
            <p:nvPr/>
          </p:nvSpPr>
          <p:spPr>
            <a:xfrm>
              <a:off x="11281007" y="3427709"/>
              <a:ext cx="337965" cy="639073"/>
            </a:xfrm>
            <a:prstGeom prst="rect">
              <a:avLst/>
            </a:prstGeom>
          </p:spPr>
          <p:txBody>
            <a:bodyPr wrap="square">
              <a:spAutoFit/>
            </a:bodyPr>
            <a:lstStyle/>
            <a:p>
              <a:pPr algn="ctr">
                <a:lnSpc>
                  <a:spcPct val="114000"/>
                </a:lnSpc>
              </a:pPr>
              <a:r>
                <a:rPr lang="ar-EG" sz="2400" b="1" dirty="0" smtClean="0">
                  <a:solidFill>
                    <a:srgbClr val="C00000"/>
                  </a:solidFill>
                  <a:latin typeface="Sakkal Majalla" panose="02000000000000000000" pitchFamily="2" charset="-78"/>
                  <a:cs typeface="Sakkal Majalla" panose="02000000000000000000" pitchFamily="2" charset="-78"/>
                </a:rPr>
                <a:t>1</a:t>
              </a:r>
              <a:endParaRPr lang="ar-EG" sz="2400" b="1" dirty="0">
                <a:solidFill>
                  <a:srgbClr val="C00000"/>
                </a:solidFill>
                <a:latin typeface="Sakkal Majalla" panose="02000000000000000000" pitchFamily="2" charset="-78"/>
                <a:cs typeface="Sakkal Majalla" panose="02000000000000000000" pitchFamily="2" charset="-78"/>
              </a:endParaRPr>
            </a:p>
          </p:txBody>
        </p:sp>
      </p:grpSp>
      <p:grpSp>
        <p:nvGrpSpPr>
          <p:cNvPr id="13" name="Group 12"/>
          <p:cNvGrpSpPr/>
          <p:nvPr/>
        </p:nvGrpSpPr>
        <p:grpSpPr>
          <a:xfrm>
            <a:off x="437604" y="2527643"/>
            <a:ext cx="11389894" cy="547279"/>
            <a:chOff x="-1733542" y="3406588"/>
            <a:chExt cx="13518634" cy="681317"/>
          </a:xfrm>
        </p:grpSpPr>
        <p:grpSp>
          <p:nvGrpSpPr>
            <p:cNvPr id="14" name="กลุ่ม 5"/>
            <p:cNvGrpSpPr/>
            <p:nvPr/>
          </p:nvGrpSpPr>
          <p:grpSpPr>
            <a:xfrm>
              <a:off x="11023081" y="3406588"/>
              <a:ext cx="762011" cy="681317"/>
              <a:chOff x="6275734" y="9601204"/>
              <a:chExt cx="1902946" cy="1674111"/>
            </a:xfrm>
          </p:grpSpPr>
          <p:sp>
            <p:nvSpPr>
              <p:cNvPr id="17" name="Freeform 7"/>
              <p:cNvSpPr>
                <a:spLocks noEditPoints="1"/>
              </p:cNvSpPr>
              <p:nvPr/>
            </p:nvSpPr>
            <p:spPr bwMode="auto">
              <a:xfrm>
                <a:off x="6505006" y="9601204"/>
                <a:ext cx="1673674" cy="1674111"/>
              </a:xfrm>
              <a:custGeom>
                <a:avLst/>
                <a:gdLst>
                  <a:gd name="T0" fmla="*/ 106 w 212"/>
                  <a:gd name="T1" fmla="*/ 212 h 212"/>
                  <a:gd name="T2" fmla="*/ 0 w 212"/>
                  <a:gd name="T3" fmla="*/ 106 h 212"/>
                  <a:gd name="T4" fmla="*/ 106 w 212"/>
                  <a:gd name="T5" fmla="*/ 0 h 212"/>
                  <a:gd name="T6" fmla="*/ 212 w 212"/>
                  <a:gd name="T7" fmla="*/ 106 h 212"/>
                  <a:gd name="T8" fmla="*/ 106 w 212"/>
                  <a:gd name="T9" fmla="*/ 212 h 212"/>
                  <a:gd name="T10" fmla="*/ 106 w 212"/>
                  <a:gd name="T11" fmla="*/ 20 h 212"/>
                  <a:gd name="T12" fmla="*/ 20 w 212"/>
                  <a:gd name="T13" fmla="*/ 106 h 212"/>
                  <a:gd name="T14" fmla="*/ 106 w 212"/>
                  <a:gd name="T15" fmla="*/ 192 h 212"/>
                  <a:gd name="T16" fmla="*/ 192 w 212"/>
                  <a:gd name="T17" fmla="*/ 106 h 212"/>
                  <a:gd name="T18" fmla="*/ 106 w 212"/>
                  <a:gd name="T19" fmla="*/ 2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2" h="212">
                    <a:moveTo>
                      <a:pt x="106" y="212"/>
                    </a:moveTo>
                    <a:cubicBezTo>
                      <a:pt x="48" y="212"/>
                      <a:pt x="0" y="165"/>
                      <a:pt x="0" y="106"/>
                    </a:cubicBezTo>
                    <a:cubicBezTo>
                      <a:pt x="0" y="48"/>
                      <a:pt x="48" y="0"/>
                      <a:pt x="106" y="0"/>
                    </a:cubicBezTo>
                    <a:cubicBezTo>
                      <a:pt x="165" y="0"/>
                      <a:pt x="212" y="48"/>
                      <a:pt x="212" y="106"/>
                    </a:cubicBezTo>
                    <a:cubicBezTo>
                      <a:pt x="212" y="165"/>
                      <a:pt x="165" y="212"/>
                      <a:pt x="106" y="212"/>
                    </a:cubicBezTo>
                    <a:close/>
                    <a:moveTo>
                      <a:pt x="106" y="20"/>
                    </a:moveTo>
                    <a:cubicBezTo>
                      <a:pt x="59" y="20"/>
                      <a:pt x="20" y="59"/>
                      <a:pt x="20" y="106"/>
                    </a:cubicBezTo>
                    <a:cubicBezTo>
                      <a:pt x="20" y="154"/>
                      <a:pt x="59" y="192"/>
                      <a:pt x="106" y="192"/>
                    </a:cubicBezTo>
                    <a:cubicBezTo>
                      <a:pt x="154" y="192"/>
                      <a:pt x="192" y="154"/>
                      <a:pt x="192" y="106"/>
                    </a:cubicBezTo>
                    <a:cubicBezTo>
                      <a:pt x="192" y="59"/>
                      <a:pt x="154" y="20"/>
                      <a:pt x="106" y="20"/>
                    </a:cubicBezTo>
                    <a:close/>
                  </a:path>
                </a:pathLst>
              </a:custGeom>
              <a:solidFill>
                <a:srgbClr val="E95645"/>
              </a:solidFill>
              <a:ln>
                <a:noFill/>
              </a:ln>
            </p:spPr>
            <p:txBody>
              <a:bodyPr vert="horz" wrap="square" lIns="91422" tIns="45711" rIns="91422" bIns="45711" numCol="1" anchor="t" anchorCtr="0" compatLnSpc="1">
                <a:prstTxWarp prst="textNoShape">
                  <a:avLst/>
                </a:prstTxWarp>
              </a:bodyPr>
              <a:lstStyle/>
              <a:p>
                <a:pPr algn="l" defTabSz="1086602" rtl="0"/>
                <a:endParaRPr lang="id-ID" sz="3350" dirty="0">
                  <a:solidFill>
                    <a:prstClr val="black"/>
                  </a:solidFill>
                  <a:latin typeface="Lato Light"/>
                </a:endParaRPr>
              </a:p>
            </p:txBody>
          </p:sp>
          <p:sp>
            <p:nvSpPr>
              <p:cNvPr id="18" name="Round Same Side Corner Rectangle 58"/>
              <p:cNvSpPr/>
              <p:nvPr/>
            </p:nvSpPr>
            <p:spPr>
              <a:xfrm rot="10800000" flipH="1">
                <a:off x="6275734" y="9998186"/>
                <a:ext cx="109697" cy="913590"/>
              </a:xfrm>
              <a:prstGeom prst="round2SameRect">
                <a:avLst>
                  <a:gd name="adj1" fmla="val 50000"/>
                  <a:gd name="adj2" fmla="val 50000"/>
                </a:avLst>
              </a:prstGeom>
              <a:solidFill>
                <a:srgbClr val="E95645"/>
              </a:solidFill>
              <a:ln>
                <a:no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rtlCol="0" anchor="ctr"/>
              <a:lstStyle/>
              <a:p>
                <a:pPr algn="ctr" defTabSz="1086602" rtl="0"/>
                <a:endParaRPr lang="bg-BG" sz="3350" dirty="0">
                  <a:solidFill>
                    <a:prstClr val="white"/>
                  </a:solidFill>
                  <a:latin typeface="Lato Light"/>
                </a:endParaRPr>
              </a:p>
            </p:txBody>
          </p:sp>
        </p:grpSp>
        <p:sp>
          <p:nvSpPr>
            <p:cNvPr id="15" name="Rectangle 14"/>
            <p:cNvSpPr/>
            <p:nvPr/>
          </p:nvSpPr>
          <p:spPr>
            <a:xfrm>
              <a:off x="-1733542" y="3427709"/>
              <a:ext cx="12778587" cy="639073"/>
            </a:xfrm>
            <a:prstGeom prst="rect">
              <a:avLst/>
            </a:prstGeom>
          </p:spPr>
          <p:txBody>
            <a:bodyPr wrap="square">
              <a:spAutoFit/>
            </a:bodyPr>
            <a:lstStyle/>
            <a:p>
              <a:pPr algn="justLow">
                <a:lnSpc>
                  <a:spcPct val="114000"/>
                </a:lnSpc>
              </a:pPr>
              <a:r>
                <a:rPr lang="ar-EG" sz="2400" b="1" dirty="0">
                  <a:solidFill>
                    <a:srgbClr val="002060"/>
                  </a:solidFill>
                  <a:latin typeface="Sakkal Majalla" panose="02000000000000000000" pitchFamily="2" charset="-78"/>
                  <a:cs typeface="Sakkal Majalla" panose="02000000000000000000" pitchFamily="2" charset="-78"/>
                </a:rPr>
                <a:t>تمييز المخزون عن طريق تعريف الأصناف ووضع التصنيف والترميز المناسب لكل منها</a:t>
              </a:r>
            </a:p>
          </p:txBody>
        </p:sp>
        <p:sp>
          <p:nvSpPr>
            <p:cNvPr id="16" name="Rectangle 15"/>
            <p:cNvSpPr/>
            <p:nvPr/>
          </p:nvSpPr>
          <p:spPr>
            <a:xfrm>
              <a:off x="11281007" y="3427709"/>
              <a:ext cx="337965" cy="639073"/>
            </a:xfrm>
            <a:prstGeom prst="rect">
              <a:avLst/>
            </a:prstGeom>
          </p:spPr>
          <p:txBody>
            <a:bodyPr wrap="square">
              <a:spAutoFit/>
            </a:bodyPr>
            <a:lstStyle/>
            <a:p>
              <a:pPr algn="ctr">
                <a:lnSpc>
                  <a:spcPct val="114000"/>
                </a:lnSpc>
              </a:pPr>
              <a:r>
                <a:rPr lang="ar-EG" sz="2400" b="1" dirty="0" smtClean="0">
                  <a:solidFill>
                    <a:srgbClr val="C00000"/>
                  </a:solidFill>
                  <a:latin typeface="Sakkal Majalla" panose="02000000000000000000" pitchFamily="2" charset="-78"/>
                  <a:cs typeface="Sakkal Majalla" panose="02000000000000000000" pitchFamily="2" charset="-78"/>
                </a:rPr>
                <a:t>2</a:t>
              </a:r>
              <a:endParaRPr lang="ar-EG" sz="2400" b="1" dirty="0">
                <a:solidFill>
                  <a:srgbClr val="C00000"/>
                </a:solidFill>
                <a:latin typeface="Sakkal Majalla" panose="02000000000000000000" pitchFamily="2" charset="-78"/>
                <a:cs typeface="Sakkal Majalla" panose="02000000000000000000" pitchFamily="2" charset="-78"/>
              </a:endParaRPr>
            </a:p>
          </p:txBody>
        </p:sp>
      </p:grpSp>
      <p:grpSp>
        <p:nvGrpSpPr>
          <p:cNvPr id="19" name="Group 18"/>
          <p:cNvGrpSpPr/>
          <p:nvPr/>
        </p:nvGrpSpPr>
        <p:grpSpPr>
          <a:xfrm>
            <a:off x="419099" y="3293563"/>
            <a:ext cx="11408399" cy="934358"/>
            <a:chOff x="-1755506" y="3165647"/>
            <a:chExt cx="13540598" cy="1163198"/>
          </a:xfrm>
        </p:grpSpPr>
        <p:grpSp>
          <p:nvGrpSpPr>
            <p:cNvPr id="20" name="กลุ่ม 5"/>
            <p:cNvGrpSpPr/>
            <p:nvPr/>
          </p:nvGrpSpPr>
          <p:grpSpPr>
            <a:xfrm>
              <a:off x="11023081" y="3406588"/>
              <a:ext cx="762011" cy="681317"/>
              <a:chOff x="6275734" y="9601204"/>
              <a:chExt cx="1902946" cy="1674111"/>
            </a:xfrm>
          </p:grpSpPr>
          <p:sp>
            <p:nvSpPr>
              <p:cNvPr id="24" name="Freeform 7"/>
              <p:cNvSpPr>
                <a:spLocks noEditPoints="1"/>
              </p:cNvSpPr>
              <p:nvPr/>
            </p:nvSpPr>
            <p:spPr bwMode="auto">
              <a:xfrm>
                <a:off x="6505006" y="9601204"/>
                <a:ext cx="1673674" cy="1674111"/>
              </a:xfrm>
              <a:custGeom>
                <a:avLst/>
                <a:gdLst>
                  <a:gd name="T0" fmla="*/ 106 w 212"/>
                  <a:gd name="T1" fmla="*/ 212 h 212"/>
                  <a:gd name="T2" fmla="*/ 0 w 212"/>
                  <a:gd name="T3" fmla="*/ 106 h 212"/>
                  <a:gd name="T4" fmla="*/ 106 w 212"/>
                  <a:gd name="T5" fmla="*/ 0 h 212"/>
                  <a:gd name="T6" fmla="*/ 212 w 212"/>
                  <a:gd name="T7" fmla="*/ 106 h 212"/>
                  <a:gd name="T8" fmla="*/ 106 w 212"/>
                  <a:gd name="T9" fmla="*/ 212 h 212"/>
                  <a:gd name="T10" fmla="*/ 106 w 212"/>
                  <a:gd name="T11" fmla="*/ 20 h 212"/>
                  <a:gd name="T12" fmla="*/ 20 w 212"/>
                  <a:gd name="T13" fmla="*/ 106 h 212"/>
                  <a:gd name="T14" fmla="*/ 106 w 212"/>
                  <a:gd name="T15" fmla="*/ 192 h 212"/>
                  <a:gd name="T16" fmla="*/ 192 w 212"/>
                  <a:gd name="T17" fmla="*/ 106 h 212"/>
                  <a:gd name="T18" fmla="*/ 106 w 212"/>
                  <a:gd name="T19" fmla="*/ 2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2" h="212">
                    <a:moveTo>
                      <a:pt x="106" y="212"/>
                    </a:moveTo>
                    <a:cubicBezTo>
                      <a:pt x="48" y="212"/>
                      <a:pt x="0" y="165"/>
                      <a:pt x="0" y="106"/>
                    </a:cubicBezTo>
                    <a:cubicBezTo>
                      <a:pt x="0" y="48"/>
                      <a:pt x="48" y="0"/>
                      <a:pt x="106" y="0"/>
                    </a:cubicBezTo>
                    <a:cubicBezTo>
                      <a:pt x="165" y="0"/>
                      <a:pt x="212" y="48"/>
                      <a:pt x="212" y="106"/>
                    </a:cubicBezTo>
                    <a:cubicBezTo>
                      <a:pt x="212" y="165"/>
                      <a:pt x="165" y="212"/>
                      <a:pt x="106" y="212"/>
                    </a:cubicBezTo>
                    <a:close/>
                    <a:moveTo>
                      <a:pt x="106" y="20"/>
                    </a:moveTo>
                    <a:cubicBezTo>
                      <a:pt x="59" y="20"/>
                      <a:pt x="20" y="59"/>
                      <a:pt x="20" y="106"/>
                    </a:cubicBezTo>
                    <a:cubicBezTo>
                      <a:pt x="20" y="154"/>
                      <a:pt x="59" y="192"/>
                      <a:pt x="106" y="192"/>
                    </a:cubicBezTo>
                    <a:cubicBezTo>
                      <a:pt x="154" y="192"/>
                      <a:pt x="192" y="154"/>
                      <a:pt x="192" y="106"/>
                    </a:cubicBezTo>
                    <a:cubicBezTo>
                      <a:pt x="192" y="59"/>
                      <a:pt x="154" y="20"/>
                      <a:pt x="106" y="20"/>
                    </a:cubicBezTo>
                    <a:close/>
                  </a:path>
                </a:pathLst>
              </a:custGeom>
              <a:solidFill>
                <a:srgbClr val="E95645"/>
              </a:solidFill>
              <a:ln>
                <a:noFill/>
              </a:ln>
            </p:spPr>
            <p:txBody>
              <a:bodyPr vert="horz" wrap="square" lIns="91422" tIns="45711" rIns="91422" bIns="45711" numCol="1" anchor="t" anchorCtr="0" compatLnSpc="1">
                <a:prstTxWarp prst="textNoShape">
                  <a:avLst/>
                </a:prstTxWarp>
              </a:bodyPr>
              <a:lstStyle/>
              <a:p>
                <a:pPr algn="l" defTabSz="1086602" rtl="0"/>
                <a:endParaRPr lang="id-ID" sz="3350" dirty="0">
                  <a:solidFill>
                    <a:prstClr val="black"/>
                  </a:solidFill>
                  <a:latin typeface="Lato Light"/>
                </a:endParaRPr>
              </a:p>
            </p:txBody>
          </p:sp>
          <p:sp>
            <p:nvSpPr>
              <p:cNvPr id="25" name="Round Same Side Corner Rectangle 58"/>
              <p:cNvSpPr/>
              <p:nvPr/>
            </p:nvSpPr>
            <p:spPr>
              <a:xfrm rot="10800000" flipH="1">
                <a:off x="6275734" y="9998186"/>
                <a:ext cx="109697" cy="913590"/>
              </a:xfrm>
              <a:prstGeom prst="round2SameRect">
                <a:avLst>
                  <a:gd name="adj1" fmla="val 50000"/>
                  <a:gd name="adj2" fmla="val 50000"/>
                </a:avLst>
              </a:prstGeom>
              <a:solidFill>
                <a:srgbClr val="E95645"/>
              </a:solidFill>
              <a:ln>
                <a:no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rtlCol="0" anchor="ctr"/>
              <a:lstStyle/>
              <a:p>
                <a:pPr algn="ctr" defTabSz="1086602" rtl="0"/>
                <a:endParaRPr lang="bg-BG" sz="3350" dirty="0">
                  <a:solidFill>
                    <a:prstClr val="white"/>
                  </a:solidFill>
                  <a:latin typeface="Lato Light"/>
                </a:endParaRPr>
              </a:p>
            </p:txBody>
          </p:sp>
        </p:grpSp>
        <p:sp>
          <p:nvSpPr>
            <p:cNvPr id="21" name="Rectangle 20"/>
            <p:cNvSpPr/>
            <p:nvPr/>
          </p:nvSpPr>
          <p:spPr>
            <a:xfrm>
              <a:off x="-1755506" y="3165647"/>
              <a:ext cx="12778587" cy="1163198"/>
            </a:xfrm>
            <a:prstGeom prst="rect">
              <a:avLst/>
            </a:prstGeom>
          </p:spPr>
          <p:txBody>
            <a:bodyPr wrap="square">
              <a:spAutoFit/>
            </a:bodyPr>
            <a:lstStyle/>
            <a:p>
              <a:pPr algn="justLow">
                <a:lnSpc>
                  <a:spcPct val="114000"/>
                </a:lnSpc>
              </a:pPr>
              <a:r>
                <a:rPr lang="ar-EG" sz="2400" b="1" dirty="0">
                  <a:solidFill>
                    <a:srgbClr val="002060"/>
                  </a:solidFill>
                  <a:latin typeface="Sakkal Majalla" panose="02000000000000000000" pitchFamily="2" charset="-78"/>
                  <a:cs typeface="Sakkal Majalla" panose="02000000000000000000" pitchFamily="2" charset="-78"/>
                </a:rPr>
                <a:t>فحص المواد المستلمة قبل إدخالها للمستودعات بما يضمن سلامة المواد المخزنة من حيث الكمية والجودة وصلاحيتها للاستخدام</a:t>
              </a:r>
            </a:p>
          </p:txBody>
        </p:sp>
        <p:sp>
          <p:nvSpPr>
            <p:cNvPr id="22" name="Rectangle 21"/>
            <p:cNvSpPr/>
            <p:nvPr/>
          </p:nvSpPr>
          <p:spPr>
            <a:xfrm>
              <a:off x="11281007" y="3427709"/>
              <a:ext cx="337965" cy="639073"/>
            </a:xfrm>
            <a:prstGeom prst="rect">
              <a:avLst/>
            </a:prstGeom>
          </p:spPr>
          <p:txBody>
            <a:bodyPr wrap="square">
              <a:spAutoFit/>
            </a:bodyPr>
            <a:lstStyle/>
            <a:p>
              <a:pPr algn="ctr">
                <a:lnSpc>
                  <a:spcPct val="114000"/>
                </a:lnSpc>
              </a:pPr>
              <a:r>
                <a:rPr lang="ar-EG" sz="2400" b="1" dirty="0" smtClean="0">
                  <a:solidFill>
                    <a:srgbClr val="C00000"/>
                  </a:solidFill>
                  <a:latin typeface="Sakkal Majalla" panose="02000000000000000000" pitchFamily="2" charset="-78"/>
                  <a:cs typeface="Sakkal Majalla" panose="02000000000000000000" pitchFamily="2" charset="-78"/>
                </a:rPr>
                <a:t>3</a:t>
              </a:r>
              <a:endParaRPr lang="ar-EG" sz="2400" b="1" dirty="0">
                <a:solidFill>
                  <a:srgbClr val="C00000"/>
                </a:solidFill>
                <a:latin typeface="Sakkal Majalla" panose="02000000000000000000" pitchFamily="2" charset="-78"/>
                <a:cs typeface="Sakkal Majalla" panose="02000000000000000000" pitchFamily="2" charset="-78"/>
              </a:endParaRPr>
            </a:p>
          </p:txBody>
        </p:sp>
      </p:grpSp>
      <p:grpSp>
        <p:nvGrpSpPr>
          <p:cNvPr id="26" name="Group 25"/>
          <p:cNvGrpSpPr/>
          <p:nvPr/>
        </p:nvGrpSpPr>
        <p:grpSpPr>
          <a:xfrm>
            <a:off x="419099" y="4357697"/>
            <a:ext cx="11408399" cy="607524"/>
            <a:chOff x="-1755506" y="3331588"/>
            <a:chExt cx="13540598" cy="756317"/>
          </a:xfrm>
        </p:grpSpPr>
        <p:grpSp>
          <p:nvGrpSpPr>
            <p:cNvPr id="27" name="กลุ่ม 5"/>
            <p:cNvGrpSpPr/>
            <p:nvPr/>
          </p:nvGrpSpPr>
          <p:grpSpPr>
            <a:xfrm>
              <a:off x="11023081" y="3406588"/>
              <a:ext cx="762011" cy="681317"/>
              <a:chOff x="6275734" y="9601204"/>
              <a:chExt cx="1902946" cy="1674111"/>
            </a:xfrm>
          </p:grpSpPr>
          <p:sp>
            <p:nvSpPr>
              <p:cNvPr id="30" name="Freeform 7"/>
              <p:cNvSpPr>
                <a:spLocks noEditPoints="1"/>
              </p:cNvSpPr>
              <p:nvPr/>
            </p:nvSpPr>
            <p:spPr bwMode="auto">
              <a:xfrm>
                <a:off x="6505006" y="9601204"/>
                <a:ext cx="1673674" cy="1674111"/>
              </a:xfrm>
              <a:custGeom>
                <a:avLst/>
                <a:gdLst>
                  <a:gd name="T0" fmla="*/ 106 w 212"/>
                  <a:gd name="T1" fmla="*/ 212 h 212"/>
                  <a:gd name="T2" fmla="*/ 0 w 212"/>
                  <a:gd name="T3" fmla="*/ 106 h 212"/>
                  <a:gd name="T4" fmla="*/ 106 w 212"/>
                  <a:gd name="T5" fmla="*/ 0 h 212"/>
                  <a:gd name="T6" fmla="*/ 212 w 212"/>
                  <a:gd name="T7" fmla="*/ 106 h 212"/>
                  <a:gd name="T8" fmla="*/ 106 w 212"/>
                  <a:gd name="T9" fmla="*/ 212 h 212"/>
                  <a:gd name="T10" fmla="*/ 106 w 212"/>
                  <a:gd name="T11" fmla="*/ 20 h 212"/>
                  <a:gd name="T12" fmla="*/ 20 w 212"/>
                  <a:gd name="T13" fmla="*/ 106 h 212"/>
                  <a:gd name="T14" fmla="*/ 106 w 212"/>
                  <a:gd name="T15" fmla="*/ 192 h 212"/>
                  <a:gd name="T16" fmla="*/ 192 w 212"/>
                  <a:gd name="T17" fmla="*/ 106 h 212"/>
                  <a:gd name="T18" fmla="*/ 106 w 212"/>
                  <a:gd name="T19" fmla="*/ 2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2" h="212">
                    <a:moveTo>
                      <a:pt x="106" y="212"/>
                    </a:moveTo>
                    <a:cubicBezTo>
                      <a:pt x="48" y="212"/>
                      <a:pt x="0" y="165"/>
                      <a:pt x="0" y="106"/>
                    </a:cubicBezTo>
                    <a:cubicBezTo>
                      <a:pt x="0" y="48"/>
                      <a:pt x="48" y="0"/>
                      <a:pt x="106" y="0"/>
                    </a:cubicBezTo>
                    <a:cubicBezTo>
                      <a:pt x="165" y="0"/>
                      <a:pt x="212" y="48"/>
                      <a:pt x="212" y="106"/>
                    </a:cubicBezTo>
                    <a:cubicBezTo>
                      <a:pt x="212" y="165"/>
                      <a:pt x="165" y="212"/>
                      <a:pt x="106" y="212"/>
                    </a:cubicBezTo>
                    <a:close/>
                    <a:moveTo>
                      <a:pt x="106" y="20"/>
                    </a:moveTo>
                    <a:cubicBezTo>
                      <a:pt x="59" y="20"/>
                      <a:pt x="20" y="59"/>
                      <a:pt x="20" y="106"/>
                    </a:cubicBezTo>
                    <a:cubicBezTo>
                      <a:pt x="20" y="154"/>
                      <a:pt x="59" y="192"/>
                      <a:pt x="106" y="192"/>
                    </a:cubicBezTo>
                    <a:cubicBezTo>
                      <a:pt x="154" y="192"/>
                      <a:pt x="192" y="154"/>
                      <a:pt x="192" y="106"/>
                    </a:cubicBezTo>
                    <a:cubicBezTo>
                      <a:pt x="192" y="59"/>
                      <a:pt x="154" y="20"/>
                      <a:pt x="106" y="20"/>
                    </a:cubicBezTo>
                    <a:close/>
                  </a:path>
                </a:pathLst>
              </a:custGeom>
              <a:solidFill>
                <a:srgbClr val="E95645"/>
              </a:solidFill>
              <a:ln>
                <a:noFill/>
              </a:ln>
            </p:spPr>
            <p:txBody>
              <a:bodyPr vert="horz" wrap="square" lIns="91422" tIns="45711" rIns="91422" bIns="45711" numCol="1" anchor="t" anchorCtr="0" compatLnSpc="1">
                <a:prstTxWarp prst="textNoShape">
                  <a:avLst/>
                </a:prstTxWarp>
              </a:bodyPr>
              <a:lstStyle/>
              <a:p>
                <a:pPr algn="l" defTabSz="1086602" rtl="0"/>
                <a:endParaRPr lang="id-ID" sz="3350" dirty="0">
                  <a:solidFill>
                    <a:prstClr val="black"/>
                  </a:solidFill>
                  <a:latin typeface="Lato Light"/>
                </a:endParaRPr>
              </a:p>
            </p:txBody>
          </p:sp>
          <p:sp>
            <p:nvSpPr>
              <p:cNvPr id="31" name="Round Same Side Corner Rectangle 58"/>
              <p:cNvSpPr/>
              <p:nvPr/>
            </p:nvSpPr>
            <p:spPr>
              <a:xfrm rot="10800000" flipH="1">
                <a:off x="6275734" y="9998186"/>
                <a:ext cx="109697" cy="913590"/>
              </a:xfrm>
              <a:prstGeom prst="round2SameRect">
                <a:avLst>
                  <a:gd name="adj1" fmla="val 50000"/>
                  <a:gd name="adj2" fmla="val 50000"/>
                </a:avLst>
              </a:prstGeom>
              <a:solidFill>
                <a:srgbClr val="E95645"/>
              </a:solidFill>
              <a:ln>
                <a:no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rtlCol="0" anchor="ctr"/>
              <a:lstStyle/>
              <a:p>
                <a:pPr algn="ctr" defTabSz="1086602" rtl="0"/>
                <a:endParaRPr lang="bg-BG" sz="3350" dirty="0">
                  <a:solidFill>
                    <a:prstClr val="white"/>
                  </a:solidFill>
                  <a:latin typeface="Lato Light"/>
                </a:endParaRPr>
              </a:p>
            </p:txBody>
          </p:sp>
        </p:grpSp>
        <p:sp>
          <p:nvSpPr>
            <p:cNvPr id="28" name="Rectangle 27"/>
            <p:cNvSpPr/>
            <p:nvPr/>
          </p:nvSpPr>
          <p:spPr>
            <a:xfrm>
              <a:off x="-1755506" y="3331588"/>
              <a:ext cx="12778587" cy="639073"/>
            </a:xfrm>
            <a:prstGeom prst="rect">
              <a:avLst/>
            </a:prstGeom>
          </p:spPr>
          <p:txBody>
            <a:bodyPr wrap="square">
              <a:spAutoFit/>
            </a:bodyPr>
            <a:lstStyle/>
            <a:p>
              <a:pPr algn="justLow">
                <a:lnSpc>
                  <a:spcPct val="114000"/>
                </a:lnSpc>
              </a:pPr>
              <a:r>
                <a:rPr lang="ar-EG" sz="2400" b="1" dirty="0">
                  <a:solidFill>
                    <a:srgbClr val="002060"/>
                  </a:solidFill>
                  <a:latin typeface="Sakkal Majalla" panose="02000000000000000000" pitchFamily="2" charset="-78"/>
                  <a:cs typeface="Sakkal Majalla" panose="02000000000000000000" pitchFamily="2" charset="-78"/>
                </a:rPr>
                <a:t>وضع الأصناف المخزنة في الأماكن المخصصة لها بما يضمن سهولة الحصول عليها وسلامة تخزينها</a:t>
              </a:r>
            </a:p>
          </p:txBody>
        </p:sp>
        <p:sp>
          <p:nvSpPr>
            <p:cNvPr id="29" name="Rectangle 28"/>
            <p:cNvSpPr/>
            <p:nvPr/>
          </p:nvSpPr>
          <p:spPr>
            <a:xfrm>
              <a:off x="11281007" y="3427709"/>
              <a:ext cx="337965" cy="639073"/>
            </a:xfrm>
            <a:prstGeom prst="rect">
              <a:avLst/>
            </a:prstGeom>
          </p:spPr>
          <p:txBody>
            <a:bodyPr wrap="square">
              <a:spAutoFit/>
            </a:bodyPr>
            <a:lstStyle/>
            <a:p>
              <a:pPr algn="ctr">
                <a:lnSpc>
                  <a:spcPct val="114000"/>
                </a:lnSpc>
              </a:pPr>
              <a:r>
                <a:rPr lang="ar-EG" sz="2400" b="1" dirty="0" smtClean="0">
                  <a:solidFill>
                    <a:srgbClr val="C00000"/>
                  </a:solidFill>
                  <a:latin typeface="Sakkal Majalla" panose="02000000000000000000" pitchFamily="2" charset="-78"/>
                  <a:cs typeface="Sakkal Majalla" panose="02000000000000000000" pitchFamily="2" charset="-78"/>
                </a:rPr>
                <a:t>4</a:t>
              </a:r>
              <a:endParaRPr lang="ar-EG" sz="2400" b="1" dirty="0">
                <a:solidFill>
                  <a:srgbClr val="C00000"/>
                </a:solidFill>
                <a:latin typeface="Sakkal Majalla" panose="02000000000000000000" pitchFamily="2" charset="-78"/>
                <a:cs typeface="Sakkal Majalla" panose="02000000000000000000" pitchFamily="2" charset="-78"/>
              </a:endParaRPr>
            </a:p>
          </p:txBody>
        </p:sp>
      </p:grpSp>
      <p:grpSp>
        <p:nvGrpSpPr>
          <p:cNvPr id="32" name="Group 31"/>
          <p:cNvGrpSpPr/>
          <p:nvPr/>
        </p:nvGrpSpPr>
        <p:grpSpPr>
          <a:xfrm>
            <a:off x="419099" y="5166175"/>
            <a:ext cx="11408399" cy="934358"/>
            <a:chOff x="-1755506" y="3204760"/>
            <a:chExt cx="13540598" cy="1163198"/>
          </a:xfrm>
        </p:grpSpPr>
        <p:grpSp>
          <p:nvGrpSpPr>
            <p:cNvPr id="33" name="กลุ่ม 5"/>
            <p:cNvGrpSpPr/>
            <p:nvPr/>
          </p:nvGrpSpPr>
          <p:grpSpPr>
            <a:xfrm>
              <a:off x="11023081" y="3406588"/>
              <a:ext cx="762011" cy="681317"/>
              <a:chOff x="6275734" y="9601204"/>
              <a:chExt cx="1902946" cy="1674111"/>
            </a:xfrm>
          </p:grpSpPr>
          <p:sp>
            <p:nvSpPr>
              <p:cNvPr id="36" name="Freeform 7"/>
              <p:cNvSpPr>
                <a:spLocks noEditPoints="1"/>
              </p:cNvSpPr>
              <p:nvPr/>
            </p:nvSpPr>
            <p:spPr bwMode="auto">
              <a:xfrm>
                <a:off x="6505006" y="9601204"/>
                <a:ext cx="1673674" cy="1674111"/>
              </a:xfrm>
              <a:custGeom>
                <a:avLst/>
                <a:gdLst>
                  <a:gd name="T0" fmla="*/ 106 w 212"/>
                  <a:gd name="T1" fmla="*/ 212 h 212"/>
                  <a:gd name="T2" fmla="*/ 0 w 212"/>
                  <a:gd name="T3" fmla="*/ 106 h 212"/>
                  <a:gd name="T4" fmla="*/ 106 w 212"/>
                  <a:gd name="T5" fmla="*/ 0 h 212"/>
                  <a:gd name="T6" fmla="*/ 212 w 212"/>
                  <a:gd name="T7" fmla="*/ 106 h 212"/>
                  <a:gd name="T8" fmla="*/ 106 w 212"/>
                  <a:gd name="T9" fmla="*/ 212 h 212"/>
                  <a:gd name="T10" fmla="*/ 106 w 212"/>
                  <a:gd name="T11" fmla="*/ 20 h 212"/>
                  <a:gd name="T12" fmla="*/ 20 w 212"/>
                  <a:gd name="T13" fmla="*/ 106 h 212"/>
                  <a:gd name="T14" fmla="*/ 106 w 212"/>
                  <a:gd name="T15" fmla="*/ 192 h 212"/>
                  <a:gd name="T16" fmla="*/ 192 w 212"/>
                  <a:gd name="T17" fmla="*/ 106 h 212"/>
                  <a:gd name="T18" fmla="*/ 106 w 212"/>
                  <a:gd name="T19" fmla="*/ 2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2" h="212">
                    <a:moveTo>
                      <a:pt x="106" y="212"/>
                    </a:moveTo>
                    <a:cubicBezTo>
                      <a:pt x="48" y="212"/>
                      <a:pt x="0" y="165"/>
                      <a:pt x="0" y="106"/>
                    </a:cubicBezTo>
                    <a:cubicBezTo>
                      <a:pt x="0" y="48"/>
                      <a:pt x="48" y="0"/>
                      <a:pt x="106" y="0"/>
                    </a:cubicBezTo>
                    <a:cubicBezTo>
                      <a:pt x="165" y="0"/>
                      <a:pt x="212" y="48"/>
                      <a:pt x="212" y="106"/>
                    </a:cubicBezTo>
                    <a:cubicBezTo>
                      <a:pt x="212" y="165"/>
                      <a:pt x="165" y="212"/>
                      <a:pt x="106" y="212"/>
                    </a:cubicBezTo>
                    <a:close/>
                    <a:moveTo>
                      <a:pt x="106" y="20"/>
                    </a:moveTo>
                    <a:cubicBezTo>
                      <a:pt x="59" y="20"/>
                      <a:pt x="20" y="59"/>
                      <a:pt x="20" y="106"/>
                    </a:cubicBezTo>
                    <a:cubicBezTo>
                      <a:pt x="20" y="154"/>
                      <a:pt x="59" y="192"/>
                      <a:pt x="106" y="192"/>
                    </a:cubicBezTo>
                    <a:cubicBezTo>
                      <a:pt x="154" y="192"/>
                      <a:pt x="192" y="154"/>
                      <a:pt x="192" y="106"/>
                    </a:cubicBezTo>
                    <a:cubicBezTo>
                      <a:pt x="192" y="59"/>
                      <a:pt x="154" y="20"/>
                      <a:pt x="106" y="20"/>
                    </a:cubicBezTo>
                    <a:close/>
                  </a:path>
                </a:pathLst>
              </a:custGeom>
              <a:solidFill>
                <a:srgbClr val="E95645"/>
              </a:solidFill>
              <a:ln>
                <a:noFill/>
              </a:ln>
            </p:spPr>
            <p:txBody>
              <a:bodyPr vert="horz" wrap="square" lIns="91422" tIns="45711" rIns="91422" bIns="45711" numCol="1" anchor="t" anchorCtr="0" compatLnSpc="1">
                <a:prstTxWarp prst="textNoShape">
                  <a:avLst/>
                </a:prstTxWarp>
              </a:bodyPr>
              <a:lstStyle/>
              <a:p>
                <a:pPr algn="l" defTabSz="1086602" rtl="0"/>
                <a:endParaRPr lang="id-ID" sz="3350" dirty="0">
                  <a:solidFill>
                    <a:prstClr val="black"/>
                  </a:solidFill>
                  <a:latin typeface="Lato Light"/>
                </a:endParaRPr>
              </a:p>
            </p:txBody>
          </p:sp>
          <p:sp>
            <p:nvSpPr>
              <p:cNvPr id="37" name="Round Same Side Corner Rectangle 58"/>
              <p:cNvSpPr/>
              <p:nvPr/>
            </p:nvSpPr>
            <p:spPr>
              <a:xfrm rot="10800000" flipH="1">
                <a:off x="6275734" y="9998186"/>
                <a:ext cx="109697" cy="913590"/>
              </a:xfrm>
              <a:prstGeom prst="round2SameRect">
                <a:avLst>
                  <a:gd name="adj1" fmla="val 50000"/>
                  <a:gd name="adj2" fmla="val 50000"/>
                </a:avLst>
              </a:prstGeom>
              <a:solidFill>
                <a:srgbClr val="E95645"/>
              </a:solidFill>
              <a:ln>
                <a:no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rtlCol="0" anchor="ctr"/>
              <a:lstStyle/>
              <a:p>
                <a:pPr algn="ctr" defTabSz="1086602" rtl="0"/>
                <a:endParaRPr lang="bg-BG" sz="3350" dirty="0">
                  <a:solidFill>
                    <a:prstClr val="white"/>
                  </a:solidFill>
                  <a:latin typeface="Lato Light"/>
                </a:endParaRPr>
              </a:p>
            </p:txBody>
          </p:sp>
        </p:grpSp>
        <p:sp>
          <p:nvSpPr>
            <p:cNvPr id="34" name="Rectangle 33"/>
            <p:cNvSpPr/>
            <p:nvPr/>
          </p:nvSpPr>
          <p:spPr>
            <a:xfrm>
              <a:off x="-1755506" y="3204760"/>
              <a:ext cx="12778587" cy="1163198"/>
            </a:xfrm>
            <a:prstGeom prst="rect">
              <a:avLst/>
            </a:prstGeom>
          </p:spPr>
          <p:txBody>
            <a:bodyPr wrap="square">
              <a:spAutoFit/>
            </a:bodyPr>
            <a:lstStyle/>
            <a:p>
              <a:pPr algn="justLow">
                <a:lnSpc>
                  <a:spcPct val="114000"/>
                </a:lnSpc>
              </a:pPr>
              <a:r>
                <a:rPr lang="ar-EG" sz="2400" b="1" dirty="0">
                  <a:solidFill>
                    <a:srgbClr val="002060"/>
                  </a:solidFill>
                  <a:latin typeface="Sakkal Majalla" panose="02000000000000000000" pitchFamily="2" charset="-78"/>
                  <a:cs typeface="Sakkal Majalla" panose="02000000000000000000" pitchFamily="2" charset="-78"/>
                </a:rPr>
                <a:t>القيام بإجراءات الصرف للجهات الطالبة </a:t>
              </a:r>
              <a:r>
                <a:rPr lang="ar-EG" sz="2400" b="1" dirty="0" smtClean="0">
                  <a:solidFill>
                    <a:srgbClr val="002060"/>
                  </a:solidFill>
                  <a:latin typeface="Sakkal Majalla" panose="02000000000000000000" pitchFamily="2" charset="-78"/>
                  <a:cs typeface="Sakkal Majalla" panose="02000000000000000000" pitchFamily="2" charset="-78"/>
                </a:rPr>
                <a:t>وفقاً </a:t>
              </a:r>
              <a:r>
                <a:rPr lang="ar-EG" sz="2400" b="1" dirty="0">
                  <a:solidFill>
                    <a:srgbClr val="002060"/>
                  </a:solidFill>
                  <a:latin typeface="Sakkal Majalla" panose="02000000000000000000" pitchFamily="2" charset="-78"/>
                  <a:cs typeface="Sakkal Majalla" panose="02000000000000000000" pitchFamily="2" charset="-78"/>
                </a:rPr>
                <a:t>للضوابط المناسبة بما ذلك تعبئة وتغليف ونقل المواد المطلوب صرفها بشكل سليم ودقيق</a:t>
              </a:r>
            </a:p>
          </p:txBody>
        </p:sp>
        <p:sp>
          <p:nvSpPr>
            <p:cNvPr id="35" name="Rectangle 34"/>
            <p:cNvSpPr/>
            <p:nvPr/>
          </p:nvSpPr>
          <p:spPr>
            <a:xfrm>
              <a:off x="11281007" y="3427709"/>
              <a:ext cx="337965" cy="639073"/>
            </a:xfrm>
            <a:prstGeom prst="rect">
              <a:avLst/>
            </a:prstGeom>
          </p:spPr>
          <p:txBody>
            <a:bodyPr wrap="square">
              <a:spAutoFit/>
            </a:bodyPr>
            <a:lstStyle/>
            <a:p>
              <a:pPr algn="ctr">
                <a:lnSpc>
                  <a:spcPct val="114000"/>
                </a:lnSpc>
              </a:pPr>
              <a:r>
                <a:rPr lang="ar-EG" sz="2400" b="1" dirty="0" smtClean="0">
                  <a:solidFill>
                    <a:srgbClr val="C00000"/>
                  </a:solidFill>
                  <a:latin typeface="Sakkal Majalla" panose="02000000000000000000" pitchFamily="2" charset="-78"/>
                  <a:cs typeface="Sakkal Majalla" panose="02000000000000000000" pitchFamily="2" charset="-78"/>
                </a:rPr>
                <a:t>5</a:t>
              </a:r>
              <a:endParaRPr lang="ar-EG" sz="2400" b="1" dirty="0">
                <a:solidFill>
                  <a:srgbClr val="C00000"/>
                </a:solidFill>
                <a:latin typeface="Sakkal Majalla" panose="02000000000000000000" pitchFamily="2" charset="-78"/>
                <a:cs typeface="Sakkal Majalla" panose="02000000000000000000" pitchFamily="2" charset="-78"/>
              </a:endParaRPr>
            </a:p>
          </p:txBody>
        </p:sp>
      </p:grpSp>
      <p:sp>
        <p:nvSpPr>
          <p:cNvPr id="38"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39"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3"/>
              </a:rPr>
              <a:t>www.dawliatraining.com</a:t>
            </a:r>
            <a:endParaRPr lang="en-US" sz="1100" dirty="0">
              <a:effectLst/>
              <a:ea typeface="Calibri"/>
              <a:cs typeface="Arial"/>
            </a:endParaRPr>
          </a:p>
        </p:txBody>
      </p:sp>
    </p:spTree>
    <p:extLst>
      <p:ext uri="{BB962C8B-B14F-4D97-AF65-F5344CB8AC3E}">
        <p14:creationId xmlns:p14="http://schemas.microsoft.com/office/powerpoint/2010/main" val="30279677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1000"/>
                                        <p:tgtEl>
                                          <p:spTgt spid="19"/>
                                        </p:tgtEl>
                                      </p:cBhvr>
                                    </p:animEffect>
                                    <p:anim calcmode="lin" valueType="num">
                                      <p:cBhvr>
                                        <p:cTn id="22" dur="1000" fill="hold"/>
                                        <p:tgtEl>
                                          <p:spTgt spid="19"/>
                                        </p:tgtEl>
                                        <p:attrNameLst>
                                          <p:attrName>ppt_x</p:attrName>
                                        </p:attrNameLst>
                                      </p:cBhvr>
                                      <p:tavLst>
                                        <p:tav tm="0">
                                          <p:val>
                                            <p:strVal val="#ppt_x"/>
                                          </p:val>
                                        </p:tav>
                                        <p:tav tm="100000">
                                          <p:val>
                                            <p:strVal val="#ppt_x"/>
                                          </p:val>
                                        </p:tav>
                                      </p:tavLst>
                                    </p:anim>
                                    <p:anim calcmode="lin" valueType="num">
                                      <p:cBhvr>
                                        <p:cTn id="23"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fade">
                                      <p:cBhvr>
                                        <p:cTn id="28" dur="1000"/>
                                        <p:tgtEl>
                                          <p:spTgt spid="26"/>
                                        </p:tgtEl>
                                      </p:cBhvr>
                                    </p:animEffect>
                                    <p:anim calcmode="lin" valueType="num">
                                      <p:cBhvr>
                                        <p:cTn id="29" dur="1000" fill="hold"/>
                                        <p:tgtEl>
                                          <p:spTgt spid="26"/>
                                        </p:tgtEl>
                                        <p:attrNameLst>
                                          <p:attrName>ppt_x</p:attrName>
                                        </p:attrNameLst>
                                      </p:cBhvr>
                                      <p:tavLst>
                                        <p:tav tm="0">
                                          <p:val>
                                            <p:strVal val="#ppt_x"/>
                                          </p:val>
                                        </p:tav>
                                        <p:tav tm="100000">
                                          <p:val>
                                            <p:strVal val="#ppt_x"/>
                                          </p:val>
                                        </p:tav>
                                      </p:tavLst>
                                    </p:anim>
                                    <p:anim calcmode="lin" valueType="num">
                                      <p:cBhvr>
                                        <p:cTn id="30"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fade">
                                      <p:cBhvr>
                                        <p:cTn id="35" dur="1000"/>
                                        <p:tgtEl>
                                          <p:spTgt spid="32"/>
                                        </p:tgtEl>
                                      </p:cBhvr>
                                    </p:animEffect>
                                    <p:anim calcmode="lin" valueType="num">
                                      <p:cBhvr>
                                        <p:cTn id="36" dur="1000" fill="hold"/>
                                        <p:tgtEl>
                                          <p:spTgt spid="32"/>
                                        </p:tgtEl>
                                        <p:attrNameLst>
                                          <p:attrName>ppt_x</p:attrName>
                                        </p:attrNameLst>
                                      </p:cBhvr>
                                      <p:tavLst>
                                        <p:tav tm="0">
                                          <p:val>
                                            <p:strVal val="#ppt_x"/>
                                          </p:val>
                                        </p:tav>
                                        <p:tav tm="100000">
                                          <p:val>
                                            <p:strVal val="#ppt_x"/>
                                          </p:val>
                                        </p:tav>
                                      </p:tavLst>
                                    </p:anim>
                                    <p:anim calcmode="lin" valueType="num">
                                      <p:cBhvr>
                                        <p:cTn id="37"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24</a:t>
            </a:fld>
            <a:endParaRPr lang="ar-EG"/>
          </a:p>
        </p:txBody>
      </p:sp>
      <p:sp>
        <p:nvSpPr>
          <p:cNvPr id="23" name="Rectangle 22"/>
          <p:cNvSpPr/>
          <p:nvPr/>
        </p:nvSpPr>
        <p:spPr>
          <a:xfrm>
            <a:off x="6304546" y="202376"/>
            <a:ext cx="5887453" cy="630942"/>
          </a:xfrm>
          <a:prstGeom prst="rect">
            <a:avLst/>
          </a:prstGeom>
        </p:spPr>
        <p:txBody>
          <a:bodyPr wrap="square">
            <a:spAutoFit/>
          </a:bodyPr>
          <a:lstStyle/>
          <a:p>
            <a:pPr lvl="0" algn="ctr">
              <a:lnSpc>
                <a:spcPct val="125000"/>
              </a:lnSpc>
            </a:pPr>
            <a:r>
              <a:rPr lang="ar-EG" sz="2800" dirty="0">
                <a:solidFill>
                  <a:prstClr val="white"/>
                </a:solidFill>
                <a:latin typeface="Sakkal Majalla" pitchFamily="2" charset="-78"/>
                <a:cs typeface="Sakkal Majalla" pitchFamily="2" charset="-78"/>
              </a:rPr>
              <a:t>الشروط اللازمة لتحقيق أهداف إدارة المستودعات</a:t>
            </a:r>
            <a:endParaRPr kumimoji="0" lang="ar-EG" sz="2800" b="0" i="0" u="none" strike="noStrike" kern="1200" cap="none" spc="0" normalizeH="0" baseline="0" noProof="0" dirty="0">
              <a:ln>
                <a:noFill/>
              </a:ln>
              <a:solidFill>
                <a:prstClr val="white"/>
              </a:solidFill>
              <a:effectLst/>
              <a:uLnTx/>
              <a:uFillTx/>
              <a:latin typeface="Sakkal Majalla" pitchFamily="2" charset="-78"/>
              <a:cs typeface="Sakkal Majalla" pitchFamily="2" charset="-78"/>
            </a:endParaRPr>
          </a:p>
        </p:txBody>
      </p:sp>
      <p:grpSp>
        <p:nvGrpSpPr>
          <p:cNvPr id="4" name="Group 3"/>
          <p:cNvGrpSpPr/>
          <p:nvPr/>
        </p:nvGrpSpPr>
        <p:grpSpPr>
          <a:xfrm>
            <a:off x="437604" y="1666532"/>
            <a:ext cx="11389894" cy="547279"/>
            <a:chOff x="-1733542" y="3406588"/>
            <a:chExt cx="13518634" cy="681317"/>
          </a:xfrm>
        </p:grpSpPr>
        <p:grpSp>
          <p:nvGrpSpPr>
            <p:cNvPr id="8" name="กลุ่ม 5"/>
            <p:cNvGrpSpPr/>
            <p:nvPr/>
          </p:nvGrpSpPr>
          <p:grpSpPr>
            <a:xfrm>
              <a:off x="11023081" y="3406588"/>
              <a:ext cx="762011" cy="681317"/>
              <a:chOff x="6275734" y="9601204"/>
              <a:chExt cx="1902946" cy="1674111"/>
            </a:xfrm>
          </p:grpSpPr>
          <p:sp>
            <p:nvSpPr>
              <p:cNvPr id="10" name="Freeform 7"/>
              <p:cNvSpPr>
                <a:spLocks noEditPoints="1"/>
              </p:cNvSpPr>
              <p:nvPr/>
            </p:nvSpPr>
            <p:spPr bwMode="auto">
              <a:xfrm>
                <a:off x="6505006" y="9601204"/>
                <a:ext cx="1673674" cy="1674111"/>
              </a:xfrm>
              <a:custGeom>
                <a:avLst/>
                <a:gdLst>
                  <a:gd name="T0" fmla="*/ 106 w 212"/>
                  <a:gd name="T1" fmla="*/ 212 h 212"/>
                  <a:gd name="T2" fmla="*/ 0 w 212"/>
                  <a:gd name="T3" fmla="*/ 106 h 212"/>
                  <a:gd name="T4" fmla="*/ 106 w 212"/>
                  <a:gd name="T5" fmla="*/ 0 h 212"/>
                  <a:gd name="T6" fmla="*/ 212 w 212"/>
                  <a:gd name="T7" fmla="*/ 106 h 212"/>
                  <a:gd name="T8" fmla="*/ 106 w 212"/>
                  <a:gd name="T9" fmla="*/ 212 h 212"/>
                  <a:gd name="T10" fmla="*/ 106 w 212"/>
                  <a:gd name="T11" fmla="*/ 20 h 212"/>
                  <a:gd name="T12" fmla="*/ 20 w 212"/>
                  <a:gd name="T13" fmla="*/ 106 h 212"/>
                  <a:gd name="T14" fmla="*/ 106 w 212"/>
                  <a:gd name="T15" fmla="*/ 192 h 212"/>
                  <a:gd name="T16" fmla="*/ 192 w 212"/>
                  <a:gd name="T17" fmla="*/ 106 h 212"/>
                  <a:gd name="T18" fmla="*/ 106 w 212"/>
                  <a:gd name="T19" fmla="*/ 2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2" h="212">
                    <a:moveTo>
                      <a:pt x="106" y="212"/>
                    </a:moveTo>
                    <a:cubicBezTo>
                      <a:pt x="48" y="212"/>
                      <a:pt x="0" y="165"/>
                      <a:pt x="0" y="106"/>
                    </a:cubicBezTo>
                    <a:cubicBezTo>
                      <a:pt x="0" y="48"/>
                      <a:pt x="48" y="0"/>
                      <a:pt x="106" y="0"/>
                    </a:cubicBezTo>
                    <a:cubicBezTo>
                      <a:pt x="165" y="0"/>
                      <a:pt x="212" y="48"/>
                      <a:pt x="212" y="106"/>
                    </a:cubicBezTo>
                    <a:cubicBezTo>
                      <a:pt x="212" y="165"/>
                      <a:pt x="165" y="212"/>
                      <a:pt x="106" y="212"/>
                    </a:cubicBezTo>
                    <a:close/>
                    <a:moveTo>
                      <a:pt x="106" y="20"/>
                    </a:moveTo>
                    <a:cubicBezTo>
                      <a:pt x="59" y="20"/>
                      <a:pt x="20" y="59"/>
                      <a:pt x="20" y="106"/>
                    </a:cubicBezTo>
                    <a:cubicBezTo>
                      <a:pt x="20" y="154"/>
                      <a:pt x="59" y="192"/>
                      <a:pt x="106" y="192"/>
                    </a:cubicBezTo>
                    <a:cubicBezTo>
                      <a:pt x="154" y="192"/>
                      <a:pt x="192" y="154"/>
                      <a:pt x="192" y="106"/>
                    </a:cubicBezTo>
                    <a:cubicBezTo>
                      <a:pt x="192" y="59"/>
                      <a:pt x="154" y="20"/>
                      <a:pt x="106" y="20"/>
                    </a:cubicBezTo>
                    <a:close/>
                  </a:path>
                </a:pathLst>
              </a:custGeom>
              <a:solidFill>
                <a:srgbClr val="E95645"/>
              </a:solidFill>
              <a:ln>
                <a:noFill/>
              </a:ln>
            </p:spPr>
            <p:txBody>
              <a:bodyPr vert="horz" wrap="square" lIns="91422" tIns="45711" rIns="91422" bIns="45711" numCol="1" anchor="t" anchorCtr="0" compatLnSpc="1">
                <a:prstTxWarp prst="textNoShape">
                  <a:avLst/>
                </a:prstTxWarp>
              </a:bodyPr>
              <a:lstStyle/>
              <a:p>
                <a:pPr algn="l" defTabSz="1086602" rtl="0"/>
                <a:endParaRPr lang="id-ID" sz="3350" dirty="0">
                  <a:solidFill>
                    <a:prstClr val="black"/>
                  </a:solidFill>
                  <a:latin typeface="Lato Light"/>
                </a:endParaRPr>
              </a:p>
            </p:txBody>
          </p:sp>
          <p:sp>
            <p:nvSpPr>
              <p:cNvPr id="11" name="Round Same Side Corner Rectangle 58"/>
              <p:cNvSpPr/>
              <p:nvPr/>
            </p:nvSpPr>
            <p:spPr>
              <a:xfrm rot="10800000" flipH="1">
                <a:off x="6275734" y="9998186"/>
                <a:ext cx="109697" cy="913590"/>
              </a:xfrm>
              <a:prstGeom prst="round2SameRect">
                <a:avLst>
                  <a:gd name="adj1" fmla="val 50000"/>
                  <a:gd name="adj2" fmla="val 50000"/>
                </a:avLst>
              </a:prstGeom>
              <a:solidFill>
                <a:srgbClr val="E95645"/>
              </a:solidFill>
              <a:ln>
                <a:no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rtlCol="0" anchor="ctr"/>
              <a:lstStyle/>
              <a:p>
                <a:pPr algn="ctr" defTabSz="1086602" rtl="0"/>
                <a:endParaRPr lang="bg-BG" sz="3350" dirty="0">
                  <a:solidFill>
                    <a:prstClr val="white"/>
                  </a:solidFill>
                  <a:latin typeface="Lato Light"/>
                </a:endParaRPr>
              </a:p>
            </p:txBody>
          </p:sp>
        </p:grpSp>
        <p:sp>
          <p:nvSpPr>
            <p:cNvPr id="6" name="Rectangle 5"/>
            <p:cNvSpPr/>
            <p:nvPr/>
          </p:nvSpPr>
          <p:spPr>
            <a:xfrm>
              <a:off x="-1733542" y="3427709"/>
              <a:ext cx="12778587" cy="639073"/>
            </a:xfrm>
            <a:prstGeom prst="rect">
              <a:avLst/>
            </a:prstGeom>
          </p:spPr>
          <p:txBody>
            <a:bodyPr wrap="square">
              <a:spAutoFit/>
            </a:bodyPr>
            <a:lstStyle/>
            <a:p>
              <a:pPr algn="justLow">
                <a:lnSpc>
                  <a:spcPct val="114000"/>
                </a:lnSpc>
              </a:pPr>
              <a:r>
                <a:rPr lang="ar-EG" sz="2400" b="1" dirty="0">
                  <a:solidFill>
                    <a:srgbClr val="002060"/>
                  </a:solidFill>
                  <a:latin typeface="Sakkal Majalla" panose="02000000000000000000" pitchFamily="2" charset="-78"/>
                  <a:cs typeface="Sakkal Majalla" panose="02000000000000000000" pitchFamily="2" charset="-78"/>
                </a:rPr>
                <a:t>تسجيل حركة المواد المخزنة المستلمة والمصروفة وتحديد أرصدة المخازن والقيمة المالية لها</a:t>
              </a:r>
            </a:p>
          </p:txBody>
        </p:sp>
        <p:sp>
          <p:nvSpPr>
            <p:cNvPr id="12" name="Rectangle 11"/>
            <p:cNvSpPr/>
            <p:nvPr/>
          </p:nvSpPr>
          <p:spPr>
            <a:xfrm>
              <a:off x="11281007" y="3427709"/>
              <a:ext cx="337965" cy="639073"/>
            </a:xfrm>
            <a:prstGeom prst="rect">
              <a:avLst/>
            </a:prstGeom>
          </p:spPr>
          <p:txBody>
            <a:bodyPr wrap="square">
              <a:spAutoFit/>
            </a:bodyPr>
            <a:lstStyle/>
            <a:p>
              <a:pPr algn="ctr">
                <a:lnSpc>
                  <a:spcPct val="114000"/>
                </a:lnSpc>
              </a:pPr>
              <a:r>
                <a:rPr lang="ar-EG" sz="2400" b="1" dirty="0" smtClean="0">
                  <a:solidFill>
                    <a:srgbClr val="C00000"/>
                  </a:solidFill>
                  <a:latin typeface="Sakkal Majalla" panose="02000000000000000000" pitchFamily="2" charset="-78"/>
                  <a:cs typeface="Sakkal Majalla" panose="02000000000000000000" pitchFamily="2" charset="-78"/>
                </a:rPr>
                <a:t>6</a:t>
              </a:r>
              <a:endParaRPr lang="ar-EG" sz="2400" b="1" dirty="0">
                <a:solidFill>
                  <a:srgbClr val="C00000"/>
                </a:solidFill>
                <a:latin typeface="Sakkal Majalla" panose="02000000000000000000" pitchFamily="2" charset="-78"/>
                <a:cs typeface="Sakkal Majalla" panose="02000000000000000000" pitchFamily="2" charset="-78"/>
              </a:endParaRPr>
            </a:p>
          </p:txBody>
        </p:sp>
      </p:grpSp>
      <p:grpSp>
        <p:nvGrpSpPr>
          <p:cNvPr id="13" name="Group 12"/>
          <p:cNvGrpSpPr/>
          <p:nvPr/>
        </p:nvGrpSpPr>
        <p:grpSpPr>
          <a:xfrm>
            <a:off x="437604" y="2335652"/>
            <a:ext cx="11389894" cy="934358"/>
            <a:chOff x="-1733542" y="3167575"/>
            <a:chExt cx="13518634" cy="1163198"/>
          </a:xfrm>
        </p:grpSpPr>
        <p:grpSp>
          <p:nvGrpSpPr>
            <p:cNvPr id="14" name="กลุ่ม 5"/>
            <p:cNvGrpSpPr/>
            <p:nvPr/>
          </p:nvGrpSpPr>
          <p:grpSpPr>
            <a:xfrm>
              <a:off x="11023081" y="3406588"/>
              <a:ext cx="762011" cy="681317"/>
              <a:chOff x="6275734" y="9601204"/>
              <a:chExt cx="1902946" cy="1674111"/>
            </a:xfrm>
          </p:grpSpPr>
          <p:sp>
            <p:nvSpPr>
              <p:cNvPr id="17" name="Freeform 7"/>
              <p:cNvSpPr>
                <a:spLocks noEditPoints="1"/>
              </p:cNvSpPr>
              <p:nvPr/>
            </p:nvSpPr>
            <p:spPr bwMode="auto">
              <a:xfrm>
                <a:off x="6505006" y="9601204"/>
                <a:ext cx="1673674" cy="1674111"/>
              </a:xfrm>
              <a:custGeom>
                <a:avLst/>
                <a:gdLst>
                  <a:gd name="T0" fmla="*/ 106 w 212"/>
                  <a:gd name="T1" fmla="*/ 212 h 212"/>
                  <a:gd name="T2" fmla="*/ 0 w 212"/>
                  <a:gd name="T3" fmla="*/ 106 h 212"/>
                  <a:gd name="T4" fmla="*/ 106 w 212"/>
                  <a:gd name="T5" fmla="*/ 0 h 212"/>
                  <a:gd name="T6" fmla="*/ 212 w 212"/>
                  <a:gd name="T7" fmla="*/ 106 h 212"/>
                  <a:gd name="T8" fmla="*/ 106 w 212"/>
                  <a:gd name="T9" fmla="*/ 212 h 212"/>
                  <a:gd name="T10" fmla="*/ 106 w 212"/>
                  <a:gd name="T11" fmla="*/ 20 h 212"/>
                  <a:gd name="T12" fmla="*/ 20 w 212"/>
                  <a:gd name="T13" fmla="*/ 106 h 212"/>
                  <a:gd name="T14" fmla="*/ 106 w 212"/>
                  <a:gd name="T15" fmla="*/ 192 h 212"/>
                  <a:gd name="T16" fmla="*/ 192 w 212"/>
                  <a:gd name="T17" fmla="*/ 106 h 212"/>
                  <a:gd name="T18" fmla="*/ 106 w 212"/>
                  <a:gd name="T19" fmla="*/ 2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2" h="212">
                    <a:moveTo>
                      <a:pt x="106" y="212"/>
                    </a:moveTo>
                    <a:cubicBezTo>
                      <a:pt x="48" y="212"/>
                      <a:pt x="0" y="165"/>
                      <a:pt x="0" y="106"/>
                    </a:cubicBezTo>
                    <a:cubicBezTo>
                      <a:pt x="0" y="48"/>
                      <a:pt x="48" y="0"/>
                      <a:pt x="106" y="0"/>
                    </a:cubicBezTo>
                    <a:cubicBezTo>
                      <a:pt x="165" y="0"/>
                      <a:pt x="212" y="48"/>
                      <a:pt x="212" y="106"/>
                    </a:cubicBezTo>
                    <a:cubicBezTo>
                      <a:pt x="212" y="165"/>
                      <a:pt x="165" y="212"/>
                      <a:pt x="106" y="212"/>
                    </a:cubicBezTo>
                    <a:close/>
                    <a:moveTo>
                      <a:pt x="106" y="20"/>
                    </a:moveTo>
                    <a:cubicBezTo>
                      <a:pt x="59" y="20"/>
                      <a:pt x="20" y="59"/>
                      <a:pt x="20" y="106"/>
                    </a:cubicBezTo>
                    <a:cubicBezTo>
                      <a:pt x="20" y="154"/>
                      <a:pt x="59" y="192"/>
                      <a:pt x="106" y="192"/>
                    </a:cubicBezTo>
                    <a:cubicBezTo>
                      <a:pt x="154" y="192"/>
                      <a:pt x="192" y="154"/>
                      <a:pt x="192" y="106"/>
                    </a:cubicBezTo>
                    <a:cubicBezTo>
                      <a:pt x="192" y="59"/>
                      <a:pt x="154" y="20"/>
                      <a:pt x="106" y="20"/>
                    </a:cubicBezTo>
                    <a:close/>
                  </a:path>
                </a:pathLst>
              </a:custGeom>
              <a:solidFill>
                <a:srgbClr val="E95645"/>
              </a:solidFill>
              <a:ln>
                <a:noFill/>
              </a:ln>
            </p:spPr>
            <p:txBody>
              <a:bodyPr vert="horz" wrap="square" lIns="91422" tIns="45711" rIns="91422" bIns="45711" numCol="1" anchor="t" anchorCtr="0" compatLnSpc="1">
                <a:prstTxWarp prst="textNoShape">
                  <a:avLst/>
                </a:prstTxWarp>
              </a:bodyPr>
              <a:lstStyle/>
              <a:p>
                <a:pPr algn="l" defTabSz="1086602" rtl="0"/>
                <a:endParaRPr lang="id-ID" sz="3350" dirty="0">
                  <a:solidFill>
                    <a:prstClr val="black"/>
                  </a:solidFill>
                  <a:latin typeface="Lato Light"/>
                </a:endParaRPr>
              </a:p>
            </p:txBody>
          </p:sp>
          <p:sp>
            <p:nvSpPr>
              <p:cNvPr id="18" name="Round Same Side Corner Rectangle 58"/>
              <p:cNvSpPr/>
              <p:nvPr/>
            </p:nvSpPr>
            <p:spPr>
              <a:xfrm rot="10800000" flipH="1">
                <a:off x="6275734" y="9998186"/>
                <a:ext cx="109697" cy="913590"/>
              </a:xfrm>
              <a:prstGeom prst="round2SameRect">
                <a:avLst>
                  <a:gd name="adj1" fmla="val 50000"/>
                  <a:gd name="adj2" fmla="val 50000"/>
                </a:avLst>
              </a:prstGeom>
              <a:solidFill>
                <a:srgbClr val="E95645"/>
              </a:solidFill>
              <a:ln>
                <a:no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rtlCol="0" anchor="ctr"/>
              <a:lstStyle/>
              <a:p>
                <a:pPr algn="ctr" defTabSz="1086602" rtl="0"/>
                <a:endParaRPr lang="bg-BG" sz="3350" dirty="0">
                  <a:solidFill>
                    <a:prstClr val="white"/>
                  </a:solidFill>
                  <a:latin typeface="Lato Light"/>
                </a:endParaRPr>
              </a:p>
            </p:txBody>
          </p:sp>
        </p:grpSp>
        <p:sp>
          <p:nvSpPr>
            <p:cNvPr id="15" name="Rectangle 14"/>
            <p:cNvSpPr/>
            <p:nvPr/>
          </p:nvSpPr>
          <p:spPr>
            <a:xfrm>
              <a:off x="-1733542" y="3167575"/>
              <a:ext cx="12778587" cy="1163198"/>
            </a:xfrm>
            <a:prstGeom prst="rect">
              <a:avLst/>
            </a:prstGeom>
          </p:spPr>
          <p:txBody>
            <a:bodyPr wrap="square">
              <a:spAutoFit/>
            </a:bodyPr>
            <a:lstStyle/>
            <a:p>
              <a:pPr algn="justLow">
                <a:lnSpc>
                  <a:spcPct val="114000"/>
                </a:lnSpc>
              </a:pPr>
              <a:r>
                <a:rPr lang="ar-EG" sz="2400" b="1" dirty="0">
                  <a:solidFill>
                    <a:srgbClr val="002060"/>
                  </a:solidFill>
                  <a:latin typeface="Sakkal Majalla" panose="02000000000000000000" pitchFamily="2" charset="-78"/>
                  <a:cs typeface="Sakkal Majalla" panose="02000000000000000000" pitchFamily="2" charset="-78"/>
                </a:rPr>
                <a:t>مراقبة المخزون للتأكد من الاحتفاظ بالكميات المناسبة من المواد لمواجهة الاحتياجات بشكل دوري وتقليل تكاليف التخزين إلى أقصى حد ممكن</a:t>
              </a:r>
            </a:p>
          </p:txBody>
        </p:sp>
        <p:sp>
          <p:nvSpPr>
            <p:cNvPr id="16" name="Rectangle 15"/>
            <p:cNvSpPr/>
            <p:nvPr/>
          </p:nvSpPr>
          <p:spPr>
            <a:xfrm>
              <a:off x="11281007" y="3427709"/>
              <a:ext cx="337965" cy="639073"/>
            </a:xfrm>
            <a:prstGeom prst="rect">
              <a:avLst/>
            </a:prstGeom>
          </p:spPr>
          <p:txBody>
            <a:bodyPr wrap="square">
              <a:spAutoFit/>
            </a:bodyPr>
            <a:lstStyle/>
            <a:p>
              <a:pPr algn="ctr">
                <a:lnSpc>
                  <a:spcPct val="114000"/>
                </a:lnSpc>
              </a:pPr>
              <a:r>
                <a:rPr lang="ar-EG" sz="2400" b="1" dirty="0" smtClean="0">
                  <a:solidFill>
                    <a:srgbClr val="C00000"/>
                  </a:solidFill>
                  <a:latin typeface="Sakkal Majalla" panose="02000000000000000000" pitchFamily="2" charset="-78"/>
                  <a:cs typeface="Sakkal Majalla" panose="02000000000000000000" pitchFamily="2" charset="-78"/>
                </a:rPr>
                <a:t>7</a:t>
              </a:r>
              <a:endParaRPr lang="ar-EG" sz="2400" b="1" dirty="0">
                <a:solidFill>
                  <a:srgbClr val="C00000"/>
                </a:solidFill>
                <a:latin typeface="Sakkal Majalla" panose="02000000000000000000" pitchFamily="2" charset="-78"/>
                <a:cs typeface="Sakkal Majalla" panose="02000000000000000000" pitchFamily="2" charset="-78"/>
              </a:endParaRPr>
            </a:p>
          </p:txBody>
        </p:sp>
      </p:grpSp>
      <p:grpSp>
        <p:nvGrpSpPr>
          <p:cNvPr id="19" name="Group 18"/>
          <p:cNvGrpSpPr/>
          <p:nvPr/>
        </p:nvGrpSpPr>
        <p:grpSpPr>
          <a:xfrm>
            <a:off x="419099" y="3487102"/>
            <a:ext cx="11408399" cy="547279"/>
            <a:chOff x="-1755506" y="3406588"/>
            <a:chExt cx="13540598" cy="681317"/>
          </a:xfrm>
        </p:grpSpPr>
        <p:grpSp>
          <p:nvGrpSpPr>
            <p:cNvPr id="20" name="กลุ่ม 5"/>
            <p:cNvGrpSpPr/>
            <p:nvPr/>
          </p:nvGrpSpPr>
          <p:grpSpPr>
            <a:xfrm>
              <a:off x="11023081" y="3406588"/>
              <a:ext cx="762011" cy="681317"/>
              <a:chOff x="6275734" y="9601204"/>
              <a:chExt cx="1902946" cy="1674111"/>
            </a:xfrm>
          </p:grpSpPr>
          <p:sp>
            <p:nvSpPr>
              <p:cNvPr id="24" name="Freeform 7"/>
              <p:cNvSpPr>
                <a:spLocks noEditPoints="1"/>
              </p:cNvSpPr>
              <p:nvPr/>
            </p:nvSpPr>
            <p:spPr bwMode="auto">
              <a:xfrm>
                <a:off x="6505006" y="9601204"/>
                <a:ext cx="1673674" cy="1674111"/>
              </a:xfrm>
              <a:custGeom>
                <a:avLst/>
                <a:gdLst>
                  <a:gd name="T0" fmla="*/ 106 w 212"/>
                  <a:gd name="T1" fmla="*/ 212 h 212"/>
                  <a:gd name="T2" fmla="*/ 0 w 212"/>
                  <a:gd name="T3" fmla="*/ 106 h 212"/>
                  <a:gd name="T4" fmla="*/ 106 w 212"/>
                  <a:gd name="T5" fmla="*/ 0 h 212"/>
                  <a:gd name="T6" fmla="*/ 212 w 212"/>
                  <a:gd name="T7" fmla="*/ 106 h 212"/>
                  <a:gd name="T8" fmla="*/ 106 w 212"/>
                  <a:gd name="T9" fmla="*/ 212 h 212"/>
                  <a:gd name="T10" fmla="*/ 106 w 212"/>
                  <a:gd name="T11" fmla="*/ 20 h 212"/>
                  <a:gd name="T12" fmla="*/ 20 w 212"/>
                  <a:gd name="T13" fmla="*/ 106 h 212"/>
                  <a:gd name="T14" fmla="*/ 106 w 212"/>
                  <a:gd name="T15" fmla="*/ 192 h 212"/>
                  <a:gd name="T16" fmla="*/ 192 w 212"/>
                  <a:gd name="T17" fmla="*/ 106 h 212"/>
                  <a:gd name="T18" fmla="*/ 106 w 212"/>
                  <a:gd name="T19" fmla="*/ 2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2" h="212">
                    <a:moveTo>
                      <a:pt x="106" y="212"/>
                    </a:moveTo>
                    <a:cubicBezTo>
                      <a:pt x="48" y="212"/>
                      <a:pt x="0" y="165"/>
                      <a:pt x="0" y="106"/>
                    </a:cubicBezTo>
                    <a:cubicBezTo>
                      <a:pt x="0" y="48"/>
                      <a:pt x="48" y="0"/>
                      <a:pt x="106" y="0"/>
                    </a:cubicBezTo>
                    <a:cubicBezTo>
                      <a:pt x="165" y="0"/>
                      <a:pt x="212" y="48"/>
                      <a:pt x="212" y="106"/>
                    </a:cubicBezTo>
                    <a:cubicBezTo>
                      <a:pt x="212" y="165"/>
                      <a:pt x="165" y="212"/>
                      <a:pt x="106" y="212"/>
                    </a:cubicBezTo>
                    <a:close/>
                    <a:moveTo>
                      <a:pt x="106" y="20"/>
                    </a:moveTo>
                    <a:cubicBezTo>
                      <a:pt x="59" y="20"/>
                      <a:pt x="20" y="59"/>
                      <a:pt x="20" y="106"/>
                    </a:cubicBezTo>
                    <a:cubicBezTo>
                      <a:pt x="20" y="154"/>
                      <a:pt x="59" y="192"/>
                      <a:pt x="106" y="192"/>
                    </a:cubicBezTo>
                    <a:cubicBezTo>
                      <a:pt x="154" y="192"/>
                      <a:pt x="192" y="154"/>
                      <a:pt x="192" y="106"/>
                    </a:cubicBezTo>
                    <a:cubicBezTo>
                      <a:pt x="192" y="59"/>
                      <a:pt x="154" y="20"/>
                      <a:pt x="106" y="20"/>
                    </a:cubicBezTo>
                    <a:close/>
                  </a:path>
                </a:pathLst>
              </a:custGeom>
              <a:solidFill>
                <a:srgbClr val="E95645"/>
              </a:solidFill>
              <a:ln>
                <a:noFill/>
              </a:ln>
            </p:spPr>
            <p:txBody>
              <a:bodyPr vert="horz" wrap="square" lIns="91422" tIns="45711" rIns="91422" bIns="45711" numCol="1" anchor="t" anchorCtr="0" compatLnSpc="1">
                <a:prstTxWarp prst="textNoShape">
                  <a:avLst/>
                </a:prstTxWarp>
              </a:bodyPr>
              <a:lstStyle/>
              <a:p>
                <a:pPr algn="l" defTabSz="1086602" rtl="0"/>
                <a:endParaRPr lang="id-ID" sz="3350" dirty="0">
                  <a:solidFill>
                    <a:prstClr val="black"/>
                  </a:solidFill>
                  <a:latin typeface="Lato Light"/>
                </a:endParaRPr>
              </a:p>
            </p:txBody>
          </p:sp>
          <p:sp>
            <p:nvSpPr>
              <p:cNvPr id="25" name="Round Same Side Corner Rectangle 58"/>
              <p:cNvSpPr/>
              <p:nvPr/>
            </p:nvSpPr>
            <p:spPr>
              <a:xfrm rot="10800000" flipH="1">
                <a:off x="6275734" y="9998186"/>
                <a:ext cx="109697" cy="913590"/>
              </a:xfrm>
              <a:prstGeom prst="round2SameRect">
                <a:avLst>
                  <a:gd name="adj1" fmla="val 50000"/>
                  <a:gd name="adj2" fmla="val 50000"/>
                </a:avLst>
              </a:prstGeom>
              <a:solidFill>
                <a:srgbClr val="E95645"/>
              </a:solidFill>
              <a:ln>
                <a:no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rtlCol="0" anchor="ctr"/>
              <a:lstStyle/>
              <a:p>
                <a:pPr algn="ctr" defTabSz="1086602" rtl="0"/>
                <a:endParaRPr lang="bg-BG" sz="3350" dirty="0">
                  <a:solidFill>
                    <a:prstClr val="white"/>
                  </a:solidFill>
                  <a:latin typeface="Lato Light"/>
                </a:endParaRPr>
              </a:p>
            </p:txBody>
          </p:sp>
        </p:grpSp>
        <p:sp>
          <p:nvSpPr>
            <p:cNvPr id="21" name="Rectangle 20"/>
            <p:cNvSpPr/>
            <p:nvPr/>
          </p:nvSpPr>
          <p:spPr>
            <a:xfrm>
              <a:off x="-1755506" y="3406588"/>
              <a:ext cx="12778587" cy="639073"/>
            </a:xfrm>
            <a:prstGeom prst="rect">
              <a:avLst/>
            </a:prstGeom>
          </p:spPr>
          <p:txBody>
            <a:bodyPr wrap="square">
              <a:spAutoFit/>
            </a:bodyPr>
            <a:lstStyle/>
            <a:p>
              <a:pPr algn="justLow">
                <a:lnSpc>
                  <a:spcPct val="114000"/>
                </a:lnSpc>
              </a:pPr>
              <a:r>
                <a:rPr lang="ar-EG" sz="2400" b="1" dirty="0">
                  <a:solidFill>
                    <a:srgbClr val="002060"/>
                  </a:solidFill>
                  <a:latin typeface="Sakkal Majalla" panose="02000000000000000000" pitchFamily="2" charset="-78"/>
                  <a:cs typeface="Sakkal Majalla" panose="02000000000000000000" pitchFamily="2" charset="-78"/>
                </a:rPr>
                <a:t>الاحتفاظ بسجلات التخزين المتعلقة بعمليات صرف المواد واستلامها وأرصدتها</a:t>
              </a:r>
            </a:p>
          </p:txBody>
        </p:sp>
        <p:sp>
          <p:nvSpPr>
            <p:cNvPr id="22" name="Rectangle 21"/>
            <p:cNvSpPr/>
            <p:nvPr/>
          </p:nvSpPr>
          <p:spPr>
            <a:xfrm>
              <a:off x="11281007" y="3427709"/>
              <a:ext cx="337965" cy="639073"/>
            </a:xfrm>
            <a:prstGeom prst="rect">
              <a:avLst/>
            </a:prstGeom>
          </p:spPr>
          <p:txBody>
            <a:bodyPr wrap="square">
              <a:spAutoFit/>
            </a:bodyPr>
            <a:lstStyle/>
            <a:p>
              <a:pPr algn="ctr">
                <a:lnSpc>
                  <a:spcPct val="114000"/>
                </a:lnSpc>
              </a:pPr>
              <a:r>
                <a:rPr lang="ar-EG" sz="2400" b="1" dirty="0" smtClean="0">
                  <a:solidFill>
                    <a:srgbClr val="C00000"/>
                  </a:solidFill>
                  <a:latin typeface="Sakkal Majalla" panose="02000000000000000000" pitchFamily="2" charset="-78"/>
                  <a:cs typeface="Sakkal Majalla" panose="02000000000000000000" pitchFamily="2" charset="-78"/>
                </a:rPr>
                <a:t>8</a:t>
              </a:r>
              <a:endParaRPr lang="ar-EG" sz="2400" b="1" dirty="0">
                <a:solidFill>
                  <a:srgbClr val="C00000"/>
                </a:solidFill>
                <a:latin typeface="Sakkal Majalla" panose="02000000000000000000" pitchFamily="2" charset="-78"/>
                <a:cs typeface="Sakkal Majalla" panose="02000000000000000000" pitchFamily="2" charset="-78"/>
              </a:endParaRPr>
            </a:p>
          </p:txBody>
        </p:sp>
      </p:grpSp>
      <p:grpSp>
        <p:nvGrpSpPr>
          <p:cNvPr id="26" name="Group 25"/>
          <p:cNvGrpSpPr/>
          <p:nvPr/>
        </p:nvGrpSpPr>
        <p:grpSpPr>
          <a:xfrm>
            <a:off x="378757" y="4417942"/>
            <a:ext cx="11448741" cy="547279"/>
            <a:chOff x="-1803388" y="3406588"/>
            <a:chExt cx="13588480" cy="681317"/>
          </a:xfrm>
        </p:grpSpPr>
        <p:grpSp>
          <p:nvGrpSpPr>
            <p:cNvPr id="27" name="กลุ่ม 5"/>
            <p:cNvGrpSpPr/>
            <p:nvPr/>
          </p:nvGrpSpPr>
          <p:grpSpPr>
            <a:xfrm>
              <a:off x="11023081" y="3406588"/>
              <a:ext cx="762011" cy="681317"/>
              <a:chOff x="6275734" y="9601204"/>
              <a:chExt cx="1902946" cy="1674111"/>
            </a:xfrm>
          </p:grpSpPr>
          <p:sp>
            <p:nvSpPr>
              <p:cNvPr id="30" name="Freeform 7"/>
              <p:cNvSpPr>
                <a:spLocks noEditPoints="1"/>
              </p:cNvSpPr>
              <p:nvPr/>
            </p:nvSpPr>
            <p:spPr bwMode="auto">
              <a:xfrm>
                <a:off x="6505006" y="9601204"/>
                <a:ext cx="1673674" cy="1674111"/>
              </a:xfrm>
              <a:custGeom>
                <a:avLst/>
                <a:gdLst>
                  <a:gd name="T0" fmla="*/ 106 w 212"/>
                  <a:gd name="T1" fmla="*/ 212 h 212"/>
                  <a:gd name="T2" fmla="*/ 0 w 212"/>
                  <a:gd name="T3" fmla="*/ 106 h 212"/>
                  <a:gd name="T4" fmla="*/ 106 w 212"/>
                  <a:gd name="T5" fmla="*/ 0 h 212"/>
                  <a:gd name="T6" fmla="*/ 212 w 212"/>
                  <a:gd name="T7" fmla="*/ 106 h 212"/>
                  <a:gd name="T8" fmla="*/ 106 w 212"/>
                  <a:gd name="T9" fmla="*/ 212 h 212"/>
                  <a:gd name="T10" fmla="*/ 106 w 212"/>
                  <a:gd name="T11" fmla="*/ 20 h 212"/>
                  <a:gd name="T12" fmla="*/ 20 w 212"/>
                  <a:gd name="T13" fmla="*/ 106 h 212"/>
                  <a:gd name="T14" fmla="*/ 106 w 212"/>
                  <a:gd name="T15" fmla="*/ 192 h 212"/>
                  <a:gd name="T16" fmla="*/ 192 w 212"/>
                  <a:gd name="T17" fmla="*/ 106 h 212"/>
                  <a:gd name="T18" fmla="*/ 106 w 212"/>
                  <a:gd name="T19" fmla="*/ 2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2" h="212">
                    <a:moveTo>
                      <a:pt x="106" y="212"/>
                    </a:moveTo>
                    <a:cubicBezTo>
                      <a:pt x="48" y="212"/>
                      <a:pt x="0" y="165"/>
                      <a:pt x="0" y="106"/>
                    </a:cubicBezTo>
                    <a:cubicBezTo>
                      <a:pt x="0" y="48"/>
                      <a:pt x="48" y="0"/>
                      <a:pt x="106" y="0"/>
                    </a:cubicBezTo>
                    <a:cubicBezTo>
                      <a:pt x="165" y="0"/>
                      <a:pt x="212" y="48"/>
                      <a:pt x="212" y="106"/>
                    </a:cubicBezTo>
                    <a:cubicBezTo>
                      <a:pt x="212" y="165"/>
                      <a:pt x="165" y="212"/>
                      <a:pt x="106" y="212"/>
                    </a:cubicBezTo>
                    <a:close/>
                    <a:moveTo>
                      <a:pt x="106" y="20"/>
                    </a:moveTo>
                    <a:cubicBezTo>
                      <a:pt x="59" y="20"/>
                      <a:pt x="20" y="59"/>
                      <a:pt x="20" y="106"/>
                    </a:cubicBezTo>
                    <a:cubicBezTo>
                      <a:pt x="20" y="154"/>
                      <a:pt x="59" y="192"/>
                      <a:pt x="106" y="192"/>
                    </a:cubicBezTo>
                    <a:cubicBezTo>
                      <a:pt x="154" y="192"/>
                      <a:pt x="192" y="154"/>
                      <a:pt x="192" y="106"/>
                    </a:cubicBezTo>
                    <a:cubicBezTo>
                      <a:pt x="192" y="59"/>
                      <a:pt x="154" y="20"/>
                      <a:pt x="106" y="20"/>
                    </a:cubicBezTo>
                    <a:close/>
                  </a:path>
                </a:pathLst>
              </a:custGeom>
              <a:solidFill>
                <a:srgbClr val="E95645"/>
              </a:solidFill>
              <a:ln>
                <a:noFill/>
              </a:ln>
            </p:spPr>
            <p:txBody>
              <a:bodyPr vert="horz" wrap="square" lIns="91422" tIns="45711" rIns="91422" bIns="45711" numCol="1" anchor="t" anchorCtr="0" compatLnSpc="1">
                <a:prstTxWarp prst="textNoShape">
                  <a:avLst/>
                </a:prstTxWarp>
              </a:bodyPr>
              <a:lstStyle/>
              <a:p>
                <a:pPr algn="l" defTabSz="1086602" rtl="0"/>
                <a:endParaRPr lang="id-ID" sz="3350" dirty="0">
                  <a:solidFill>
                    <a:prstClr val="black"/>
                  </a:solidFill>
                  <a:latin typeface="Lato Light"/>
                </a:endParaRPr>
              </a:p>
            </p:txBody>
          </p:sp>
          <p:sp>
            <p:nvSpPr>
              <p:cNvPr id="31" name="Round Same Side Corner Rectangle 58"/>
              <p:cNvSpPr/>
              <p:nvPr/>
            </p:nvSpPr>
            <p:spPr>
              <a:xfrm rot="10800000" flipH="1">
                <a:off x="6275734" y="9998186"/>
                <a:ext cx="109697" cy="913590"/>
              </a:xfrm>
              <a:prstGeom prst="round2SameRect">
                <a:avLst>
                  <a:gd name="adj1" fmla="val 50000"/>
                  <a:gd name="adj2" fmla="val 50000"/>
                </a:avLst>
              </a:prstGeom>
              <a:solidFill>
                <a:srgbClr val="E95645"/>
              </a:solidFill>
              <a:ln>
                <a:no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rtlCol="0" anchor="ctr"/>
              <a:lstStyle/>
              <a:p>
                <a:pPr algn="ctr" defTabSz="1086602" rtl="0"/>
                <a:endParaRPr lang="bg-BG" sz="3350" dirty="0">
                  <a:solidFill>
                    <a:prstClr val="white"/>
                  </a:solidFill>
                  <a:latin typeface="Lato Light"/>
                </a:endParaRPr>
              </a:p>
            </p:txBody>
          </p:sp>
        </p:grpSp>
        <p:sp>
          <p:nvSpPr>
            <p:cNvPr id="28" name="Rectangle 27"/>
            <p:cNvSpPr/>
            <p:nvPr/>
          </p:nvSpPr>
          <p:spPr>
            <a:xfrm>
              <a:off x="-1803388" y="3430930"/>
              <a:ext cx="12778587" cy="639073"/>
            </a:xfrm>
            <a:prstGeom prst="rect">
              <a:avLst/>
            </a:prstGeom>
          </p:spPr>
          <p:txBody>
            <a:bodyPr wrap="square">
              <a:spAutoFit/>
            </a:bodyPr>
            <a:lstStyle/>
            <a:p>
              <a:pPr algn="justLow">
                <a:lnSpc>
                  <a:spcPct val="114000"/>
                </a:lnSpc>
              </a:pPr>
              <a:r>
                <a:rPr lang="ar-EG" sz="2400" b="1" dirty="0">
                  <a:solidFill>
                    <a:srgbClr val="002060"/>
                  </a:solidFill>
                  <a:latin typeface="Sakkal Majalla" panose="02000000000000000000" pitchFamily="2" charset="-78"/>
                  <a:cs typeface="Sakkal Majalla" panose="02000000000000000000" pitchFamily="2" charset="-78"/>
                </a:rPr>
                <a:t>تطبيق إجراءات الأمن والسلامة في المستودعات</a:t>
              </a:r>
            </a:p>
          </p:txBody>
        </p:sp>
        <p:sp>
          <p:nvSpPr>
            <p:cNvPr id="29" name="Rectangle 28"/>
            <p:cNvSpPr/>
            <p:nvPr/>
          </p:nvSpPr>
          <p:spPr>
            <a:xfrm>
              <a:off x="11281007" y="3427709"/>
              <a:ext cx="337965" cy="639073"/>
            </a:xfrm>
            <a:prstGeom prst="rect">
              <a:avLst/>
            </a:prstGeom>
          </p:spPr>
          <p:txBody>
            <a:bodyPr wrap="square">
              <a:spAutoFit/>
            </a:bodyPr>
            <a:lstStyle/>
            <a:p>
              <a:pPr algn="ctr">
                <a:lnSpc>
                  <a:spcPct val="114000"/>
                </a:lnSpc>
              </a:pPr>
              <a:r>
                <a:rPr lang="ar-EG" sz="2400" b="1" dirty="0" smtClean="0">
                  <a:solidFill>
                    <a:srgbClr val="C00000"/>
                  </a:solidFill>
                  <a:latin typeface="Sakkal Majalla" panose="02000000000000000000" pitchFamily="2" charset="-78"/>
                  <a:cs typeface="Sakkal Majalla" panose="02000000000000000000" pitchFamily="2" charset="-78"/>
                </a:rPr>
                <a:t>9</a:t>
              </a:r>
              <a:endParaRPr lang="ar-EG" sz="2400" b="1" dirty="0">
                <a:solidFill>
                  <a:srgbClr val="C00000"/>
                </a:solidFill>
                <a:latin typeface="Sakkal Majalla" panose="02000000000000000000" pitchFamily="2" charset="-78"/>
                <a:cs typeface="Sakkal Majalla" panose="02000000000000000000" pitchFamily="2" charset="-78"/>
              </a:endParaRPr>
            </a:p>
          </p:txBody>
        </p:sp>
      </p:grpSp>
      <p:grpSp>
        <p:nvGrpSpPr>
          <p:cNvPr id="32" name="Group 31"/>
          <p:cNvGrpSpPr/>
          <p:nvPr/>
        </p:nvGrpSpPr>
        <p:grpSpPr>
          <a:xfrm>
            <a:off x="419099" y="5311981"/>
            <a:ext cx="11408399" cy="563596"/>
            <a:chOff x="-1755506" y="3386275"/>
            <a:chExt cx="13540598" cy="701630"/>
          </a:xfrm>
        </p:grpSpPr>
        <p:grpSp>
          <p:nvGrpSpPr>
            <p:cNvPr id="33" name="กลุ่ม 5"/>
            <p:cNvGrpSpPr/>
            <p:nvPr/>
          </p:nvGrpSpPr>
          <p:grpSpPr>
            <a:xfrm>
              <a:off x="11023081" y="3406588"/>
              <a:ext cx="762011" cy="681317"/>
              <a:chOff x="6275734" y="9601204"/>
              <a:chExt cx="1902946" cy="1674111"/>
            </a:xfrm>
          </p:grpSpPr>
          <p:sp>
            <p:nvSpPr>
              <p:cNvPr id="36" name="Freeform 7"/>
              <p:cNvSpPr>
                <a:spLocks noEditPoints="1"/>
              </p:cNvSpPr>
              <p:nvPr/>
            </p:nvSpPr>
            <p:spPr bwMode="auto">
              <a:xfrm>
                <a:off x="6505006" y="9601204"/>
                <a:ext cx="1673674" cy="1674111"/>
              </a:xfrm>
              <a:custGeom>
                <a:avLst/>
                <a:gdLst>
                  <a:gd name="T0" fmla="*/ 106 w 212"/>
                  <a:gd name="T1" fmla="*/ 212 h 212"/>
                  <a:gd name="T2" fmla="*/ 0 w 212"/>
                  <a:gd name="T3" fmla="*/ 106 h 212"/>
                  <a:gd name="T4" fmla="*/ 106 w 212"/>
                  <a:gd name="T5" fmla="*/ 0 h 212"/>
                  <a:gd name="T6" fmla="*/ 212 w 212"/>
                  <a:gd name="T7" fmla="*/ 106 h 212"/>
                  <a:gd name="T8" fmla="*/ 106 w 212"/>
                  <a:gd name="T9" fmla="*/ 212 h 212"/>
                  <a:gd name="T10" fmla="*/ 106 w 212"/>
                  <a:gd name="T11" fmla="*/ 20 h 212"/>
                  <a:gd name="T12" fmla="*/ 20 w 212"/>
                  <a:gd name="T13" fmla="*/ 106 h 212"/>
                  <a:gd name="T14" fmla="*/ 106 w 212"/>
                  <a:gd name="T15" fmla="*/ 192 h 212"/>
                  <a:gd name="T16" fmla="*/ 192 w 212"/>
                  <a:gd name="T17" fmla="*/ 106 h 212"/>
                  <a:gd name="T18" fmla="*/ 106 w 212"/>
                  <a:gd name="T19" fmla="*/ 2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2" h="212">
                    <a:moveTo>
                      <a:pt x="106" y="212"/>
                    </a:moveTo>
                    <a:cubicBezTo>
                      <a:pt x="48" y="212"/>
                      <a:pt x="0" y="165"/>
                      <a:pt x="0" y="106"/>
                    </a:cubicBezTo>
                    <a:cubicBezTo>
                      <a:pt x="0" y="48"/>
                      <a:pt x="48" y="0"/>
                      <a:pt x="106" y="0"/>
                    </a:cubicBezTo>
                    <a:cubicBezTo>
                      <a:pt x="165" y="0"/>
                      <a:pt x="212" y="48"/>
                      <a:pt x="212" y="106"/>
                    </a:cubicBezTo>
                    <a:cubicBezTo>
                      <a:pt x="212" y="165"/>
                      <a:pt x="165" y="212"/>
                      <a:pt x="106" y="212"/>
                    </a:cubicBezTo>
                    <a:close/>
                    <a:moveTo>
                      <a:pt x="106" y="20"/>
                    </a:moveTo>
                    <a:cubicBezTo>
                      <a:pt x="59" y="20"/>
                      <a:pt x="20" y="59"/>
                      <a:pt x="20" y="106"/>
                    </a:cubicBezTo>
                    <a:cubicBezTo>
                      <a:pt x="20" y="154"/>
                      <a:pt x="59" y="192"/>
                      <a:pt x="106" y="192"/>
                    </a:cubicBezTo>
                    <a:cubicBezTo>
                      <a:pt x="154" y="192"/>
                      <a:pt x="192" y="154"/>
                      <a:pt x="192" y="106"/>
                    </a:cubicBezTo>
                    <a:cubicBezTo>
                      <a:pt x="192" y="59"/>
                      <a:pt x="154" y="20"/>
                      <a:pt x="106" y="20"/>
                    </a:cubicBezTo>
                    <a:close/>
                  </a:path>
                </a:pathLst>
              </a:custGeom>
              <a:solidFill>
                <a:srgbClr val="E95645"/>
              </a:solidFill>
              <a:ln>
                <a:noFill/>
              </a:ln>
            </p:spPr>
            <p:txBody>
              <a:bodyPr vert="horz" wrap="square" lIns="91422" tIns="45711" rIns="91422" bIns="45711" numCol="1" anchor="t" anchorCtr="0" compatLnSpc="1">
                <a:prstTxWarp prst="textNoShape">
                  <a:avLst/>
                </a:prstTxWarp>
              </a:bodyPr>
              <a:lstStyle/>
              <a:p>
                <a:pPr algn="l" defTabSz="1086602" rtl="0"/>
                <a:endParaRPr lang="id-ID" sz="3350" dirty="0">
                  <a:solidFill>
                    <a:prstClr val="black"/>
                  </a:solidFill>
                  <a:latin typeface="Lato Light"/>
                </a:endParaRPr>
              </a:p>
            </p:txBody>
          </p:sp>
          <p:sp>
            <p:nvSpPr>
              <p:cNvPr id="37" name="Round Same Side Corner Rectangle 58"/>
              <p:cNvSpPr/>
              <p:nvPr/>
            </p:nvSpPr>
            <p:spPr>
              <a:xfrm rot="10800000" flipH="1">
                <a:off x="6275734" y="9998186"/>
                <a:ext cx="109697" cy="913590"/>
              </a:xfrm>
              <a:prstGeom prst="round2SameRect">
                <a:avLst>
                  <a:gd name="adj1" fmla="val 50000"/>
                  <a:gd name="adj2" fmla="val 50000"/>
                </a:avLst>
              </a:prstGeom>
              <a:solidFill>
                <a:srgbClr val="E95645"/>
              </a:solidFill>
              <a:ln>
                <a:no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rtlCol="0" anchor="ctr"/>
              <a:lstStyle/>
              <a:p>
                <a:pPr algn="ctr" defTabSz="1086602" rtl="0"/>
                <a:endParaRPr lang="bg-BG" sz="3350" dirty="0">
                  <a:solidFill>
                    <a:prstClr val="white"/>
                  </a:solidFill>
                  <a:latin typeface="Lato Light"/>
                </a:endParaRPr>
              </a:p>
            </p:txBody>
          </p:sp>
        </p:grpSp>
        <p:sp>
          <p:nvSpPr>
            <p:cNvPr id="34" name="Rectangle 33"/>
            <p:cNvSpPr/>
            <p:nvPr/>
          </p:nvSpPr>
          <p:spPr>
            <a:xfrm>
              <a:off x="-1755506" y="3386275"/>
              <a:ext cx="12778587" cy="639073"/>
            </a:xfrm>
            <a:prstGeom prst="rect">
              <a:avLst/>
            </a:prstGeom>
          </p:spPr>
          <p:txBody>
            <a:bodyPr wrap="square">
              <a:spAutoFit/>
            </a:bodyPr>
            <a:lstStyle/>
            <a:p>
              <a:pPr algn="justLow">
                <a:lnSpc>
                  <a:spcPct val="114000"/>
                </a:lnSpc>
              </a:pPr>
              <a:r>
                <a:rPr lang="ar-EG" sz="2400" b="1" dirty="0">
                  <a:solidFill>
                    <a:srgbClr val="002060"/>
                  </a:solidFill>
                  <a:latin typeface="Sakkal Majalla" panose="02000000000000000000" pitchFamily="2" charset="-78"/>
                  <a:cs typeface="Sakkal Majalla" panose="02000000000000000000" pitchFamily="2" charset="-78"/>
                </a:rPr>
                <a:t>رفع التقارير الدورية عن حالة المستودعات وما تم إنجازه من أعمال للإدارة المسؤولة</a:t>
              </a:r>
            </a:p>
          </p:txBody>
        </p:sp>
        <p:sp>
          <p:nvSpPr>
            <p:cNvPr id="35" name="Rectangle 34"/>
            <p:cNvSpPr/>
            <p:nvPr/>
          </p:nvSpPr>
          <p:spPr>
            <a:xfrm>
              <a:off x="11139777" y="3427710"/>
              <a:ext cx="626275" cy="639073"/>
            </a:xfrm>
            <a:prstGeom prst="rect">
              <a:avLst/>
            </a:prstGeom>
          </p:spPr>
          <p:txBody>
            <a:bodyPr wrap="square">
              <a:spAutoFit/>
            </a:bodyPr>
            <a:lstStyle/>
            <a:p>
              <a:pPr algn="ctr">
                <a:lnSpc>
                  <a:spcPct val="114000"/>
                </a:lnSpc>
              </a:pPr>
              <a:r>
                <a:rPr lang="ar-EG" sz="2400" b="1" dirty="0" smtClean="0">
                  <a:solidFill>
                    <a:srgbClr val="C00000"/>
                  </a:solidFill>
                  <a:latin typeface="Sakkal Majalla" panose="02000000000000000000" pitchFamily="2" charset="-78"/>
                  <a:cs typeface="Sakkal Majalla" panose="02000000000000000000" pitchFamily="2" charset="-78"/>
                </a:rPr>
                <a:t>10</a:t>
              </a:r>
              <a:endParaRPr lang="ar-EG" sz="2400" b="1" dirty="0">
                <a:solidFill>
                  <a:srgbClr val="C00000"/>
                </a:solidFill>
                <a:latin typeface="Sakkal Majalla" panose="02000000000000000000" pitchFamily="2" charset="-78"/>
                <a:cs typeface="Sakkal Majalla" panose="02000000000000000000" pitchFamily="2" charset="-78"/>
              </a:endParaRPr>
            </a:p>
          </p:txBody>
        </p:sp>
      </p:grpSp>
      <p:pic>
        <p:nvPicPr>
          <p:cNvPr id="38" name="Picture 37" descr="نتيجة بحث الصور عن المستودعات والمخازن"/>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1895" y="3317460"/>
            <a:ext cx="2823410" cy="1731919"/>
          </a:xfrm>
          <a:prstGeom prst="roundRect">
            <a:avLst>
              <a:gd name="adj" fmla="val 5093"/>
            </a:avLst>
          </a:prstGeom>
          <a:solidFill>
            <a:srgbClr val="FFFFFF"/>
          </a:solidFill>
          <a:ln w="28575" cap="sq">
            <a:solidFill>
              <a:sysClr val="window" lastClr="FFFFFF"/>
            </a:solidFill>
            <a:miter lim="800000"/>
          </a:ln>
          <a:effectLst>
            <a:reflection blurRad="6350" stA="52000" endA="300" endPos="35000" dir="5400000" sy="-100000" algn="bl" rotWithShape="0"/>
          </a:effectLst>
          <a:scene3d>
            <a:camera prst="orthographicFront"/>
            <a:lightRig rig="threePt" dir="t">
              <a:rot lat="0" lon="0" rev="2700000"/>
            </a:lightRig>
          </a:scene3d>
          <a:sp3d>
            <a:bevelT h="38100"/>
            <a:contourClr>
              <a:srgbClr val="C0C0C0"/>
            </a:contourClr>
          </a:sp3d>
        </p:spPr>
      </p:pic>
      <p:sp>
        <p:nvSpPr>
          <p:cNvPr id="39"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40"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4"/>
              </a:rPr>
              <a:t>www.dawliatraining.com</a:t>
            </a:r>
            <a:endParaRPr lang="en-US" sz="1100" dirty="0">
              <a:effectLst/>
              <a:ea typeface="Calibri"/>
              <a:cs typeface="Arial"/>
            </a:endParaRPr>
          </a:p>
        </p:txBody>
      </p:sp>
    </p:spTree>
    <p:extLst>
      <p:ext uri="{BB962C8B-B14F-4D97-AF65-F5344CB8AC3E}">
        <p14:creationId xmlns:p14="http://schemas.microsoft.com/office/powerpoint/2010/main" val="131992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1000"/>
                                        <p:tgtEl>
                                          <p:spTgt spid="19"/>
                                        </p:tgtEl>
                                      </p:cBhvr>
                                    </p:animEffect>
                                    <p:anim calcmode="lin" valueType="num">
                                      <p:cBhvr>
                                        <p:cTn id="22" dur="1000" fill="hold"/>
                                        <p:tgtEl>
                                          <p:spTgt spid="19"/>
                                        </p:tgtEl>
                                        <p:attrNameLst>
                                          <p:attrName>ppt_x</p:attrName>
                                        </p:attrNameLst>
                                      </p:cBhvr>
                                      <p:tavLst>
                                        <p:tav tm="0">
                                          <p:val>
                                            <p:strVal val="#ppt_x"/>
                                          </p:val>
                                        </p:tav>
                                        <p:tav tm="100000">
                                          <p:val>
                                            <p:strVal val="#ppt_x"/>
                                          </p:val>
                                        </p:tav>
                                      </p:tavLst>
                                    </p:anim>
                                    <p:anim calcmode="lin" valueType="num">
                                      <p:cBhvr>
                                        <p:cTn id="23"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fade">
                                      <p:cBhvr>
                                        <p:cTn id="28" dur="1000"/>
                                        <p:tgtEl>
                                          <p:spTgt spid="26"/>
                                        </p:tgtEl>
                                      </p:cBhvr>
                                    </p:animEffect>
                                    <p:anim calcmode="lin" valueType="num">
                                      <p:cBhvr>
                                        <p:cTn id="29" dur="1000" fill="hold"/>
                                        <p:tgtEl>
                                          <p:spTgt spid="26"/>
                                        </p:tgtEl>
                                        <p:attrNameLst>
                                          <p:attrName>ppt_x</p:attrName>
                                        </p:attrNameLst>
                                      </p:cBhvr>
                                      <p:tavLst>
                                        <p:tav tm="0">
                                          <p:val>
                                            <p:strVal val="#ppt_x"/>
                                          </p:val>
                                        </p:tav>
                                        <p:tav tm="100000">
                                          <p:val>
                                            <p:strVal val="#ppt_x"/>
                                          </p:val>
                                        </p:tav>
                                      </p:tavLst>
                                    </p:anim>
                                    <p:anim calcmode="lin" valueType="num">
                                      <p:cBhvr>
                                        <p:cTn id="30"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fade">
                                      <p:cBhvr>
                                        <p:cTn id="35" dur="1000"/>
                                        <p:tgtEl>
                                          <p:spTgt spid="32"/>
                                        </p:tgtEl>
                                      </p:cBhvr>
                                    </p:animEffect>
                                    <p:anim calcmode="lin" valueType="num">
                                      <p:cBhvr>
                                        <p:cTn id="36" dur="1000" fill="hold"/>
                                        <p:tgtEl>
                                          <p:spTgt spid="32"/>
                                        </p:tgtEl>
                                        <p:attrNameLst>
                                          <p:attrName>ppt_x</p:attrName>
                                        </p:attrNameLst>
                                      </p:cBhvr>
                                      <p:tavLst>
                                        <p:tav tm="0">
                                          <p:val>
                                            <p:strVal val="#ppt_x"/>
                                          </p:val>
                                        </p:tav>
                                        <p:tav tm="100000">
                                          <p:val>
                                            <p:strVal val="#ppt_x"/>
                                          </p:val>
                                        </p:tav>
                                      </p:tavLst>
                                    </p:anim>
                                    <p:anim calcmode="lin" valueType="num">
                                      <p:cBhvr>
                                        <p:cTn id="37"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xmlns="" id="{7E5A0D50-BD01-48CF-9E1E-6EBE3CFE0757}"/>
              </a:ext>
            </a:extLst>
          </p:cNvPr>
          <p:cNvSpPr txBox="1"/>
          <p:nvPr/>
        </p:nvSpPr>
        <p:spPr>
          <a:xfrm>
            <a:off x="6015789" y="2441346"/>
            <a:ext cx="5563014"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lnSpc>
                <a:spcPct val="150000"/>
              </a:lnSpc>
              <a:defRPr/>
            </a:pPr>
            <a:r>
              <a:rPr lang="ar-EG" sz="4800" kern="0" dirty="0">
                <a:solidFill>
                  <a:schemeClr val="tx1">
                    <a:lumMod val="75000"/>
                    <a:lumOff val="25000"/>
                  </a:schemeClr>
                </a:solidFill>
                <a:latin typeface="Sakkal Majalla" panose="02000000000000000000" pitchFamily="2" charset="-78"/>
                <a:cs typeface="Sakkal Majalla" pitchFamily="2" charset="-78"/>
              </a:rPr>
              <a:t>الآثار السلبية المترتبة على عدم الاهتمام بالمخازن</a:t>
            </a:r>
          </a:p>
        </p:txBody>
      </p:sp>
      <p:sp>
        <p:nvSpPr>
          <p:cNvPr id="3" name="Slide Number Placeholder 2"/>
          <p:cNvSpPr>
            <a:spLocks noGrp="1"/>
          </p:cNvSpPr>
          <p:nvPr>
            <p:ph type="sldNum" sz="quarter" idx="12"/>
          </p:nvPr>
        </p:nvSpPr>
        <p:spPr/>
        <p:txBody>
          <a:bodyPr/>
          <a:lstStyle/>
          <a:p>
            <a:fld id="{802A93DA-8321-490E-B7A0-7881EC602D96}" type="slidenum">
              <a:rPr lang="ar-EG" smtClean="0"/>
              <a:t>25</a:t>
            </a:fld>
            <a:endParaRPr lang="ar-EG"/>
          </a:p>
        </p:txBody>
      </p:sp>
      <p:pic>
        <p:nvPicPr>
          <p:cNvPr id="7" name="Picture 6" descr="D:\esraa\الإدارة الحديثة للمستودعات والمخازن\photos\feat_inventory.jpg"/>
          <p:cNvPicPr/>
          <p:nvPr/>
        </p:nvPicPr>
        <p:blipFill>
          <a:blip r:embed="rId3">
            <a:clrChange>
              <a:clrFrom>
                <a:srgbClr val="E9E9EB"/>
              </a:clrFrom>
              <a:clrTo>
                <a:srgbClr val="E9E9EB">
                  <a:alpha val="0"/>
                </a:srgbClr>
              </a:clrTo>
            </a:clrChange>
            <a:extLst>
              <a:ext uri="{28A0092B-C50C-407E-A947-70E740481C1C}">
                <a14:useLocalDpi xmlns:a14="http://schemas.microsoft.com/office/drawing/2010/main" val="0"/>
              </a:ext>
            </a:extLst>
          </a:blip>
          <a:srcRect/>
          <a:stretch>
            <a:fillRect/>
          </a:stretch>
        </p:blipFill>
        <p:spPr bwMode="auto">
          <a:xfrm>
            <a:off x="2277979" y="1996508"/>
            <a:ext cx="3240505" cy="2142355"/>
          </a:xfrm>
          <a:prstGeom prst="rect">
            <a:avLst/>
          </a:prstGeom>
        </p:spPr>
      </p:pic>
      <p:sp>
        <p:nvSpPr>
          <p:cNvPr id="5"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6" name="مستطيل 2"/>
          <p:cNvSpPr/>
          <p:nvPr/>
        </p:nvSpPr>
        <p:spPr>
          <a:xfrm>
            <a:off x="0" y="329822"/>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4"/>
              </a:rPr>
              <a:t>www.dawliatraining.com</a:t>
            </a:r>
            <a:endParaRPr lang="en-US" sz="1100" dirty="0">
              <a:effectLst/>
              <a:ea typeface="Calibri"/>
              <a:cs typeface="Arial"/>
            </a:endParaRPr>
          </a:p>
        </p:txBody>
      </p:sp>
    </p:spTree>
    <p:extLst>
      <p:ext uri="{BB962C8B-B14F-4D97-AF65-F5344CB8AC3E}">
        <p14:creationId xmlns:p14="http://schemas.microsoft.com/office/powerpoint/2010/main" val="418397145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26</a:t>
            </a:fld>
            <a:endParaRPr lang="ar-EG"/>
          </a:p>
        </p:txBody>
      </p:sp>
      <p:sp>
        <p:nvSpPr>
          <p:cNvPr id="23" name="Rectangle 22"/>
          <p:cNvSpPr/>
          <p:nvPr/>
        </p:nvSpPr>
        <p:spPr>
          <a:xfrm>
            <a:off x="6304546" y="202376"/>
            <a:ext cx="5887453" cy="630942"/>
          </a:xfrm>
          <a:prstGeom prst="rect">
            <a:avLst/>
          </a:prstGeom>
        </p:spPr>
        <p:txBody>
          <a:bodyPr wrap="square">
            <a:spAutoFit/>
          </a:bodyPr>
          <a:lstStyle/>
          <a:p>
            <a:pPr lvl="0" algn="ctr">
              <a:lnSpc>
                <a:spcPct val="125000"/>
              </a:lnSpc>
            </a:pPr>
            <a:r>
              <a:rPr lang="ar-EG" sz="2800" dirty="0">
                <a:solidFill>
                  <a:prstClr val="white"/>
                </a:solidFill>
                <a:latin typeface="Sakkal Majalla" pitchFamily="2" charset="-78"/>
                <a:cs typeface="Sakkal Majalla" pitchFamily="2" charset="-78"/>
              </a:rPr>
              <a:t>الآثار السلبية المترتبة على عدم الاهتمام بالمخازن</a:t>
            </a:r>
            <a:endParaRPr kumimoji="0" lang="ar-EG" sz="2800" b="0" i="0" u="none" strike="noStrike" kern="1200" cap="none" spc="0" normalizeH="0" baseline="0" noProof="0" dirty="0">
              <a:ln>
                <a:noFill/>
              </a:ln>
              <a:solidFill>
                <a:prstClr val="white"/>
              </a:solidFill>
              <a:effectLst/>
              <a:uLnTx/>
              <a:uFillTx/>
              <a:latin typeface="Sakkal Majalla" pitchFamily="2" charset="-78"/>
              <a:cs typeface="Sakkal Majalla" pitchFamily="2" charset="-78"/>
            </a:endParaRPr>
          </a:p>
        </p:txBody>
      </p:sp>
      <p:sp>
        <p:nvSpPr>
          <p:cNvPr id="4" name="Rectangle 3"/>
          <p:cNvSpPr/>
          <p:nvPr/>
        </p:nvSpPr>
        <p:spPr>
          <a:xfrm>
            <a:off x="385011" y="1325000"/>
            <a:ext cx="11538813" cy="934358"/>
          </a:xfrm>
          <a:prstGeom prst="rect">
            <a:avLst/>
          </a:prstGeom>
        </p:spPr>
        <p:txBody>
          <a:bodyPr wrap="square">
            <a:spAutoFit/>
          </a:bodyPr>
          <a:lstStyle/>
          <a:p>
            <a:pPr algn="justLow">
              <a:lnSpc>
                <a:spcPct val="114000"/>
              </a:lnSpc>
            </a:pPr>
            <a:r>
              <a:rPr lang="ar-EG" sz="2400" b="1" dirty="0">
                <a:solidFill>
                  <a:srgbClr val="C00000"/>
                </a:solidFill>
                <a:latin typeface="Sakkal Majalla" panose="02000000000000000000" pitchFamily="2" charset="-78"/>
                <a:cs typeface="Sakkal Majalla" panose="02000000000000000000" pitchFamily="2" charset="-78"/>
              </a:rPr>
              <a:t>إن عدم الاهتمام بإدارة المخازن وتوفير الوسائل التي تمكنها من ممارسة مهامها بشكل مناسب يمكن أن تنتج عنه المشكلات التالية: </a:t>
            </a:r>
          </a:p>
        </p:txBody>
      </p:sp>
      <p:grpSp>
        <p:nvGrpSpPr>
          <p:cNvPr id="5" name="Group 4"/>
          <p:cNvGrpSpPr/>
          <p:nvPr/>
        </p:nvGrpSpPr>
        <p:grpSpPr>
          <a:xfrm>
            <a:off x="4807914" y="2259358"/>
            <a:ext cx="2993264" cy="2503063"/>
            <a:chOff x="4784617" y="2498615"/>
            <a:chExt cx="3489979" cy="3191084"/>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84617" y="2498615"/>
              <a:ext cx="3489979" cy="3191084"/>
            </a:xfrm>
            <a:prstGeom prst="rect">
              <a:avLst/>
            </a:prstGeom>
          </p:spPr>
        </p:pic>
        <p:sp>
          <p:nvSpPr>
            <p:cNvPr id="8" name="Rectangle 7"/>
            <p:cNvSpPr/>
            <p:nvPr/>
          </p:nvSpPr>
          <p:spPr>
            <a:xfrm>
              <a:off x="5631611" y="3838968"/>
              <a:ext cx="1876643" cy="523220"/>
            </a:xfrm>
            <a:prstGeom prst="rect">
              <a:avLst/>
            </a:prstGeom>
          </p:spPr>
          <p:txBody>
            <a:bodyPr wrap="square">
              <a:spAutoFit/>
            </a:bodyPr>
            <a:lstStyle/>
            <a:p>
              <a:pPr algn="ctr"/>
              <a:r>
                <a:rPr lang="ar-EG" sz="2800" b="1" dirty="0">
                  <a:solidFill>
                    <a:srgbClr val="00C0E2"/>
                  </a:solidFill>
                  <a:latin typeface="Sakkal Majalla" panose="02000000000000000000" pitchFamily="2" charset="-78"/>
                  <a:cs typeface="Sakkal Majalla" panose="02000000000000000000" pitchFamily="2" charset="-78"/>
                </a:rPr>
                <a:t>توقف الإنتاج</a:t>
              </a:r>
            </a:p>
          </p:txBody>
        </p:sp>
      </p:grpSp>
      <p:grpSp>
        <p:nvGrpSpPr>
          <p:cNvPr id="9" name="Group 8"/>
          <p:cNvGrpSpPr/>
          <p:nvPr/>
        </p:nvGrpSpPr>
        <p:grpSpPr>
          <a:xfrm>
            <a:off x="7369627" y="2496499"/>
            <a:ext cx="2993264" cy="2349591"/>
            <a:chOff x="7771431" y="2800939"/>
            <a:chExt cx="3489979" cy="2995427"/>
          </a:xfrm>
        </p:grpSpPr>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1431" y="2800939"/>
              <a:ext cx="3489979" cy="2995427"/>
            </a:xfrm>
            <a:prstGeom prst="rect">
              <a:avLst/>
            </a:prstGeom>
          </p:spPr>
        </p:pic>
        <p:sp>
          <p:nvSpPr>
            <p:cNvPr id="11" name="Rectangle 10"/>
            <p:cNvSpPr/>
            <p:nvPr/>
          </p:nvSpPr>
          <p:spPr>
            <a:xfrm>
              <a:off x="8625324" y="3816718"/>
              <a:ext cx="1876643" cy="523220"/>
            </a:xfrm>
            <a:prstGeom prst="rect">
              <a:avLst/>
            </a:prstGeom>
          </p:spPr>
          <p:txBody>
            <a:bodyPr wrap="square">
              <a:spAutoFit/>
            </a:bodyPr>
            <a:lstStyle/>
            <a:p>
              <a:pPr algn="ctr"/>
              <a:r>
                <a:rPr lang="ar-EG" sz="2800" b="1" dirty="0">
                  <a:solidFill>
                    <a:srgbClr val="4B3AD1"/>
                  </a:solidFill>
                  <a:latin typeface="Sakkal Majalla" panose="02000000000000000000" pitchFamily="2" charset="-78"/>
                  <a:cs typeface="Sakkal Majalla" panose="02000000000000000000" pitchFamily="2" charset="-78"/>
                </a:rPr>
                <a:t>تلف المخزون</a:t>
              </a:r>
            </a:p>
          </p:txBody>
        </p:sp>
      </p:grpSp>
      <p:grpSp>
        <p:nvGrpSpPr>
          <p:cNvPr id="12" name="Group 11"/>
          <p:cNvGrpSpPr/>
          <p:nvPr/>
        </p:nvGrpSpPr>
        <p:grpSpPr>
          <a:xfrm>
            <a:off x="2246201" y="2496499"/>
            <a:ext cx="2993264" cy="2349591"/>
            <a:chOff x="1797803" y="2800939"/>
            <a:chExt cx="3489979" cy="2995427"/>
          </a:xfrm>
        </p:grpSpPr>
        <p:pic>
          <p:nvPicPr>
            <p:cNvPr id="13" name="Picture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797803" y="2800939"/>
              <a:ext cx="3489979" cy="2995427"/>
            </a:xfrm>
            <a:prstGeom prst="rect">
              <a:avLst/>
            </a:prstGeom>
          </p:spPr>
        </p:pic>
        <p:sp>
          <p:nvSpPr>
            <p:cNvPr id="14" name="Rectangle 13"/>
            <p:cNvSpPr/>
            <p:nvPr/>
          </p:nvSpPr>
          <p:spPr>
            <a:xfrm>
              <a:off x="2661514" y="3405336"/>
              <a:ext cx="1876643" cy="954107"/>
            </a:xfrm>
            <a:prstGeom prst="rect">
              <a:avLst/>
            </a:prstGeom>
          </p:spPr>
          <p:txBody>
            <a:bodyPr wrap="square">
              <a:spAutoFit/>
            </a:bodyPr>
            <a:lstStyle/>
            <a:p>
              <a:pPr algn="ctr"/>
              <a:r>
                <a:rPr lang="ar-EG" sz="2800" b="1" dirty="0">
                  <a:solidFill>
                    <a:srgbClr val="FC9B00"/>
                  </a:solidFill>
                  <a:latin typeface="Sakkal Majalla" panose="02000000000000000000" pitchFamily="2" charset="-78"/>
                  <a:cs typeface="Sakkal Majalla" panose="02000000000000000000" pitchFamily="2" charset="-78"/>
                </a:rPr>
                <a:t>زيادة المواد الراكدة</a:t>
              </a:r>
            </a:p>
          </p:txBody>
        </p:sp>
      </p:grpSp>
      <p:sp>
        <p:nvSpPr>
          <p:cNvPr id="3" name="Rectangle 2"/>
          <p:cNvSpPr/>
          <p:nvPr/>
        </p:nvSpPr>
        <p:spPr>
          <a:xfrm>
            <a:off x="2738518" y="4959026"/>
            <a:ext cx="6831798" cy="1200329"/>
          </a:xfrm>
          <a:prstGeom prst="rect">
            <a:avLst/>
          </a:prstGeom>
        </p:spPr>
        <p:txBody>
          <a:bodyPr wrap="square">
            <a:spAutoFit/>
          </a:bodyPr>
          <a:lstStyle/>
          <a:p>
            <a:pPr algn="ctr"/>
            <a:r>
              <a:rPr lang="ar-EG" sz="2400" b="1" dirty="0">
                <a:solidFill>
                  <a:srgbClr val="385623"/>
                </a:solidFill>
                <a:ea typeface="Calibri" panose="020F0502020204030204" pitchFamily="34" charset="0"/>
                <a:cs typeface="Sakkal Majalla" panose="02000000000000000000" pitchFamily="2" charset="-78"/>
              </a:rPr>
              <a:t>إن جميع المشكلات التي تم ذكرها سابقا ناتجة عن عدم اهتمام الإدارة بالمخازن، وقد يؤدي ظهور أي منها إلى تكليف الشركة أو المؤسسة مبالغ مالية كبيرة كان يمكن تلافيها فيما لو تم الاهتمام بإدارة المخازن</a:t>
            </a:r>
            <a:endParaRPr lang="ar-EG" sz="2800" dirty="0"/>
          </a:p>
        </p:txBody>
      </p:sp>
      <p:sp>
        <p:nvSpPr>
          <p:cNvPr id="15"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16"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6"/>
              </a:rPr>
              <a:t>www.dawliatraining.com</a:t>
            </a:r>
            <a:endParaRPr lang="en-US" sz="1100" dirty="0">
              <a:effectLst/>
              <a:ea typeface="Calibri"/>
              <a:cs typeface="Arial"/>
            </a:endParaRPr>
          </a:p>
        </p:txBody>
      </p:sp>
    </p:spTree>
    <p:extLst>
      <p:ext uri="{BB962C8B-B14F-4D97-AF65-F5344CB8AC3E}">
        <p14:creationId xmlns:p14="http://schemas.microsoft.com/office/powerpoint/2010/main" val="3376997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1000" fill="hold"/>
                                        <p:tgtEl>
                                          <p:spTgt spid="9"/>
                                        </p:tgtEl>
                                        <p:attrNameLst>
                                          <p:attrName>ppt_w</p:attrName>
                                        </p:attrNameLst>
                                      </p:cBhvr>
                                      <p:tavLst>
                                        <p:tav tm="0">
                                          <p:val>
                                            <p:fltVal val="0"/>
                                          </p:val>
                                        </p:tav>
                                        <p:tav tm="100000">
                                          <p:val>
                                            <p:strVal val="#ppt_w"/>
                                          </p:val>
                                        </p:tav>
                                      </p:tavLst>
                                    </p:anim>
                                    <p:anim calcmode="lin" valueType="num">
                                      <p:cBhvr>
                                        <p:cTn id="13" dur="1000" fill="hold"/>
                                        <p:tgtEl>
                                          <p:spTgt spid="9"/>
                                        </p:tgtEl>
                                        <p:attrNameLst>
                                          <p:attrName>ppt_h</p:attrName>
                                        </p:attrNameLst>
                                      </p:cBhvr>
                                      <p:tavLst>
                                        <p:tav tm="0">
                                          <p:val>
                                            <p:fltVal val="0"/>
                                          </p:val>
                                        </p:tav>
                                        <p:tav tm="100000">
                                          <p:val>
                                            <p:strVal val="#ppt_h"/>
                                          </p:val>
                                        </p:tav>
                                      </p:tavLst>
                                    </p:anim>
                                    <p:anim calcmode="lin" valueType="num">
                                      <p:cBhvr>
                                        <p:cTn id="14" dur="1000" fill="hold"/>
                                        <p:tgtEl>
                                          <p:spTgt spid="9"/>
                                        </p:tgtEl>
                                        <p:attrNameLst>
                                          <p:attrName>style.rotation</p:attrName>
                                        </p:attrNameLst>
                                      </p:cBhvr>
                                      <p:tavLst>
                                        <p:tav tm="0">
                                          <p:val>
                                            <p:fltVal val="90"/>
                                          </p:val>
                                        </p:tav>
                                        <p:tav tm="100000">
                                          <p:val>
                                            <p:fltVal val="0"/>
                                          </p:val>
                                        </p:tav>
                                      </p:tavLst>
                                    </p:anim>
                                    <p:animEffect transition="in" filter="fade">
                                      <p:cBhvr>
                                        <p:cTn id="15" dur="10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31" presetClass="entr" presetSubtype="0"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1000" fill="hold"/>
                                        <p:tgtEl>
                                          <p:spTgt spid="5"/>
                                        </p:tgtEl>
                                        <p:attrNameLst>
                                          <p:attrName>ppt_w</p:attrName>
                                        </p:attrNameLst>
                                      </p:cBhvr>
                                      <p:tavLst>
                                        <p:tav tm="0">
                                          <p:val>
                                            <p:fltVal val="0"/>
                                          </p:val>
                                        </p:tav>
                                        <p:tav tm="100000">
                                          <p:val>
                                            <p:strVal val="#ppt_w"/>
                                          </p:val>
                                        </p:tav>
                                      </p:tavLst>
                                    </p:anim>
                                    <p:anim calcmode="lin" valueType="num">
                                      <p:cBhvr>
                                        <p:cTn id="21" dur="1000" fill="hold"/>
                                        <p:tgtEl>
                                          <p:spTgt spid="5"/>
                                        </p:tgtEl>
                                        <p:attrNameLst>
                                          <p:attrName>ppt_h</p:attrName>
                                        </p:attrNameLst>
                                      </p:cBhvr>
                                      <p:tavLst>
                                        <p:tav tm="0">
                                          <p:val>
                                            <p:fltVal val="0"/>
                                          </p:val>
                                        </p:tav>
                                        <p:tav tm="100000">
                                          <p:val>
                                            <p:strVal val="#ppt_h"/>
                                          </p:val>
                                        </p:tav>
                                      </p:tavLst>
                                    </p:anim>
                                    <p:anim calcmode="lin" valueType="num">
                                      <p:cBhvr>
                                        <p:cTn id="22" dur="1000" fill="hold"/>
                                        <p:tgtEl>
                                          <p:spTgt spid="5"/>
                                        </p:tgtEl>
                                        <p:attrNameLst>
                                          <p:attrName>style.rotation</p:attrName>
                                        </p:attrNameLst>
                                      </p:cBhvr>
                                      <p:tavLst>
                                        <p:tav tm="0">
                                          <p:val>
                                            <p:fltVal val="90"/>
                                          </p:val>
                                        </p:tav>
                                        <p:tav tm="100000">
                                          <p:val>
                                            <p:fltVal val="0"/>
                                          </p:val>
                                        </p:tav>
                                      </p:tavLst>
                                    </p:anim>
                                    <p:animEffect transition="in" filter="fade">
                                      <p:cBhvr>
                                        <p:cTn id="23" dur="10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31" presetClass="entr" presetSubtype="0" fill="hold" nodeType="click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p:cTn id="28" dur="1000" fill="hold"/>
                                        <p:tgtEl>
                                          <p:spTgt spid="12"/>
                                        </p:tgtEl>
                                        <p:attrNameLst>
                                          <p:attrName>ppt_w</p:attrName>
                                        </p:attrNameLst>
                                      </p:cBhvr>
                                      <p:tavLst>
                                        <p:tav tm="0">
                                          <p:val>
                                            <p:fltVal val="0"/>
                                          </p:val>
                                        </p:tav>
                                        <p:tav tm="100000">
                                          <p:val>
                                            <p:strVal val="#ppt_w"/>
                                          </p:val>
                                        </p:tav>
                                      </p:tavLst>
                                    </p:anim>
                                    <p:anim calcmode="lin" valueType="num">
                                      <p:cBhvr>
                                        <p:cTn id="29" dur="1000" fill="hold"/>
                                        <p:tgtEl>
                                          <p:spTgt spid="12"/>
                                        </p:tgtEl>
                                        <p:attrNameLst>
                                          <p:attrName>ppt_h</p:attrName>
                                        </p:attrNameLst>
                                      </p:cBhvr>
                                      <p:tavLst>
                                        <p:tav tm="0">
                                          <p:val>
                                            <p:fltVal val="0"/>
                                          </p:val>
                                        </p:tav>
                                        <p:tav tm="100000">
                                          <p:val>
                                            <p:strVal val="#ppt_h"/>
                                          </p:val>
                                        </p:tav>
                                      </p:tavLst>
                                    </p:anim>
                                    <p:anim calcmode="lin" valueType="num">
                                      <p:cBhvr>
                                        <p:cTn id="30" dur="1000" fill="hold"/>
                                        <p:tgtEl>
                                          <p:spTgt spid="12"/>
                                        </p:tgtEl>
                                        <p:attrNameLst>
                                          <p:attrName>style.rotation</p:attrName>
                                        </p:attrNameLst>
                                      </p:cBhvr>
                                      <p:tavLst>
                                        <p:tav tm="0">
                                          <p:val>
                                            <p:fltVal val="90"/>
                                          </p:val>
                                        </p:tav>
                                        <p:tav tm="100000">
                                          <p:val>
                                            <p:fltVal val="0"/>
                                          </p:val>
                                        </p:tav>
                                      </p:tavLst>
                                    </p:anim>
                                    <p:animEffect transition="in" filter="fade">
                                      <p:cBhvr>
                                        <p:cTn id="31" dur="1000"/>
                                        <p:tgtEl>
                                          <p:spTgt spid="12"/>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3"/>
                                        </p:tgtEl>
                                        <p:attrNameLst>
                                          <p:attrName>style.visibility</p:attrName>
                                        </p:attrNameLst>
                                      </p:cBhvr>
                                      <p:to>
                                        <p:strVal val="visible"/>
                                      </p:to>
                                    </p:set>
                                    <p:animEffect transition="in" filter="wipe(down)">
                                      <p:cBhvr>
                                        <p:cTn id="3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xmlns="" id="{7E5A0D50-BD01-48CF-9E1E-6EBE3CFE0757}"/>
              </a:ext>
            </a:extLst>
          </p:cNvPr>
          <p:cNvSpPr txBox="1"/>
          <p:nvPr/>
        </p:nvSpPr>
        <p:spPr>
          <a:xfrm>
            <a:off x="6015789" y="2441346"/>
            <a:ext cx="5563014"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lnSpc>
                <a:spcPct val="150000"/>
              </a:lnSpc>
              <a:defRPr/>
            </a:pPr>
            <a:r>
              <a:rPr lang="ar-EG" sz="4800" kern="0" dirty="0">
                <a:solidFill>
                  <a:schemeClr val="tx1">
                    <a:lumMod val="75000"/>
                    <a:lumOff val="25000"/>
                  </a:schemeClr>
                </a:solidFill>
                <a:latin typeface="Sakkal Majalla" panose="02000000000000000000" pitchFamily="2" charset="-78"/>
                <a:cs typeface="Sakkal Majalla" pitchFamily="2" charset="-78"/>
              </a:rPr>
              <a:t>أنــواع المـخـازن</a:t>
            </a:r>
          </a:p>
        </p:txBody>
      </p:sp>
      <p:sp>
        <p:nvSpPr>
          <p:cNvPr id="3" name="Slide Number Placeholder 2"/>
          <p:cNvSpPr>
            <a:spLocks noGrp="1"/>
          </p:cNvSpPr>
          <p:nvPr>
            <p:ph type="sldNum" sz="quarter" idx="12"/>
          </p:nvPr>
        </p:nvSpPr>
        <p:spPr/>
        <p:txBody>
          <a:bodyPr/>
          <a:lstStyle/>
          <a:p>
            <a:fld id="{802A93DA-8321-490E-B7A0-7881EC602D96}" type="slidenum">
              <a:rPr lang="ar-EG" smtClean="0"/>
              <a:t>27</a:t>
            </a:fld>
            <a:endParaRPr lang="ar-EG"/>
          </a:p>
        </p:txBody>
      </p:sp>
      <p:pic>
        <p:nvPicPr>
          <p:cNvPr id="7" name="Picture 6" descr="D:\esraa\الإدارة الحديثة للمستودعات والمخازن\photos\feat_inventory.jpg"/>
          <p:cNvPicPr/>
          <p:nvPr/>
        </p:nvPicPr>
        <p:blipFill>
          <a:blip r:embed="rId3">
            <a:clrChange>
              <a:clrFrom>
                <a:srgbClr val="E9E9EB"/>
              </a:clrFrom>
              <a:clrTo>
                <a:srgbClr val="E9E9EB">
                  <a:alpha val="0"/>
                </a:srgbClr>
              </a:clrTo>
            </a:clrChange>
            <a:extLst>
              <a:ext uri="{28A0092B-C50C-407E-A947-70E740481C1C}">
                <a14:useLocalDpi xmlns:a14="http://schemas.microsoft.com/office/drawing/2010/main" val="0"/>
              </a:ext>
            </a:extLst>
          </a:blip>
          <a:srcRect/>
          <a:stretch>
            <a:fillRect/>
          </a:stretch>
        </p:blipFill>
        <p:spPr bwMode="auto">
          <a:xfrm>
            <a:off x="2277979" y="1996508"/>
            <a:ext cx="3240505" cy="2142355"/>
          </a:xfrm>
          <a:prstGeom prst="rect">
            <a:avLst/>
          </a:prstGeom>
        </p:spPr>
      </p:pic>
      <p:sp>
        <p:nvSpPr>
          <p:cNvPr id="5"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6" name="مستطيل 2"/>
          <p:cNvSpPr/>
          <p:nvPr/>
        </p:nvSpPr>
        <p:spPr>
          <a:xfrm>
            <a:off x="0" y="316175"/>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4"/>
              </a:rPr>
              <a:t>www.dawliatraining.com</a:t>
            </a:r>
            <a:endParaRPr lang="en-US" sz="1100" dirty="0">
              <a:effectLst/>
              <a:ea typeface="Calibri"/>
              <a:cs typeface="Arial"/>
            </a:endParaRPr>
          </a:p>
        </p:txBody>
      </p:sp>
    </p:spTree>
    <p:extLst>
      <p:ext uri="{BB962C8B-B14F-4D97-AF65-F5344CB8AC3E}">
        <p14:creationId xmlns:p14="http://schemas.microsoft.com/office/powerpoint/2010/main" val="200323360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28</a:t>
            </a:fld>
            <a:endParaRPr lang="ar-EG"/>
          </a:p>
        </p:txBody>
      </p:sp>
      <p:sp>
        <p:nvSpPr>
          <p:cNvPr id="23" name="Rectangle 22"/>
          <p:cNvSpPr/>
          <p:nvPr/>
        </p:nvSpPr>
        <p:spPr>
          <a:xfrm>
            <a:off x="6304546" y="202376"/>
            <a:ext cx="5887453" cy="630942"/>
          </a:xfrm>
          <a:prstGeom prst="rect">
            <a:avLst/>
          </a:prstGeom>
        </p:spPr>
        <p:txBody>
          <a:bodyPr wrap="square">
            <a:spAutoFit/>
          </a:bodyPr>
          <a:lstStyle/>
          <a:p>
            <a:pPr lvl="0" algn="ctr">
              <a:lnSpc>
                <a:spcPct val="125000"/>
              </a:lnSpc>
            </a:pPr>
            <a:r>
              <a:rPr lang="ar-EG" sz="2800" dirty="0">
                <a:solidFill>
                  <a:prstClr val="white"/>
                </a:solidFill>
                <a:latin typeface="Sakkal Majalla" pitchFamily="2" charset="-78"/>
                <a:cs typeface="Sakkal Majalla" pitchFamily="2" charset="-78"/>
              </a:rPr>
              <a:t>أنــواع المـخـازن</a:t>
            </a:r>
            <a:endParaRPr kumimoji="0" lang="ar-EG" sz="2800" b="0" i="0" u="none" strike="noStrike" kern="1200" cap="none" spc="0" normalizeH="0" baseline="0" noProof="0" dirty="0">
              <a:ln>
                <a:noFill/>
              </a:ln>
              <a:solidFill>
                <a:prstClr val="white"/>
              </a:solidFill>
              <a:effectLst/>
              <a:uLnTx/>
              <a:uFillTx/>
              <a:latin typeface="Sakkal Majalla" pitchFamily="2" charset="-78"/>
              <a:cs typeface="Sakkal Majalla" pitchFamily="2" charset="-78"/>
            </a:endParaRPr>
          </a:p>
        </p:txBody>
      </p:sp>
      <p:sp>
        <p:nvSpPr>
          <p:cNvPr id="2" name="Rectangle 1"/>
          <p:cNvSpPr/>
          <p:nvPr/>
        </p:nvSpPr>
        <p:spPr>
          <a:xfrm>
            <a:off x="2096249" y="202376"/>
            <a:ext cx="3277856" cy="830997"/>
          </a:xfrm>
          <a:prstGeom prst="rect">
            <a:avLst/>
          </a:prstGeom>
        </p:spPr>
        <p:txBody>
          <a:bodyPr wrap="square">
            <a:spAutoFit/>
          </a:bodyPr>
          <a:lstStyle/>
          <a:p>
            <a:pPr algn="ctr"/>
            <a:r>
              <a:rPr lang="ar-EG" sz="2400" b="1" dirty="0">
                <a:solidFill>
                  <a:srgbClr val="C00000"/>
                </a:solidFill>
                <a:latin typeface="Sakkal Majalla" panose="02000000000000000000" pitchFamily="2" charset="-78"/>
                <a:cs typeface="Sakkal Majalla" panose="02000000000000000000" pitchFamily="2" charset="-78"/>
              </a:rPr>
              <a:t>يمكن تحديد أنواع المستودعات من عدة جوانب من أهمها:</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56670" y="2894467"/>
            <a:ext cx="7644985" cy="688220"/>
          </a:xfrm>
          <a:prstGeom prst="rect">
            <a:avLst/>
          </a:prstGeom>
        </p:spPr>
      </p:pic>
      <p:grpSp>
        <p:nvGrpSpPr>
          <p:cNvPr id="6" name="Group 5"/>
          <p:cNvGrpSpPr/>
          <p:nvPr/>
        </p:nvGrpSpPr>
        <p:grpSpPr>
          <a:xfrm>
            <a:off x="4731330" y="1692801"/>
            <a:ext cx="2696165" cy="2638410"/>
            <a:chOff x="4878242" y="1203433"/>
            <a:chExt cx="3199985" cy="3472324"/>
          </a:xfrm>
        </p:grpSpPr>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78242" y="1203433"/>
              <a:ext cx="3199985" cy="3472324"/>
            </a:xfrm>
            <a:prstGeom prst="rect">
              <a:avLst/>
            </a:prstGeom>
          </p:spPr>
        </p:pic>
        <p:sp>
          <p:nvSpPr>
            <p:cNvPr id="9" name="Rectangle 8"/>
            <p:cNvSpPr/>
            <p:nvPr/>
          </p:nvSpPr>
          <p:spPr>
            <a:xfrm>
              <a:off x="5144553" y="1816210"/>
              <a:ext cx="2738067" cy="1984767"/>
            </a:xfrm>
            <a:prstGeom prst="rect">
              <a:avLst/>
            </a:prstGeom>
          </p:spPr>
          <p:txBody>
            <a:bodyPr wrap="square">
              <a:spAutoFit/>
            </a:bodyPr>
            <a:lstStyle/>
            <a:p>
              <a:pPr algn="ctr">
                <a:lnSpc>
                  <a:spcPct val="150000"/>
                </a:lnSpc>
              </a:pPr>
              <a:r>
                <a:rPr lang="ar-EG" sz="3200" dirty="0">
                  <a:solidFill>
                    <a:schemeClr val="bg1"/>
                  </a:solidFill>
                  <a:latin typeface="Sakkal Majalla" panose="02000000000000000000" pitchFamily="2" charset="-78"/>
                  <a:cs typeface="Sakkal Majalla" panose="02000000000000000000" pitchFamily="2" charset="-78"/>
                </a:rPr>
                <a:t>مخازن حسب </a:t>
              </a:r>
              <a:r>
                <a:rPr lang="ar-EG" sz="3200" dirty="0" smtClean="0">
                  <a:solidFill>
                    <a:schemeClr val="bg1"/>
                  </a:solidFill>
                  <a:latin typeface="Sakkal Majalla" panose="02000000000000000000" pitchFamily="2" charset="-78"/>
                  <a:cs typeface="Sakkal Majalla" panose="02000000000000000000" pitchFamily="2" charset="-78"/>
                </a:rPr>
                <a:t>الملكية </a:t>
              </a:r>
              <a:r>
                <a:rPr lang="ar-EG" sz="3200" dirty="0">
                  <a:solidFill>
                    <a:schemeClr val="bg1"/>
                  </a:solidFill>
                  <a:latin typeface="Sakkal Majalla" panose="02000000000000000000" pitchFamily="2" charset="-78"/>
                  <a:cs typeface="Sakkal Majalla" panose="02000000000000000000" pitchFamily="2" charset="-78"/>
                </a:rPr>
                <a:t>وتشمل</a:t>
              </a:r>
            </a:p>
          </p:txBody>
        </p:sp>
      </p:grpSp>
      <p:grpSp>
        <p:nvGrpSpPr>
          <p:cNvPr id="10" name="Group 9"/>
          <p:cNvGrpSpPr/>
          <p:nvPr/>
        </p:nvGrpSpPr>
        <p:grpSpPr>
          <a:xfrm>
            <a:off x="8801240" y="3639513"/>
            <a:ext cx="2200829" cy="2200829"/>
            <a:chOff x="9200313" y="3575344"/>
            <a:chExt cx="2200829" cy="2200829"/>
          </a:xfrm>
        </p:grpSpPr>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200313" y="3575344"/>
              <a:ext cx="2200829" cy="2200829"/>
            </a:xfrm>
            <a:prstGeom prst="rect">
              <a:avLst/>
            </a:prstGeom>
          </p:spPr>
        </p:pic>
        <p:sp>
          <p:nvSpPr>
            <p:cNvPr id="12" name="Rectangle 11"/>
            <p:cNvSpPr/>
            <p:nvPr/>
          </p:nvSpPr>
          <p:spPr>
            <a:xfrm>
              <a:off x="9525743" y="4198704"/>
              <a:ext cx="1702366" cy="954107"/>
            </a:xfrm>
            <a:prstGeom prst="rect">
              <a:avLst/>
            </a:prstGeom>
          </p:spPr>
          <p:txBody>
            <a:bodyPr wrap="square">
              <a:spAutoFit/>
            </a:bodyPr>
            <a:lstStyle/>
            <a:p>
              <a:pPr algn="ctr"/>
              <a:r>
                <a:rPr lang="ar-EG" sz="2800" b="1" dirty="0">
                  <a:solidFill>
                    <a:schemeClr val="bg1"/>
                  </a:solidFill>
                  <a:latin typeface="Sakkal Majalla" panose="02000000000000000000" pitchFamily="2" charset="-78"/>
                  <a:cs typeface="Sakkal Majalla" panose="02000000000000000000" pitchFamily="2" charset="-78"/>
                </a:rPr>
                <a:t>مخازن مملوكة لنفس الشركة</a:t>
              </a:r>
            </a:p>
          </p:txBody>
        </p:sp>
      </p:grpSp>
      <p:grpSp>
        <p:nvGrpSpPr>
          <p:cNvPr id="13" name="Group 12"/>
          <p:cNvGrpSpPr/>
          <p:nvPr/>
        </p:nvGrpSpPr>
        <p:grpSpPr>
          <a:xfrm>
            <a:off x="1232454" y="3527356"/>
            <a:ext cx="2200829" cy="2200829"/>
            <a:chOff x="1631527" y="3463187"/>
            <a:chExt cx="2200829" cy="2200829"/>
          </a:xfrm>
        </p:grpSpPr>
        <p:pic>
          <p:nvPicPr>
            <p:cNvPr id="14" name="Picture 1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31527" y="3463187"/>
              <a:ext cx="2200829" cy="2200829"/>
            </a:xfrm>
            <a:prstGeom prst="rect">
              <a:avLst/>
            </a:prstGeom>
          </p:spPr>
        </p:pic>
        <p:sp>
          <p:nvSpPr>
            <p:cNvPr id="15" name="Rectangle 14"/>
            <p:cNvSpPr/>
            <p:nvPr/>
          </p:nvSpPr>
          <p:spPr>
            <a:xfrm>
              <a:off x="1743780" y="3778771"/>
              <a:ext cx="1976322" cy="1569660"/>
            </a:xfrm>
            <a:prstGeom prst="rect">
              <a:avLst/>
            </a:prstGeom>
          </p:spPr>
          <p:txBody>
            <a:bodyPr wrap="square">
              <a:spAutoFit/>
            </a:bodyPr>
            <a:lstStyle/>
            <a:p>
              <a:pPr algn="ctr"/>
              <a:r>
                <a:rPr lang="ar-EG" sz="2400" b="1" dirty="0">
                  <a:solidFill>
                    <a:schemeClr val="bg1"/>
                  </a:solidFill>
                  <a:latin typeface="Sakkal Majalla" panose="02000000000000000000" pitchFamily="2" charset="-78"/>
                  <a:cs typeface="Sakkal Majalla" panose="02000000000000000000" pitchFamily="2" charset="-78"/>
                </a:rPr>
                <a:t>مخازن مستأجرة سواء من الدولة </a:t>
              </a:r>
              <a:r>
                <a:rPr lang="ar-EG" sz="2400" b="1" dirty="0" smtClean="0">
                  <a:solidFill>
                    <a:schemeClr val="bg1"/>
                  </a:solidFill>
                  <a:latin typeface="Sakkal Majalla" panose="02000000000000000000" pitchFamily="2" charset="-78"/>
                  <a:cs typeface="Sakkal Majalla" panose="02000000000000000000" pitchFamily="2" charset="-78"/>
                </a:rPr>
                <a:t/>
              </a:r>
              <a:br>
                <a:rPr lang="ar-EG" sz="2400" b="1" dirty="0" smtClean="0">
                  <a:solidFill>
                    <a:schemeClr val="bg1"/>
                  </a:solidFill>
                  <a:latin typeface="Sakkal Majalla" panose="02000000000000000000" pitchFamily="2" charset="-78"/>
                  <a:cs typeface="Sakkal Majalla" panose="02000000000000000000" pitchFamily="2" charset="-78"/>
                </a:rPr>
              </a:br>
              <a:r>
                <a:rPr lang="ar-EG" sz="2400" b="1" dirty="0" smtClean="0">
                  <a:solidFill>
                    <a:schemeClr val="bg1"/>
                  </a:solidFill>
                  <a:latin typeface="Sakkal Majalla" panose="02000000000000000000" pitchFamily="2" charset="-78"/>
                  <a:cs typeface="Sakkal Majalla" panose="02000000000000000000" pitchFamily="2" charset="-78"/>
                </a:rPr>
                <a:t>أو </a:t>
              </a:r>
              <a:r>
                <a:rPr lang="ar-EG" sz="2400" b="1" dirty="0">
                  <a:solidFill>
                    <a:schemeClr val="bg1"/>
                  </a:solidFill>
                  <a:latin typeface="Sakkal Majalla" panose="02000000000000000000" pitchFamily="2" charset="-78"/>
                  <a:cs typeface="Sakkal Majalla" panose="02000000000000000000" pitchFamily="2" charset="-78"/>
                </a:rPr>
                <a:t>القطاع الخاص وتدار من قبلهما</a:t>
              </a:r>
            </a:p>
          </p:txBody>
        </p:sp>
      </p:grpSp>
      <p:sp>
        <p:nvSpPr>
          <p:cNvPr id="16"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17"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7"/>
              </a:rPr>
              <a:t>www.dawliatraining.com</a:t>
            </a:r>
            <a:endParaRPr lang="en-US" sz="1100" dirty="0">
              <a:effectLst/>
              <a:ea typeface="Calibri"/>
              <a:cs typeface="Arial"/>
            </a:endParaRPr>
          </a:p>
        </p:txBody>
      </p:sp>
    </p:spTree>
    <p:extLst>
      <p:ext uri="{BB962C8B-B14F-4D97-AF65-F5344CB8AC3E}">
        <p14:creationId xmlns:p14="http://schemas.microsoft.com/office/powerpoint/2010/main" val="28540950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16" presetClass="entr" presetSubtype="21"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inVertic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p:cTn id="15" dur="1000" fill="hold"/>
                                        <p:tgtEl>
                                          <p:spTgt spid="10"/>
                                        </p:tgtEl>
                                        <p:attrNameLst>
                                          <p:attrName>ppt_w</p:attrName>
                                        </p:attrNameLst>
                                      </p:cBhvr>
                                      <p:tavLst>
                                        <p:tav tm="0">
                                          <p:val>
                                            <p:fltVal val="0"/>
                                          </p:val>
                                        </p:tav>
                                        <p:tav tm="100000">
                                          <p:val>
                                            <p:strVal val="#ppt_w"/>
                                          </p:val>
                                        </p:tav>
                                      </p:tavLst>
                                    </p:anim>
                                    <p:anim calcmode="lin" valueType="num">
                                      <p:cBhvr>
                                        <p:cTn id="16" dur="1000" fill="hold"/>
                                        <p:tgtEl>
                                          <p:spTgt spid="10"/>
                                        </p:tgtEl>
                                        <p:attrNameLst>
                                          <p:attrName>ppt_h</p:attrName>
                                        </p:attrNameLst>
                                      </p:cBhvr>
                                      <p:tavLst>
                                        <p:tav tm="0">
                                          <p:val>
                                            <p:fltVal val="0"/>
                                          </p:val>
                                        </p:tav>
                                        <p:tav tm="100000">
                                          <p:val>
                                            <p:strVal val="#ppt_h"/>
                                          </p:val>
                                        </p:tav>
                                      </p:tavLst>
                                    </p:anim>
                                    <p:anim calcmode="lin" valueType="num">
                                      <p:cBhvr>
                                        <p:cTn id="17"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15" presetClass="entr" presetSubtype="0" fill="hold" nodeType="click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1000" fill="hold"/>
                                        <p:tgtEl>
                                          <p:spTgt spid="13"/>
                                        </p:tgtEl>
                                        <p:attrNameLst>
                                          <p:attrName>ppt_w</p:attrName>
                                        </p:attrNameLst>
                                      </p:cBhvr>
                                      <p:tavLst>
                                        <p:tav tm="0">
                                          <p:val>
                                            <p:fltVal val="0"/>
                                          </p:val>
                                        </p:tav>
                                        <p:tav tm="100000">
                                          <p:val>
                                            <p:strVal val="#ppt_w"/>
                                          </p:val>
                                        </p:tav>
                                      </p:tavLst>
                                    </p:anim>
                                    <p:anim calcmode="lin" valueType="num">
                                      <p:cBhvr>
                                        <p:cTn id="24" dur="1000" fill="hold"/>
                                        <p:tgtEl>
                                          <p:spTgt spid="13"/>
                                        </p:tgtEl>
                                        <p:attrNameLst>
                                          <p:attrName>ppt_h</p:attrName>
                                        </p:attrNameLst>
                                      </p:cBhvr>
                                      <p:tavLst>
                                        <p:tav tm="0">
                                          <p:val>
                                            <p:fltVal val="0"/>
                                          </p:val>
                                        </p:tav>
                                        <p:tav tm="100000">
                                          <p:val>
                                            <p:strVal val="#ppt_h"/>
                                          </p:val>
                                        </p:tav>
                                      </p:tavLst>
                                    </p:anim>
                                    <p:anim calcmode="lin" valueType="num">
                                      <p:cBhvr>
                                        <p:cTn id="25"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13"/>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29</a:t>
            </a:fld>
            <a:endParaRPr lang="ar-EG"/>
          </a:p>
        </p:txBody>
      </p:sp>
      <p:sp>
        <p:nvSpPr>
          <p:cNvPr id="23" name="Rectangle 22"/>
          <p:cNvSpPr/>
          <p:nvPr/>
        </p:nvSpPr>
        <p:spPr>
          <a:xfrm>
            <a:off x="6833937" y="202376"/>
            <a:ext cx="5016394" cy="630942"/>
          </a:xfrm>
          <a:prstGeom prst="rect">
            <a:avLst/>
          </a:prstGeom>
        </p:spPr>
        <p:txBody>
          <a:bodyPr wrap="square">
            <a:spAutoFit/>
          </a:bodyPr>
          <a:lstStyle/>
          <a:p>
            <a:pPr lvl="0" algn="ctr">
              <a:lnSpc>
                <a:spcPct val="125000"/>
              </a:lnSpc>
            </a:pPr>
            <a:r>
              <a:rPr lang="ar-EG" sz="2800" dirty="0">
                <a:solidFill>
                  <a:prstClr val="white"/>
                </a:solidFill>
                <a:latin typeface="Sakkal Majalla" pitchFamily="2" charset="-78"/>
                <a:cs typeface="Sakkal Majalla" pitchFamily="2" charset="-78"/>
              </a:rPr>
              <a:t>أنــواع المـخـازن</a:t>
            </a:r>
            <a:endParaRPr kumimoji="0" lang="ar-EG" sz="2800" b="0" i="0" u="none" strike="noStrike" kern="1200" cap="none" spc="0" normalizeH="0" baseline="0" noProof="0" dirty="0">
              <a:ln>
                <a:noFill/>
              </a:ln>
              <a:solidFill>
                <a:prstClr val="white"/>
              </a:solidFill>
              <a:effectLst/>
              <a:uLnTx/>
              <a:uFillTx/>
              <a:latin typeface="Sakkal Majalla" pitchFamily="2" charset="-78"/>
              <a:cs typeface="Sakkal Majalla" pitchFamily="2" charset="-78"/>
            </a:endParaRPr>
          </a:p>
        </p:txBody>
      </p:sp>
      <p:grpSp>
        <p:nvGrpSpPr>
          <p:cNvPr id="4" name="Group 3"/>
          <p:cNvGrpSpPr/>
          <p:nvPr/>
        </p:nvGrpSpPr>
        <p:grpSpPr>
          <a:xfrm>
            <a:off x="4627898" y="2599063"/>
            <a:ext cx="3489979" cy="3191084"/>
            <a:chOff x="4784617" y="2498615"/>
            <a:chExt cx="3489979" cy="3191084"/>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84617" y="2498615"/>
              <a:ext cx="3489979" cy="3191084"/>
            </a:xfrm>
            <a:prstGeom prst="rect">
              <a:avLst/>
            </a:prstGeom>
          </p:spPr>
        </p:pic>
        <p:sp>
          <p:nvSpPr>
            <p:cNvPr id="6" name="Rectangle 5"/>
            <p:cNvSpPr/>
            <p:nvPr/>
          </p:nvSpPr>
          <p:spPr>
            <a:xfrm>
              <a:off x="5712711" y="3678659"/>
              <a:ext cx="1633789" cy="954107"/>
            </a:xfrm>
            <a:prstGeom prst="rect">
              <a:avLst/>
            </a:prstGeom>
          </p:spPr>
          <p:txBody>
            <a:bodyPr wrap="square">
              <a:spAutoFit/>
            </a:bodyPr>
            <a:lstStyle/>
            <a:p>
              <a:pPr algn="ctr"/>
              <a:r>
                <a:rPr lang="ar-EG" sz="2800" b="1" dirty="0">
                  <a:solidFill>
                    <a:srgbClr val="00C0E2"/>
                  </a:solidFill>
                  <a:latin typeface="Sakkal Majalla" panose="02000000000000000000" pitchFamily="2" charset="-78"/>
                  <a:cs typeface="Sakkal Majalla" panose="02000000000000000000" pitchFamily="2" charset="-78"/>
                </a:rPr>
                <a:t>مخازن قريبة من المورد</a:t>
              </a:r>
            </a:p>
          </p:txBody>
        </p:sp>
      </p:grpSp>
      <p:sp>
        <p:nvSpPr>
          <p:cNvPr id="8" name="Rectangle 7"/>
          <p:cNvSpPr/>
          <p:nvPr/>
        </p:nvSpPr>
        <p:spPr>
          <a:xfrm>
            <a:off x="3682057" y="1808987"/>
            <a:ext cx="4801314" cy="523220"/>
          </a:xfrm>
          <a:prstGeom prst="rect">
            <a:avLst/>
          </a:prstGeom>
        </p:spPr>
        <p:txBody>
          <a:bodyPr wrap="none">
            <a:spAutoFit/>
          </a:bodyPr>
          <a:lstStyle/>
          <a:p>
            <a:pPr algn="ctr"/>
            <a:r>
              <a:rPr lang="ar-EG" sz="2800" b="1" dirty="0">
                <a:solidFill>
                  <a:srgbClr val="C00000"/>
                </a:solidFill>
                <a:latin typeface="Sakkal Majalla" panose="02000000000000000000" pitchFamily="2" charset="-78"/>
                <a:cs typeface="Sakkal Majalla" panose="02000000000000000000" pitchFamily="2" charset="-78"/>
              </a:rPr>
              <a:t>مخازن أو مستودعات حسب الموقع، وتشمل:</a:t>
            </a:r>
          </a:p>
        </p:txBody>
      </p:sp>
      <p:grpSp>
        <p:nvGrpSpPr>
          <p:cNvPr id="9" name="Group 8"/>
          <p:cNvGrpSpPr/>
          <p:nvPr/>
        </p:nvGrpSpPr>
        <p:grpSpPr>
          <a:xfrm>
            <a:off x="7614712" y="2901387"/>
            <a:ext cx="3489979" cy="2995427"/>
            <a:chOff x="7771431" y="2800939"/>
            <a:chExt cx="3489979" cy="2995427"/>
          </a:xfrm>
        </p:grpSpPr>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71431" y="2800939"/>
              <a:ext cx="3489979" cy="2995427"/>
            </a:xfrm>
            <a:prstGeom prst="rect">
              <a:avLst/>
            </a:prstGeom>
          </p:spPr>
        </p:pic>
        <p:sp>
          <p:nvSpPr>
            <p:cNvPr id="11" name="Rectangle 10"/>
            <p:cNvSpPr/>
            <p:nvPr/>
          </p:nvSpPr>
          <p:spPr>
            <a:xfrm>
              <a:off x="8668225" y="3555548"/>
              <a:ext cx="1876643" cy="954107"/>
            </a:xfrm>
            <a:prstGeom prst="rect">
              <a:avLst/>
            </a:prstGeom>
          </p:spPr>
          <p:txBody>
            <a:bodyPr wrap="square">
              <a:spAutoFit/>
            </a:bodyPr>
            <a:lstStyle/>
            <a:p>
              <a:pPr algn="ctr"/>
              <a:r>
                <a:rPr lang="ar-EG" sz="2800" b="1" dirty="0">
                  <a:solidFill>
                    <a:srgbClr val="4B3AD1"/>
                  </a:solidFill>
                  <a:latin typeface="Sakkal Majalla" panose="02000000000000000000" pitchFamily="2" charset="-78"/>
                  <a:cs typeface="Sakkal Majalla" panose="02000000000000000000" pitchFamily="2" charset="-78"/>
                </a:rPr>
                <a:t>مخازن قريبة من السوق</a:t>
              </a:r>
            </a:p>
          </p:txBody>
        </p:sp>
      </p:grpSp>
      <p:grpSp>
        <p:nvGrpSpPr>
          <p:cNvPr id="12" name="Group 11"/>
          <p:cNvGrpSpPr/>
          <p:nvPr/>
        </p:nvGrpSpPr>
        <p:grpSpPr>
          <a:xfrm>
            <a:off x="1641084" y="2901387"/>
            <a:ext cx="3489979" cy="2995427"/>
            <a:chOff x="1797803" y="2800939"/>
            <a:chExt cx="3489979" cy="2995427"/>
          </a:xfrm>
        </p:grpSpPr>
        <p:pic>
          <p:nvPicPr>
            <p:cNvPr id="13" name="Picture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97803" y="2800939"/>
              <a:ext cx="3489979" cy="2995427"/>
            </a:xfrm>
            <a:prstGeom prst="rect">
              <a:avLst/>
            </a:prstGeom>
          </p:spPr>
        </p:pic>
        <p:sp>
          <p:nvSpPr>
            <p:cNvPr id="14" name="Rectangle 13"/>
            <p:cNvSpPr/>
            <p:nvPr/>
          </p:nvSpPr>
          <p:spPr>
            <a:xfrm>
              <a:off x="2515921" y="3617103"/>
              <a:ext cx="2124449" cy="954107"/>
            </a:xfrm>
            <a:prstGeom prst="rect">
              <a:avLst/>
            </a:prstGeom>
          </p:spPr>
          <p:txBody>
            <a:bodyPr wrap="square">
              <a:spAutoFit/>
            </a:bodyPr>
            <a:lstStyle/>
            <a:p>
              <a:pPr algn="ctr"/>
              <a:r>
                <a:rPr lang="ar-EG" sz="2800" b="1" dirty="0">
                  <a:solidFill>
                    <a:srgbClr val="FC9B00"/>
                  </a:solidFill>
                  <a:latin typeface="Sakkal Majalla" panose="02000000000000000000" pitchFamily="2" charset="-78"/>
                  <a:cs typeface="Sakkal Majalla" panose="02000000000000000000" pitchFamily="2" charset="-78"/>
                </a:rPr>
                <a:t>مخازن في الشركة أو المؤسسة</a:t>
              </a:r>
            </a:p>
          </p:txBody>
        </p:sp>
      </p:grpSp>
      <p:sp>
        <p:nvSpPr>
          <p:cNvPr id="15"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16"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6"/>
              </a:rPr>
              <a:t>www.dawliatraining.com</a:t>
            </a:r>
            <a:endParaRPr lang="en-US" sz="1100" dirty="0">
              <a:effectLst/>
              <a:ea typeface="Calibri"/>
              <a:cs typeface="Arial"/>
            </a:endParaRPr>
          </a:p>
        </p:txBody>
      </p:sp>
    </p:spTree>
    <p:extLst>
      <p:ext uri="{BB962C8B-B14F-4D97-AF65-F5344CB8AC3E}">
        <p14:creationId xmlns:p14="http://schemas.microsoft.com/office/powerpoint/2010/main" val="664152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 calcmode="lin" valueType="num">
                                      <p:cBhvr>
                                        <p:cTn id="14" dur="500" fill="hold"/>
                                        <p:tgtEl>
                                          <p:spTgt spid="9"/>
                                        </p:tgtEl>
                                        <p:attrNameLst>
                                          <p:attrName>style.rotation</p:attrName>
                                        </p:attrNameLst>
                                      </p:cBhvr>
                                      <p:tavLst>
                                        <p:tav tm="0">
                                          <p:val>
                                            <p:fltVal val="360"/>
                                          </p:val>
                                        </p:tav>
                                        <p:tav tm="100000">
                                          <p:val>
                                            <p:fltVal val="0"/>
                                          </p:val>
                                        </p:tav>
                                      </p:tavLst>
                                    </p:anim>
                                    <p:animEffect transition="in" filter="fade">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49" presetClass="entr" presetSubtype="0" decel="100000" fill="hold" nodeType="click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ppt_w</p:attrName>
                                        </p:attrNameLst>
                                      </p:cBhvr>
                                      <p:tavLst>
                                        <p:tav tm="0">
                                          <p:val>
                                            <p:fltVal val="0"/>
                                          </p:val>
                                        </p:tav>
                                        <p:tav tm="100000">
                                          <p:val>
                                            <p:strVal val="#ppt_w"/>
                                          </p:val>
                                        </p:tav>
                                      </p:tavLst>
                                    </p:anim>
                                    <p:anim calcmode="lin" valueType="num">
                                      <p:cBhvr>
                                        <p:cTn id="21" dur="500" fill="hold"/>
                                        <p:tgtEl>
                                          <p:spTgt spid="4"/>
                                        </p:tgtEl>
                                        <p:attrNameLst>
                                          <p:attrName>ppt_h</p:attrName>
                                        </p:attrNameLst>
                                      </p:cBhvr>
                                      <p:tavLst>
                                        <p:tav tm="0">
                                          <p:val>
                                            <p:fltVal val="0"/>
                                          </p:val>
                                        </p:tav>
                                        <p:tav tm="100000">
                                          <p:val>
                                            <p:strVal val="#ppt_h"/>
                                          </p:val>
                                        </p:tav>
                                      </p:tavLst>
                                    </p:anim>
                                    <p:anim calcmode="lin" valueType="num">
                                      <p:cBhvr>
                                        <p:cTn id="22" dur="500" fill="hold"/>
                                        <p:tgtEl>
                                          <p:spTgt spid="4"/>
                                        </p:tgtEl>
                                        <p:attrNameLst>
                                          <p:attrName>style.rotation</p:attrName>
                                        </p:attrNameLst>
                                      </p:cBhvr>
                                      <p:tavLst>
                                        <p:tav tm="0">
                                          <p:val>
                                            <p:fltVal val="360"/>
                                          </p:val>
                                        </p:tav>
                                        <p:tav tm="100000">
                                          <p:val>
                                            <p:fltVal val="0"/>
                                          </p:val>
                                        </p:tav>
                                      </p:tavLst>
                                    </p:anim>
                                    <p:animEffect transition="in" filter="fade">
                                      <p:cBhvr>
                                        <p:cTn id="23" dur="5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49" presetClass="entr" presetSubtype="0" decel="100000" fill="hold" nodeType="click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p:cTn id="28" dur="500" fill="hold"/>
                                        <p:tgtEl>
                                          <p:spTgt spid="12"/>
                                        </p:tgtEl>
                                        <p:attrNameLst>
                                          <p:attrName>ppt_w</p:attrName>
                                        </p:attrNameLst>
                                      </p:cBhvr>
                                      <p:tavLst>
                                        <p:tav tm="0">
                                          <p:val>
                                            <p:fltVal val="0"/>
                                          </p:val>
                                        </p:tav>
                                        <p:tav tm="100000">
                                          <p:val>
                                            <p:strVal val="#ppt_w"/>
                                          </p:val>
                                        </p:tav>
                                      </p:tavLst>
                                    </p:anim>
                                    <p:anim calcmode="lin" valueType="num">
                                      <p:cBhvr>
                                        <p:cTn id="29" dur="500" fill="hold"/>
                                        <p:tgtEl>
                                          <p:spTgt spid="12"/>
                                        </p:tgtEl>
                                        <p:attrNameLst>
                                          <p:attrName>ppt_h</p:attrName>
                                        </p:attrNameLst>
                                      </p:cBhvr>
                                      <p:tavLst>
                                        <p:tav tm="0">
                                          <p:val>
                                            <p:fltVal val="0"/>
                                          </p:val>
                                        </p:tav>
                                        <p:tav tm="100000">
                                          <p:val>
                                            <p:strVal val="#ppt_h"/>
                                          </p:val>
                                        </p:tav>
                                      </p:tavLst>
                                    </p:anim>
                                    <p:anim calcmode="lin" valueType="num">
                                      <p:cBhvr>
                                        <p:cTn id="30" dur="500" fill="hold"/>
                                        <p:tgtEl>
                                          <p:spTgt spid="12"/>
                                        </p:tgtEl>
                                        <p:attrNameLst>
                                          <p:attrName>style.rotation</p:attrName>
                                        </p:attrNameLst>
                                      </p:cBhvr>
                                      <p:tavLst>
                                        <p:tav tm="0">
                                          <p:val>
                                            <p:fltVal val="360"/>
                                          </p:val>
                                        </p:tav>
                                        <p:tav tm="100000">
                                          <p:val>
                                            <p:fltVal val="0"/>
                                          </p:val>
                                        </p:tav>
                                      </p:tavLst>
                                    </p:anim>
                                    <p:animEffect transition="in" filter="fade">
                                      <p:cBhvr>
                                        <p:cTn id="3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359243" y="539645"/>
            <a:ext cx="11481527" cy="6001067"/>
            <a:chOff x="342778" y="1113807"/>
            <a:chExt cx="11481527" cy="5646391"/>
          </a:xfrm>
        </p:grpSpPr>
        <p:sp>
          <p:nvSpPr>
            <p:cNvPr id="5" name="Rectangle 4">
              <a:extLst>
                <a:ext uri="{FF2B5EF4-FFF2-40B4-BE49-F238E27FC236}">
                  <a16:creationId xmlns:a16="http://schemas.microsoft.com/office/drawing/2014/main" xmlns="" id="{C03955BB-E41C-4E77-BB48-325360470229}"/>
                </a:ext>
              </a:extLst>
            </p:cNvPr>
            <p:cNvSpPr/>
            <p:nvPr/>
          </p:nvSpPr>
          <p:spPr>
            <a:xfrm>
              <a:off x="342778" y="1113807"/>
              <a:ext cx="5681417" cy="5640605"/>
            </a:xfrm>
            <a:prstGeom prst="rect">
              <a:avLst/>
            </a:prstGeom>
            <a:blipFill>
              <a:blip r:embed="rId2"/>
              <a:stretch>
                <a:fillRect/>
              </a:stretch>
            </a:blipFill>
            <a:ln w="12700" cap="flat" cmpd="sng" algn="ctr">
              <a:noFill/>
              <a:prstDash val="solid"/>
              <a:miter lim="800000"/>
            </a:ln>
            <a:effectLst>
              <a:outerShdw blurRad="50800" dist="88900" dir="10800000" algn="r"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grpSp>
          <p:nvGrpSpPr>
            <p:cNvPr id="6" name="Group 5"/>
            <p:cNvGrpSpPr/>
            <p:nvPr/>
          </p:nvGrpSpPr>
          <p:grpSpPr>
            <a:xfrm>
              <a:off x="419175" y="1119593"/>
              <a:ext cx="11405130" cy="5640605"/>
              <a:chOff x="419175" y="1119593"/>
              <a:chExt cx="11405130" cy="5640605"/>
            </a:xfrm>
          </p:grpSpPr>
          <p:sp>
            <p:nvSpPr>
              <p:cNvPr id="7" name="Rectangle 6">
                <a:extLst>
                  <a:ext uri="{FF2B5EF4-FFF2-40B4-BE49-F238E27FC236}">
                    <a16:creationId xmlns:a16="http://schemas.microsoft.com/office/drawing/2014/main" xmlns="" id="{33F222A8-AF2A-4292-8A95-0C3AD37A109D}"/>
                  </a:ext>
                </a:extLst>
              </p:cNvPr>
              <p:cNvSpPr/>
              <p:nvPr/>
            </p:nvSpPr>
            <p:spPr>
              <a:xfrm>
                <a:off x="6163734" y="1119593"/>
                <a:ext cx="5660571" cy="5640605"/>
              </a:xfrm>
              <a:prstGeom prst="rect">
                <a:avLst/>
              </a:prstGeom>
              <a:blipFill>
                <a:blip r:embed="rId2"/>
                <a:stretch>
                  <a:fillRect/>
                </a:stretch>
              </a:blipFill>
              <a:ln w="12700" cap="flat" cmpd="sng" algn="ctr">
                <a:noFill/>
                <a:prstDash val="solid"/>
                <a:miter lim="800000"/>
              </a:ln>
              <a:effectLst>
                <a:outerShdw blurRad="50800" dist="76200" algn="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grpSp>
            <p:nvGrpSpPr>
              <p:cNvPr id="8" name="Group 7"/>
              <p:cNvGrpSpPr/>
              <p:nvPr/>
            </p:nvGrpSpPr>
            <p:grpSpPr>
              <a:xfrm>
                <a:off x="419175" y="1199605"/>
                <a:ext cx="11319094" cy="5445389"/>
                <a:chOff x="419175" y="1199605"/>
                <a:chExt cx="11319094" cy="5445389"/>
              </a:xfrm>
            </p:grpSpPr>
            <p:grpSp>
              <p:nvGrpSpPr>
                <p:cNvPr id="9" name="Group 8"/>
                <p:cNvGrpSpPr/>
                <p:nvPr/>
              </p:nvGrpSpPr>
              <p:grpSpPr>
                <a:xfrm>
                  <a:off x="6196606" y="1210309"/>
                  <a:ext cx="5541663" cy="5434685"/>
                  <a:chOff x="6128872" y="119550"/>
                  <a:chExt cx="5541663" cy="6607638"/>
                </a:xfrm>
              </p:grpSpPr>
              <p:sp>
                <p:nvSpPr>
                  <p:cNvPr id="98" name="Rectangle 97">
                    <a:extLst>
                      <a:ext uri="{FF2B5EF4-FFF2-40B4-BE49-F238E27FC236}">
                        <a16:creationId xmlns:a16="http://schemas.microsoft.com/office/drawing/2014/main" xmlns="" id="{479DEB60-7570-45B4-8336-36827F8A3ED2}"/>
                      </a:ext>
                    </a:extLst>
                  </p:cNvPr>
                  <p:cNvSpPr/>
                  <p:nvPr/>
                </p:nvSpPr>
                <p:spPr>
                  <a:xfrm>
                    <a:off x="11148331" y="4069452"/>
                    <a:ext cx="522204" cy="2657736"/>
                  </a:xfrm>
                  <a:prstGeom prst="rect">
                    <a:avLst/>
                  </a:prstGeom>
                  <a:solidFill>
                    <a:srgbClr val="28B056"/>
                  </a:solidFill>
                  <a:ln w="12700" cap="flat" cmpd="sng" algn="ctr">
                    <a:noFill/>
                    <a:prstDash val="solid"/>
                    <a:miter lim="800000"/>
                  </a:ln>
                  <a:effectLst>
                    <a:outerShdw blurRad="50800" dist="1270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99" name="Freeform: Shape 191">
                    <a:extLst>
                      <a:ext uri="{FF2B5EF4-FFF2-40B4-BE49-F238E27FC236}">
                        <a16:creationId xmlns:a16="http://schemas.microsoft.com/office/drawing/2014/main" xmlns="" id="{1F0B4A1C-B94A-47CE-AED1-2D2A4BE4CFF9}"/>
                      </a:ext>
                    </a:extLst>
                  </p:cNvPr>
                  <p:cNvSpPr/>
                  <p:nvPr/>
                </p:nvSpPr>
                <p:spPr>
                  <a:xfrm>
                    <a:off x="6128872" y="119550"/>
                    <a:ext cx="5395162" cy="6607322"/>
                  </a:xfrm>
                  <a:custGeom>
                    <a:avLst/>
                    <a:gdLst>
                      <a:gd name="connsiteX0" fmla="*/ 0 w 5395162"/>
                      <a:gd name="connsiteY0" fmla="*/ 0 h 6607323"/>
                      <a:gd name="connsiteX1" fmla="*/ 5395162 w 5395162"/>
                      <a:gd name="connsiteY1" fmla="*/ 0 h 6607323"/>
                      <a:gd name="connsiteX2" fmla="*/ 5395162 w 5395162"/>
                      <a:gd name="connsiteY2" fmla="*/ 3949902 h 6607323"/>
                      <a:gd name="connsiteX3" fmla="*/ 5230980 w 5395162"/>
                      <a:gd name="connsiteY3" fmla="*/ 3949902 h 6607323"/>
                      <a:gd name="connsiteX4" fmla="*/ 5032614 w 5395162"/>
                      <a:gd name="connsiteY4" fmla="*/ 4148268 h 6607323"/>
                      <a:gd name="connsiteX5" fmla="*/ 5032614 w 5395162"/>
                      <a:gd name="connsiteY5" fmla="*/ 6607209 h 6607323"/>
                      <a:gd name="connsiteX6" fmla="*/ 5032625 w 5395162"/>
                      <a:gd name="connsiteY6" fmla="*/ 6607323 h 6607323"/>
                      <a:gd name="connsiteX7" fmla="*/ 0 w 5395162"/>
                      <a:gd name="connsiteY7" fmla="*/ 6607323 h 6607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95162" h="6607323">
                        <a:moveTo>
                          <a:pt x="0" y="0"/>
                        </a:moveTo>
                        <a:lnTo>
                          <a:pt x="5395162" y="0"/>
                        </a:lnTo>
                        <a:lnTo>
                          <a:pt x="5395162" y="3949902"/>
                        </a:lnTo>
                        <a:lnTo>
                          <a:pt x="5230980" y="3949902"/>
                        </a:lnTo>
                        <a:cubicBezTo>
                          <a:pt x="5121425" y="3949902"/>
                          <a:pt x="5032614" y="4038713"/>
                          <a:pt x="5032614" y="4148268"/>
                        </a:cubicBezTo>
                        <a:lnTo>
                          <a:pt x="5032614" y="6607209"/>
                        </a:lnTo>
                        <a:lnTo>
                          <a:pt x="5032625" y="6607323"/>
                        </a:lnTo>
                        <a:lnTo>
                          <a:pt x="0" y="6607323"/>
                        </a:lnTo>
                        <a:close/>
                      </a:path>
                    </a:pathLst>
                  </a:custGeom>
                  <a:solidFill>
                    <a:srgbClr val="FDFDFD"/>
                  </a:solidFill>
                  <a:ln w="12700" cap="flat" cmpd="sng" algn="ctr">
                    <a:noFill/>
                    <a:prstDash val="solid"/>
                    <a:miter lim="800000"/>
                  </a:ln>
                  <a:effectLst>
                    <a:outerShdw blurRad="50800" dist="1270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grpSp>
            <p:grpSp>
              <p:nvGrpSpPr>
                <p:cNvPr id="10" name="Group 9">
                  <a:extLst>
                    <a:ext uri="{FF2B5EF4-FFF2-40B4-BE49-F238E27FC236}">
                      <a16:creationId xmlns:a16="http://schemas.microsoft.com/office/drawing/2014/main" xmlns="" id="{4D3EC6F6-41B8-42EA-9450-9660D30297B3}"/>
                    </a:ext>
                  </a:extLst>
                </p:cNvPr>
                <p:cNvGrpSpPr/>
                <p:nvPr/>
              </p:nvGrpSpPr>
              <p:grpSpPr>
                <a:xfrm flipH="1">
                  <a:off x="419175" y="1199605"/>
                  <a:ext cx="5541663" cy="5434686"/>
                  <a:chOff x="6128872" y="119550"/>
                  <a:chExt cx="5541663" cy="6607638"/>
                </a:xfrm>
              </p:grpSpPr>
              <p:sp>
                <p:nvSpPr>
                  <p:cNvPr id="96" name="Rectangle 95">
                    <a:extLst>
                      <a:ext uri="{FF2B5EF4-FFF2-40B4-BE49-F238E27FC236}">
                        <a16:creationId xmlns:a16="http://schemas.microsoft.com/office/drawing/2014/main" xmlns="" id="{BC45525F-CA64-4D1D-A75E-E6290B229999}"/>
                      </a:ext>
                    </a:extLst>
                  </p:cNvPr>
                  <p:cNvSpPr/>
                  <p:nvPr/>
                </p:nvSpPr>
                <p:spPr>
                  <a:xfrm>
                    <a:off x="11148331" y="4069452"/>
                    <a:ext cx="522204" cy="2657736"/>
                  </a:xfrm>
                  <a:prstGeom prst="rect">
                    <a:avLst/>
                  </a:prstGeom>
                  <a:solidFill>
                    <a:srgbClr val="28B056"/>
                  </a:solidFill>
                  <a:ln w="12700" cap="flat" cmpd="sng" algn="ctr">
                    <a:noFill/>
                    <a:prstDash val="solid"/>
                    <a:miter lim="800000"/>
                  </a:ln>
                  <a:effectLst>
                    <a:outerShdw blurRad="50800" dist="63500" dir="10800000" algn="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97" name="Freeform: Shape 175">
                    <a:extLst>
                      <a:ext uri="{FF2B5EF4-FFF2-40B4-BE49-F238E27FC236}">
                        <a16:creationId xmlns:a16="http://schemas.microsoft.com/office/drawing/2014/main" xmlns="" id="{4CCDAA36-0014-487F-9FC8-FB18AD79A536}"/>
                      </a:ext>
                    </a:extLst>
                  </p:cNvPr>
                  <p:cNvSpPr/>
                  <p:nvPr/>
                </p:nvSpPr>
                <p:spPr>
                  <a:xfrm>
                    <a:off x="6128872" y="119550"/>
                    <a:ext cx="5395162" cy="6607323"/>
                  </a:xfrm>
                  <a:custGeom>
                    <a:avLst/>
                    <a:gdLst>
                      <a:gd name="connsiteX0" fmla="*/ 0 w 5395162"/>
                      <a:gd name="connsiteY0" fmla="*/ 0 h 6607323"/>
                      <a:gd name="connsiteX1" fmla="*/ 5395162 w 5395162"/>
                      <a:gd name="connsiteY1" fmla="*/ 0 h 6607323"/>
                      <a:gd name="connsiteX2" fmla="*/ 5395162 w 5395162"/>
                      <a:gd name="connsiteY2" fmla="*/ 3949902 h 6607323"/>
                      <a:gd name="connsiteX3" fmla="*/ 5230980 w 5395162"/>
                      <a:gd name="connsiteY3" fmla="*/ 3949902 h 6607323"/>
                      <a:gd name="connsiteX4" fmla="*/ 5032614 w 5395162"/>
                      <a:gd name="connsiteY4" fmla="*/ 4148268 h 6607323"/>
                      <a:gd name="connsiteX5" fmla="*/ 5032614 w 5395162"/>
                      <a:gd name="connsiteY5" fmla="*/ 6607209 h 6607323"/>
                      <a:gd name="connsiteX6" fmla="*/ 5032625 w 5395162"/>
                      <a:gd name="connsiteY6" fmla="*/ 6607323 h 6607323"/>
                      <a:gd name="connsiteX7" fmla="*/ 0 w 5395162"/>
                      <a:gd name="connsiteY7" fmla="*/ 6607323 h 6607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95162" h="6607323">
                        <a:moveTo>
                          <a:pt x="0" y="0"/>
                        </a:moveTo>
                        <a:lnTo>
                          <a:pt x="5395162" y="0"/>
                        </a:lnTo>
                        <a:lnTo>
                          <a:pt x="5395162" y="3949902"/>
                        </a:lnTo>
                        <a:lnTo>
                          <a:pt x="5230980" y="3949902"/>
                        </a:lnTo>
                        <a:cubicBezTo>
                          <a:pt x="5121425" y="3949902"/>
                          <a:pt x="5032614" y="4038713"/>
                          <a:pt x="5032614" y="4148268"/>
                        </a:cubicBezTo>
                        <a:lnTo>
                          <a:pt x="5032614" y="6607209"/>
                        </a:lnTo>
                        <a:lnTo>
                          <a:pt x="5032625" y="6607323"/>
                        </a:lnTo>
                        <a:lnTo>
                          <a:pt x="0" y="6607323"/>
                        </a:lnTo>
                        <a:close/>
                      </a:path>
                    </a:pathLst>
                  </a:custGeom>
                  <a:solidFill>
                    <a:srgbClr val="FDFDFD"/>
                  </a:solidFill>
                  <a:ln w="12700" cap="flat" cmpd="sng" algn="ctr">
                    <a:noFill/>
                    <a:prstDash val="solid"/>
                    <a:miter lim="800000"/>
                  </a:ln>
                  <a:effectLst>
                    <a:outerShdw blurRad="50800" dist="76200" dir="10800000" algn="r"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grpSp>
            <p:grpSp>
              <p:nvGrpSpPr>
                <p:cNvPr id="11" name="Group 10">
                  <a:extLst>
                    <a:ext uri="{FF2B5EF4-FFF2-40B4-BE49-F238E27FC236}">
                      <a16:creationId xmlns:a16="http://schemas.microsoft.com/office/drawing/2014/main" xmlns="" id="{0F1A4B53-3DA8-4B08-87F6-99E2B5780CCB}"/>
                    </a:ext>
                  </a:extLst>
                </p:cNvPr>
                <p:cNvGrpSpPr/>
                <p:nvPr/>
              </p:nvGrpSpPr>
              <p:grpSpPr>
                <a:xfrm>
                  <a:off x="5672345" y="1210272"/>
                  <a:ext cx="781676" cy="5434427"/>
                  <a:chOff x="5604611" y="119550"/>
                  <a:chExt cx="781676" cy="6607323"/>
                </a:xfrm>
              </p:grpSpPr>
              <p:sp>
                <p:nvSpPr>
                  <p:cNvPr id="12" name="Rectangle 11">
                    <a:extLst>
                      <a:ext uri="{FF2B5EF4-FFF2-40B4-BE49-F238E27FC236}">
                        <a16:creationId xmlns:a16="http://schemas.microsoft.com/office/drawing/2014/main" xmlns="" id="{D119F2DB-0E38-4A31-831F-2BAF295D2A25}"/>
                      </a:ext>
                    </a:extLst>
                  </p:cNvPr>
                  <p:cNvSpPr/>
                  <p:nvPr/>
                </p:nvSpPr>
                <p:spPr>
                  <a:xfrm>
                    <a:off x="5635694" y="20253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grpSp>
                <p:nvGrpSpPr>
                  <p:cNvPr id="13" name="Group 12">
                    <a:extLst>
                      <a:ext uri="{FF2B5EF4-FFF2-40B4-BE49-F238E27FC236}">
                        <a16:creationId xmlns:a16="http://schemas.microsoft.com/office/drawing/2014/main" xmlns="" id="{AEE5042A-E067-4FB7-BCFF-00BB33BFEDEC}"/>
                      </a:ext>
                    </a:extLst>
                  </p:cNvPr>
                  <p:cNvGrpSpPr/>
                  <p:nvPr/>
                </p:nvGrpSpPr>
                <p:grpSpPr>
                  <a:xfrm>
                    <a:off x="5805714" y="119550"/>
                    <a:ext cx="580573" cy="386869"/>
                    <a:chOff x="5805714" y="609691"/>
                    <a:chExt cx="580573" cy="386869"/>
                  </a:xfrm>
                </p:grpSpPr>
                <p:sp>
                  <p:nvSpPr>
                    <p:cNvPr id="94" name="Rectangle 93">
                      <a:extLst>
                        <a:ext uri="{FF2B5EF4-FFF2-40B4-BE49-F238E27FC236}">
                          <a16:creationId xmlns:a16="http://schemas.microsoft.com/office/drawing/2014/main" xmlns="" id="{9ECC8D50-758B-45D1-9832-058DA749338C}"/>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95" name="Arc 94">
                      <a:extLst>
                        <a:ext uri="{FF2B5EF4-FFF2-40B4-BE49-F238E27FC236}">
                          <a16:creationId xmlns:a16="http://schemas.microsoft.com/office/drawing/2014/main" xmlns="" id="{FC783E55-1922-4926-8D97-EC60526709F7}"/>
                        </a:ext>
                      </a:extLst>
                    </p:cNvPr>
                    <p:cNvSpPr/>
                    <p:nvPr/>
                  </p:nvSpPr>
                  <p:spPr>
                    <a:xfrm>
                      <a:off x="5805714" y="609691"/>
                      <a:ext cx="410553" cy="386869"/>
                    </a:xfrm>
                    <a:prstGeom prst="arc">
                      <a:avLst>
                        <a:gd name="adj1" fmla="val 10333954"/>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libri" panose="020F0502020204030204"/>
                        <a:ea typeface="+mn-ea"/>
                        <a:cs typeface="+mn-cs"/>
                      </a:endParaRPr>
                    </a:p>
                  </p:txBody>
                </p:sp>
              </p:grpSp>
              <p:sp>
                <p:nvSpPr>
                  <p:cNvPr id="14" name="Rectangle 13">
                    <a:extLst>
                      <a:ext uri="{FF2B5EF4-FFF2-40B4-BE49-F238E27FC236}">
                        <a16:creationId xmlns:a16="http://schemas.microsoft.com/office/drawing/2014/main" xmlns="" id="{FCB92E0C-F05E-4602-8A6C-A561815032EC}"/>
                      </a:ext>
                    </a:extLst>
                  </p:cNvPr>
                  <p:cNvSpPr/>
                  <p:nvPr/>
                </p:nvSpPr>
                <p:spPr>
                  <a:xfrm>
                    <a:off x="5632035" y="503041"/>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grpSp>
                <p:nvGrpSpPr>
                  <p:cNvPr id="15" name="Group 14">
                    <a:extLst>
                      <a:ext uri="{FF2B5EF4-FFF2-40B4-BE49-F238E27FC236}">
                        <a16:creationId xmlns:a16="http://schemas.microsoft.com/office/drawing/2014/main" xmlns="" id="{E48E30C9-A74F-4C52-AD04-FC9A5CBD8258}"/>
                      </a:ext>
                    </a:extLst>
                  </p:cNvPr>
                  <p:cNvGrpSpPr/>
                  <p:nvPr/>
                </p:nvGrpSpPr>
                <p:grpSpPr>
                  <a:xfrm>
                    <a:off x="5805714" y="430573"/>
                    <a:ext cx="580573" cy="386869"/>
                    <a:chOff x="5805714" y="609691"/>
                    <a:chExt cx="580573" cy="386869"/>
                  </a:xfrm>
                </p:grpSpPr>
                <p:sp>
                  <p:nvSpPr>
                    <p:cNvPr id="92" name="Rectangle 91">
                      <a:extLst>
                        <a:ext uri="{FF2B5EF4-FFF2-40B4-BE49-F238E27FC236}">
                          <a16:creationId xmlns:a16="http://schemas.microsoft.com/office/drawing/2014/main" xmlns="" id="{9D80A7DB-810E-4588-BE25-E9F7C34D3DB1}"/>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93" name="Arc 92">
                      <a:extLst>
                        <a:ext uri="{FF2B5EF4-FFF2-40B4-BE49-F238E27FC236}">
                          <a16:creationId xmlns:a16="http://schemas.microsoft.com/office/drawing/2014/main" xmlns="" id="{0CEE252C-3F6B-425D-A974-8C322FD62AA8}"/>
                        </a:ext>
                      </a:extLst>
                    </p:cNvPr>
                    <p:cNvSpPr/>
                    <p:nvPr/>
                  </p:nvSpPr>
                  <p:spPr>
                    <a:xfrm>
                      <a:off x="5805714" y="609691"/>
                      <a:ext cx="410553" cy="386869"/>
                    </a:xfrm>
                    <a:prstGeom prst="arc">
                      <a:avLst>
                        <a:gd name="adj1" fmla="val 10604954"/>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libri" panose="020F0502020204030204"/>
                        <a:ea typeface="+mn-ea"/>
                        <a:cs typeface="+mn-cs"/>
                      </a:endParaRPr>
                    </a:p>
                  </p:txBody>
                </p:sp>
              </p:grpSp>
              <p:sp>
                <p:nvSpPr>
                  <p:cNvPr id="16" name="Rectangle 15">
                    <a:extLst>
                      <a:ext uri="{FF2B5EF4-FFF2-40B4-BE49-F238E27FC236}">
                        <a16:creationId xmlns:a16="http://schemas.microsoft.com/office/drawing/2014/main" xmlns="" id="{A4620A41-830E-412F-B7F4-82B17531460F}"/>
                      </a:ext>
                    </a:extLst>
                  </p:cNvPr>
                  <p:cNvSpPr/>
                  <p:nvPr/>
                </p:nvSpPr>
                <p:spPr>
                  <a:xfrm>
                    <a:off x="5635694" y="81748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17" name="Rectangle 16">
                    <a:extLst>
                      <a:ext uri="{FF2B5EF4-FFF2-40B4-BE49-F238E27FC236}">
                        <a16:creationId xmlns:a16="http://schemas.microsoft.com/office/drawing/2014/main" xmlns="" id="{B8C591D4-C50C-4B67-805A-961945693BE6}"/>
                      </a:ext>
                    </a:extLst>
                  </p:cNvPr>
                  <p:cNvSpPr/>
                  <p:nvPr/>
                </p:nvSpPr>
                <p:spPr>
                  <a:xfrm>
                    <a:off x="5636493" y="1123923"/>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18" name="Rectangle 17">
                    <a:extLst>
                      <a:ext uri="{FF2B5EF4-FFF2-40B4-BE49-F238E27FC236}">
                        <a16:creationId xmlns:a16="http://schemas.microsoft.com/office/drawing/2014/main" xmlns="" id="{461F08B5-15BF-4C63-B54C-7D2001EDCAD3}"/>
                      </a:ext>
                    </a:extLst>
                  </p:cNvPr>
                  <p:cNvSpPr/>
                  <p:nvPr/>
                </p:nvSpPr>
                <p:spPr>
                  <a:xfrm>
                    <a:off x="5633303" y="144082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19" name="Rectangle 18">
                    <a:extLst>
                      <a:ext uri="{FF2B5EF4-FFF2-40B4-BE49-F238E27FC236}">
                        <a16:creationId xmlns:a16="http://schemas.microsoft.com/office/drawing/2014/main" xmlns="" id="{D12C5631-8C0A-4256-BD3E-88D081A7321B}"/>
                      </a:ext>
                    </a:extLst>
                  </p:cNvPr>
                  <p:cNvSpPr/>
                  <p:nvPr/>
                </p:nvSpPr>
                <p:spPr>
                  <a:xfrm>
                    <a:off x="5641689" y="174238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20" name="Rectangle 19">
                    <a:extLst>
                      <a:ext uri="{FF2B5EF4-FFF2-40B4-BE49-F238E27FC236}">
                        <a16:creationId xmlns:a16="http://schemas.microsoft.com/office/drawing/2014/main" xmlns="" id="{D3030D9B-44CF-4F4E-A86E-18A79322376D}"/>
                      </a:ext>
                    </a:extLst>
                  </p:cNvPr>
                  <p:cNvSpPr/>
                  <p:nvPr/>
                </p:nvSpPr>
                <p:spPr>
                  <a:xfrm>
                    <a:off x="5626130" y="2064953"/>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21" name="Rectangle 20">
                    <a:extLst>
                      <a:ext uri="{FF2B5EF4-FFF2-40B4-BE49-F238E27FC236}">
                        <a16:creationId xmlns:a16="http://schemas.microsoft.com/office/drawing/2014/main" xmlns="" id="{0E9F8D11-58D9-4493-A410-DACB43B5E48F}"/>
                      </a:ext>
                    </a:extLst>
                  </p:cNvPr>
                  <p:cNvSpPr/>
                  <p:nvPr/>
                </p:nvSpPr>
                <p:spPr>
                  <a:xfrm>
                    <a:off x="5626130" y="2372116"/>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22" name="Rectangle 21">
                    <a:extLst>
                      <a:ext uri="{FF2B5EF4-FFF2-40B4-BE49-F238E27FC236}">
                        <a16:creationId xmlns:a16="http://schemas.microsoft.com/office/drawing/2014/main" xmlns="" id="{880FA994-AF36-4890-A98D-4750B71B3C59}"/>
                      </a:ext>
                    </a:extLst>
                  </p:cNvPr>
                  <p:cNvSpPr/>
                  <p:nvPr/>
                </p:nvSpPr>
                <p:spPr>
                  <a:xfrm>
                    <a:off x="5633303" y="268452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23" name="Rectangle 22">
                    <a:extLst>
                      <a:ext uri="{FF2B5EF4-FFF2-40B4-BE49-F238E27FC236}">
                        <a16:creationId xmlns:a16="http://schemas.microsoft.com/office/drawing/2014/main" xmlns="" id="{9E5C2FB6-992A-4537-B467-2FCB0FDBDB9F}"/>
                      </a:ext>
                    </a:extLst>
                  </p:cNvPr>
                  <p:cNvSpPr/>
                  <p:nvPr/>
                </p:nvSpPr>
                <p:spPr>
                  <a:xfrm>
                    <a:off x="5633303" y="2985986"/>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24" name="Rectangle 23">
                    <a:extLst>
                      <a:ext uri="{FF2B5EF4-FFF2-40B4-BE49-F238E27FC236}">
                        <a16:creationId xmlns:a16="http://schemas.microsoft.com/office/drawing/2014/main" xmlns="" id="{73193785-12A4-408F-9E7C-27DDBEAFA7BD}"/>
                      </a:ext>
                    </a:extLst>
                  </p:cNvPr>
                  <p:cNvSpPr/>
                  <p:nvPr/>
                </p:nvSpPr>
                <p:spPr>
                  <a:xfrm>
                    <a:off x="5626130" y="330818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25" name="Rectangle 24">
                    <a:extLst>
                      <a:ext uri="{FF2B5EF4-FFF2-40B4-BE49-F238E27FC236}">
                        <a16:creationId xmlns:a16="http://schemas.microsoft.com/office/drawing/2014/main" xmlns="" id="{FF68EA0C-3323-4279-9322-583E0496C340}"/>
                      </a:ext>
                    </a:extLst>
                  </p:cNvPr>
                  <p:cNvSpPr/>
                  <p:nvPr/>
                </p:nvSpPr>
                <p:spPr>
                  <a:xfrm>
                    <a:off x="5618957" y="361510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26" name="Rectangle 25">
                    <a:extLst>
                      <a:ext uri="{FF2B5EF4-FFF2-40B4-BE49-F238E27FC236}">
                        <a16:creationId xmlns:a16="http://schemas.microsoft.com/office/drawing/2014/main" xmlns="" id="{DA8F7F98-A2C1-4622-86E7-4F2038831BBE}"/>
                      </a:ext>
                    </a:extLst>
                  </p:cNvPr>
                  <p:cNvSpPr/>
                  <p:nvPr/>
                </p:nvSpPr>
                <p:spPr>
                  <a:xfrm>
                    <a:off x="5604611" y="392724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27" name="Rectangle 26">
                    <a:extLst>
                      <a:ext uri="{FF2B5EF4-FFF2-40B4-BE49-F238E27FC236}">
                        <a16:creationId xmlns:a16="http://schemas.microsoft.com/office/drawing/2014/main" xmlns="" id="{0A05E640-BFCE-401E-8E58-B95F9FAC8DFA}"/>
                      </a:ext>
                    </a:extLst>
                  </p:cNvPr>
                  <p:cNvSpPr/>
                  <p:nvPr/>
                </p:nvSpPr>
                <p:spPr>
                  <a:xfrm>
                    <a:off x="5611784" y="4239143"/>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28" name="Rectangle 27">
                    <a:extLst>
                      <a:ext uri="{FF2B5EF4-FFF2-40B4-BE49-F238E27FC236}">
                        <a16:creationId xmlns:a16="http://schemas.microsoft.com/office/drawing/2014/main" xmlns="" id="{E054FE0A-3727-4A81-B405-7B2AD3CF46C1}"/>
                      </a:ext>
                    </a:extLst>
                  </p:cNvPr>
                  <p:cNvSpPr/>
                  <p:nvPr/>
                </p:nvSpPr>
                <p:spPr>
                  <a:xfrm>
                    <a:off x="5604611" y="4546182"/>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29" name="Rectangle 28">
                    <a:extLst>
                      <a:ext uri="{FF2B5EF4-FFF2-40B4-BE49-F238E27FC236}">
                        <a16:creationId xmlns:a16="http://schemas.microsoft.com/office/drawing/2014/main" xmlns="" id="{181F776C-2AF8-48ED-A45F-6043E45954BF}"/>
                      </a:ext>
                    </a:extLst>
                  </p:cNvPr>
                  <p:cNvSpPr/>
                  <p:nvPr/>
                </p:nvSpPr>
                <p:spPr>
                  <a:xfrm>
                    <a:off x="5609779" y="485746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30" name="Rectangle 29">
                    <a:extLst>
                      <a:ext uri="{FF2B5EF4-FFF2-40B4-BE49-F238E27FC236}">
                        <a16:creationId xmlns:a16="http://schemas.microsoft.com/office/drawing/2014/main" xmlns="" id="{F411B93B-64DC-40ED-8351-A38502F83EC2}"/>
                      </a:ext>
                    </a:extLst>
                  </p:cNvPr>
                  <p:cNvSpPr/>
                  <p:nvPr/>
                </p:nvSpPr>
                <p:spPr>
                  <a:xfrm>
                    <a:off x="5618957" y="517189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31" name="Rectangle 30">
                    <a:extLst>
                      <a:ext uri="{FF2B5EF4-FFF2-40B4-BE49-F238E27FC236}">
                        <a16:creationId xmlns:a16="http://schemas.microsoft.com/office/drawing/2014/main" xmlns="" id="{6D4EF766-AAA1-4FD1-9EB8-BC7CCAF80F4C}"/>
                      </a:ext>
                    </a:extLst>
                  </p:cNvPr>
                  <p:cNvSpPr/>
                  <p:nvPr/>
                </p:nvSpPr>
                <p:spPr>
                  <a:xfrm>
                    <a:off x="5611784" y="550314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32" name="Rectangle 31">
                    <a:extLst>
                      <a:ext uri="{FF2B5EF4-FFF2-40B4-BE49-F238E27FC236}">
                        <a16:creationId xmlns:a16="http://schemas.microsoft.com/office/drawing/2014/main" xmlns="" id="{CA3BC80A-A5C7-4031-AE04-E1DBB065F990}"/>
                      </a:ext>
                    </a:extLst>
                  </p:cNvPr>
                  <p:cNvSpPr/>
                  <p:nvPr/>
                </p:nvSpPr>
                <p:spPr>
                  <a:xfrm>
                    <a:off x="5604611" y="5797854"/>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33" name="Rectangle 32">
                    <a:extLst>
                      <a:ext uri="{FF2B5EF4-FFF2-40B4-BE49-F238E27FC236}">
                        <a16:creationId xmlns:a16="http://schemas.microsoft.com/office/drawing/2014/main" xmlns="" id="{B2C4E260-0390-4C3C-B29D-AB4732D5F312}"/>
                      </a:ext>
                    </a:extLst>
                  </p:cNvPr>
                  <p:cNvSpPr/>
                  <p:nvPr/>
                </p:nvSpPr>
                <p:spPr>
                  <a:xfrm>
                    <a:off x="5604611" y="609721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34" name="Rectangle 33">
                    <a:extLst>
                      <a:ext uri="{FF2B5EF4-FFF2-40B4-BE49-F238E27FC236}">
                        <a16:creationId xmlns:a16="http://schemas.microsoft.com/office/drawing/2014/main" xmlns="" id="{9CF30D03-0768-4F4A-876B-4064ADC4B962}"/>
                      </a:ext>
                    </a:extLst>
                  </p:cNvPr>
                  <p:cNvSpPr/>
                  <p:nvPr/>
                </p:nvSpPr>
                <p:spPr>
                  <a:xfrm>
                    <a:off x="5611784" y="6412576"/>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grpSp>
                <p:nvGrpSpPr>
                  <p:cNvPr id="35" name="Group 34">
                    <a:extLst>
                      <a:ext uri="{FF2B5EF4-FFF2-40B4-BE49-F238E27FC236}">
                        <a16:creationId xmlns:a16="http://schemas.microsoft.com/office/drawing/2014/main" xmlns="" id="{BDE4CAF1-67FB-4A00-A957-F84932EF37EA}"/>
                      </a:ext>
                    </a:extLst>
                  </p:cNvPr>
                  <p:cNvGrpSpPr/>
                  <p:nvPr/>
                </p:nvGrpSpPr>
                <p:grpSpPr>
                  <a:xfrm>
                    <a:off x="5805714" y="741596"/>
                    <a:ext cx="580573" cy="386869"/>
                    <a:chOff x="5805714" y="609691"/>
                    <a:chExt cx="580573" cy="386869"/>
                  </a:xfrm>
                </p:grpSpPr>
                <p:sp>
                  <p:nvSpPr>
                    <p:cNvPr id="90" name="Rectangle 89">
                      <a:extLst>
                        <a:ext uri="{FF2B5EF4-FFF2-40B4-BE49-F238E27FC236}">
                          <a16:creationId xmlns:a16="http://schemas.microsoft.com/office/drawing/2014/main" xmlns="" id="{74C944AF-D50A-425E-A441-BD46E8CB9783}"/>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91" name="Arc 90">
                      <a:extLst>
                        <a:ext uri="{FF2B5EF4-FFF2-40B4-BE49-F238E27FC236}">
                          <a16:creationId xmlns:a16="http://schemas.microsoft.com/office/drawing/2014/main" xmlns="" id="{AE95EC9D-DB78-417E-AF31-C543DE84C1EE}"/>
                        </a:ext>
                      </a:extLst>
                    </p:cNvPr>
                    <p:cNvSpPr/>
                    <p:nvPr/>
                  </p:nvSpPr>
                  <p:spPr>
                    <a:xfrm>
                      <a:off x="5805714" y="609691"/>
                      <a:ext cx="410553" cy="386869"/>
                    </a:xfrm>
                    <a:prstGeom prst="arc">
                      <a:avLst>
                        <a:gd name="adj1" fmla="val 10757576"/>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libri" panose="020F0502020204030204"/>
                        <a:ea typeface="+mn-ea"/>
                        <a:cs typeface="+mn-cs"/>
                      </a:endParaRPr>
                    </a:p>
                  </p:txBody>
                </p:sp>
              </p:grpSp>
              <p:grpSp>
                <p:nvGrpSpPr>
                  <p:cNvPr id="36" name="Group 35">
                    <a:extLst>
                      <a:ext uri="{FF2B5EF4-FFF2-40B4-BE49-F238E27FC236}">
                        <a16:creationId xmlns:a16="http://schemas.microsoft.com/office/drawing/2014/main" xmlns="" id="{EC3E0684-8AE8-4214-BF7B-4AAB6B86F600}"/>
                      </a:ext>
                    </a:extLst>
                  </p:cNvPr>
                  <p:cNvGrpSpPr/>
                  <p:nvPr/>
                </p:nvGrpSpPr>
                <p:grpSpPr>
                  <a:xfrm>
                    <a:off x="5805714" y="1052619"/>
                    <a:ext cx="580573" cy="386869"/>
                    <a:chOff x="5805714" y="609691"/>
                    <a:chExt cx="580573" cy="386869"/>
                  </a:xfrm>
                </p:grpSpPr>
                <p:sp>
                  <p:nvSpPr>
                    <p:cNvPr id="88" name="Rectangle 87">
                      <a:extLst>
                        <a:ext uri="{FF2B5EF4-FFF2-40B4-BE49-F238E27FC236}">
                          <a16:creationId xmlns:a16="http://schemas.microsoft.com/office/drawing/2014/main" xmlns="" id="{CF8E04A3-B6B4-4F3C-BB6B-AF9929DDA237}"/>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89" name="Arc 88">
                      <a:extLst>
                        <a:ext uri="{FF2B5EF4-FFF2-40B4-BE49-F238E27FC236}">
                          <a16:creationId xmlns:a16="http://schemas.microsoft.com/office/drawing/2014/main" xmlns="" id="{18A95974-DAB2-4BF8-9192-96278D1744CD}"/>
                        </a:ext>
                      </a:extLst>
                    </p:cNvPr>
                    <p:cNvSpPr/>
                    <p:nvPr/>
                  </p:nvSpPr>
                  <p:spPr>
                    <a:xfrm>
                      <a:off x="5805714" y="609691"/>
                      <a:ext cx="410553" cy="386869"/>
                    </a:xfrm>
                    <a:prstGeom prst="arc">
                      <a:avLst>
                        <a:gd name="adj1" fmla="val 10830485"/>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libri" panose="020F0502020204030204"/>
                        <a:ea typeface="+mn-ea"/>
                        <a:cs typeface="+mn-cs"/>
                      </a:endParaRPr>
                    </a:p>
                  </p:txBody>
                </p:sp>
              </p:grpSp>
              <p:grpSp>
                <p:nvGrpSpPr>
                  <p:cNvPr id="37" name="Group 36">
                    <a:extLst>
                      <a:ext uri="{FF2B5EF4-FFF2-40B4-BE49-F238E27FC236}">
                        <a16:creationId xmlns:a16="http://schemas.microsoft.com/office/drawing/2014/main" xmlns="" id="{C97BDBFC-6DCF-4D05-9235-AF24FD08B7BA}"/>
                      </a:ext>
                    </a:extLst>
                  </p:cNvPr>
                  <p:cNvGrpSpPr/>
                  <p:nvPr/>
                </p:nvGrpSpPr>
                <p:grpSpPr>
                  <a:xfrm>
                    <a:off x="5805714" y="1363642"/>
                    <a:ext cx="580573" cy="386869"/>
                    <a:chOff x="5805714" y="609691"/>
                    <a:chExt cx="580573" cy="386869"/>
                  </a:xfrm>
                </p:grpSpPr>
                <p:sp>
                  <p:nvSpPr>
                    <p:cNvPr id="86" name="Rectangle 85">
                      <a:extLst>
                        <a:ext uri="{FF2B5EF4-FFF2-40B4-BE49-F238E27FC236}">
                          <a16:creationId xmlns:a16="http://schemas.microsoft.com/office/drawing/2014/main" xmlns="" id="{4AB8CE96-3DF3-4063-9F27-D4DB07BB75EF}"/>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87" name="Arc 86">
                      <a:extLst>
                        <a:ext uri="{FF2B5EF4-FFF2-40B4-BE49-F238E27FC236}">
                          <a16:creationId xmlns:a16="http://schemas.microsoft.com/office/drawing/2014/main" xmlns="" id="{309BD817-14B6-4AA7-A1F6-6EAEFBC3A86F}"/>
                        </a:ext>
                      </a:extLst>
                    </p:cNvPr>
                    <p:cNvSpPr/>
                    <p:nvPr/>
                  </p:nvSpPr>
                  <p:spPr>
                    <a:xfrm>
                      <a:off x="5805714" y="609691"/>
                      <a:ext cx="410553" cy="386869"/>
                    </a:xfrm>
                    <a:prstGeom prst="arc">
                      <a:avLst>
                        <a:gd name="adj1" fmla="val 10809658"/>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libri" panose="020F0502020204030204"/>
                        <a:ea typeface="+mn-ea"/>
                        <a:cs typeface="+mn-cs"/>
                      </a:endParaRPr>
                    </a:p>
                  </p:txBody>
                </p:sp>
              </p:grpSp>
              <p:grpSp>
                <p:nvGrpSpPr>
                  <p:cNvPr id="38" name="Group 37">
                    <a:extLst>
                      <a:ext uri="{FF2B5EF4-FFF2-40B4-BE49-F238E27FC236}">
                        <a16:creationId xmlns:a16="http://schemas.microsoft.com/office/drawing/2014/main" xmlns="" id="{C6951FED-2BD7-4859-B333-5B1CAEF8AB8D}"/>
                      </a:ext>
                    </a:extLst>
                  </p:cNvPr>
                  <p:cNvGrpSpPr/>
                  <p:nvPr/>
                </p:nvGrpSpPr>
                <p:grpSpPr>
                  <a:xfrm>
                    <a:off x="5805714" y="1674665"/>
                    <a:ext cx="580573" cy="386869"/>
                    <a:chOff x="5805714" y="609691"/>
                    <a:chExt cx="580573" cy="386869"/>
                  </a:xfrm>
                </p:grpSpPr>
                <p:sp>
                  <p:nvSpPr>
                    <p:cNvPr id="84" name="Rectangle 83">
                      <a:extLst>
                        <a:ext uri="{FF2B5EF4-FFF2-40B4-BE49-F238E27FC236}">
                          <a16:creationId xmlns:a16="http://schemas.microsoft.com/office/drawing/2014/main" xmlns="" id="{FE30C63D-F045-40E9-8C54-26DA5BDA0F44}"/>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85" name="Arc 84">
                      <a:extLst>
                        <a:ext uri="{FF2B5EF4-FFF2-40B4-BE49-F238E27FC236}">
                          <a16:creationId xmlns:a16="http://schemas.microsoft.com/office/drawing/2014/main" xmlns="" id="{434A2720-2A66-40B1-AC7E-5C244C6E6EB9}"/>
                        </a:ext>
                      </a:extLst>
                    </p:cNvPr>
                    <p:cNvSpPr/>
                    <p:nvPr/>
                  </p:nvSpPr>
                  <p:spPr>
                    <a:xfrm>
                      <a:off x="5805714" y="609691"/>
                      <a:ext cx="410553" cy="386869"/>
                    </a:xfrm>
                    <a:prstGeom prst="arc">
                      <a:avLst>
                        <a:gd name="adj1" fmla="val 10875716"/>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black"/>
                        </a:solidFill>
                        <a:effectLst/>
                        <a:uLnTx/>
                        <a:uFillTx/>
                        <a:latin typeface="Calibri" panose="020F0502020204030204"/>
                        <a:ea typeface="+mn-ea"/>
                        <a:cs typeface="+mn-cs"/>
                      </a:endParaRPr>
                    </a:p>
                  </p:txBody>
                </p:sp>
              </p:grpSp>
              <p:grpSp>
                <p:nvGrpSpPr>
                  <p:cNvPr id="39" name="Group 38">
                    <a:extLst>
                      <a:ext uri="{FF2B5EF4-FFF2-40B4-BE49-F238E27FC236}">
                        <a16:creationId xmlns:a16="http://schemas.microsoft.com/office/drawing/2014/main" xmlns="" id="{3253887B-E245-4C89-84BB-C89576187B4D}"/>
                      </a:ext>
                    </a:extLst>
                  </p:cNvPr>
                  <p:cNvGrpSpPr/>
                  <p:nvPr/>
                </p:nvGrpSpPr>
                <p:grpSpPr>
                  <a:xfrm>
                    <a:off x="5805714" y="1985688"/>
                    <a:ext cx="580573" cy="386869"/>
                    <a:chOff x="5805714" y="609691"/>
                    <a:chExt cx="580573" cy="386869"/>
                  </a:xfrm>
                </p:grpSpPr>
                <p:sp>
                  <p:nvSpPr>
                    <p:cNvPr id="82" name="Rectangle 81">
                      <a:extLst>
                        <a:ext uri="{FF2B5EF4-FFF2-40B4-BE49-F238E27FC236}">
                          <a16:creationId xmlns:a16="http://schemas.microsoft.com/office/drawing/2014/main" xmlns="" id="{C2935527-C9EF-4950-89BB-EB1207B25EAD}"/>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83" name="Arc 82">
                      <a:extLst>
                        <a:ext uri="{FF2B5EF4-FFF2-40B4-BE49-F238E27FC236}">
                          <a16:creationId xmlns:a16="http://schemas.microsoft.com/office/drawing/2014/main" xmlns="" id="{B885AD0D-2A97-4761-A7E2-81AE7730FF98}"/>
                        </a:ext>
                      </a:extLst>
                    </p:cNvPr>
                    <p:cNvSpPr/>
                    <p:nvPr/>
                  </p:nvSpPr>
                  <p:spPr>
                    <a:xfrm>
                      <a:off x="5805714" y="609691"/>
                      <a:ext cx="410553" cy="386869"/>
                    </a:xfrm>
                    <a:prstGeom prst="arc">
                      <a:avLst>
                        <a:gd name="adj1" fmla="val 10782495"/>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libri" panose="020F0502020204030204"/>
                        <a:ea typeface="+mn-ea"/>
                        <a:cs typeface="+mn-cs"/>
                      </a:endParaRPr>
                    </a:p>
                  </p:txBody>
                </p:sp>
              </p:grpSp>
              <p:grpSp>
                <p:nvGrpSpPr>
                  <p:cNvPr id="40" name="Group 39">
                    <a:extLst>
                      <a:ext uri="{FF2B5EF4-FFF2-40B4-BE49-F238E27FC236}">
                        <a16:creationId xmlns:a16="http://schemas.microsoft.com/office/drawing/2014/main" xmlns="" id="{B20895E6-FBAD-4249-90F9-43369FD2080F}"/>
                      </a:ext>
                    </a:extLst>
                  </p:cNvPr>
                  <p:cNvGrpSpPr/>
                  <p:nvPr/>
                </p:nvGrpSpPr>
                <p:grpSpPr>
                  <a:xfrm>
                    <a:off x="5805714" y="2296711"/>
                    <a:ext cx="580573" cy="386869"/>
                    <a:chOff x="5805714" y="609691"/>
                    <a:chExt cx="580573" cy="386869"/>
                  </a:xfrm>
                </p:grpSpPr>
                <p:sp>
                  <p:nvSpPr>
                    <p:cNvPr id="80" name="Rectangle 79">
                      <a:extLst>
                        <a:ext uri="{FF2B5EF4-FFF2-40B4-BE49-F238E27FC236}">
                          <a16:creationId xmlns:a16="http://schemas.microsoft.com/office/drawing/2014/main" xmlns="" id="{416F99E9-E132-4AB6-9501-719E390B2951}"/>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81" name="Arc 80">
                      <a:extLst>
                        <a:ext uri="{FF2B5EF4-FFF2-40B4-BE49-F238E27FC236}">
                          <a16:creationId xmlns:a16="http://schemas.microsoft.com/office/drawing/2014/main" xmlns="" id="{7BF41422-E1EF-4A49-906D-7C9E43200378}"/>
                        </a:ext>
                      </a:extLst>
                    </p:cNvPr>
                    <p:cNvSpPr/>
                    <p:nvPr/>
                  </p:nvSpPr>
                  <p:spPr>
                    <a:xfrm>
                      <a:off x="5805714" y="609691"/>
                      <a:ext cx="410553" cy="386869"/>
                    </a:xfrm>
                    <a:prstGeom prst="arc">
                      <a:avLst>
                        <a:gd name="adj1" fmla="val 10837911"/>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libri" panose="020F0502020204030204"/>
                        <a:ea typeface="+mn-ea"/>
                        <a:cs typeface="+mn-cs"/>
                      </a:endParaRPr>
                    </a:p>
                  </p:txBody>
                </p:sp>
              </p:grpSp>
              <p:grpSp>
                <p:nvGrpSpPr>
                  <p:cNvPr id="41" name="Group 40">
                    <a:extLst>
                      <a:ext uri="{FF2B5EF4-FFF2-40B4-BE49-F238E27FC236}">
                        <a16:creationId xmlns:a16="http://schemas.microsoft.com/office/drawing/2014/main" xmlns="" id="{3A6C8FCE-3906-4A51-8C51-53A21458A79D}"/>
                      </a:ext>
                    </a:extLst>
                  </p:cNvPr>
                  <p:cNvGrpSpPr/>
                  <p:nvPr/>
                </p:nvGrpSpPr>
                <p:grpSpPr>
                  <a:xfrm>
                    <a:off x="5805714" y="2607734"/>
                    <a:ext cx="580573" cy="386869"/>
                    <a:chOff x="5805714" y="609691"/>
                    <a:chExt cx="580573" cy="386869"/>
                  </a:xfrm>
                </p:grpSpPr>
                <p:sp>
                  <p:nvSpPr>
                    <p:cNvPr id="78" name="Rectangle 77">
                      <a:extLst>
                        <a:ext uri="{FF2B5EF4-FFF2-40B4-BE49-F238E27FC236}">
                          <a16:creationId xmlns:a16="http://schemas.microsoft.com/office/drawing/2014/main" xmlns="" id="{01B7306C-C82A-4CBC-8810-B196E2B85FD9}"/>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79" name="Arc 78">
                      <a:extLst>
                        <a:ext uri="{FF2B5EF4-FFF2-40B4-BE49-F238E27FC236}">
                          <a16:creationId xmlns:a16="http://schemas.microsoft.com/office/drawing/2014/main" xmlns="" id="{4309EB4B-A1C1-41B8-9E71-43E4632DE81A}"/>
                        </a:ext>
                      </a:extLst>
                    </p:cNvPr>
                    <p:cNvSpPr/>
                    <p:nvPr/>
                  </p:nvSpPr>
                  <p:spPr>
                    <a:xfrm>
                      <a:off x="5805714" y="609691"/>
                      <a:ext cx="410553" cy="386869"/>
                    </a:xfrm>
                    <a:prstGeom prst="arc">
                      <a:avLst>
                        <a:gd name="adj1" fmla="val 10817170"/>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libri" panose="020F0502020204030204"/>
                        <a:ea typeface="+mn-ea"/>
                        <a:cs typeface="+mn-cs"/>
                      </a:endParaRPr>
                    </a:p>
                  </p:txBody>
                </p:sp>
              </p:grpSp>
              <p:grpSp>
                <p:nvGrpSpPr>
                  <p:cNvPr id="42" name="Group 41">
                    <a:extLst>
                      <a:ext uri="{FF2B5EF4-FFF2-40B4-BE49-F238E27FC236}">
                        <a16:creationId xmlns:a16="http://schemas.microsoft.com/office/drawing/2014/main" xmlns="" id="{C74B4894-B5D2-4362-964C-D4DC0546060A}"/>
                      </a:ext>
                    </a:extLst>
                  </p:cNvPr>
                  <p:cNvGrpSpPr/>
                  <p:nvPr/>
                </p:nvGrpSpPr>
                <p:grpSpPr>
                  <a:xfrm>
                    <a:off x="5805714" y="2918757"/>
                    <a:ext cx="580573" cy="386869"/>
                    <a:chOff x="5805714" y="609691"/>
                    <a:chExt cx="580573" cy="386869"/>
                  </a:xfrm>
                </p:grpSpPr>
                <p:sp>
                  <p:nvSpPr>
                    <p:cNvPr id="76" name="Rectangle 75">
                      <a:extLst>
                        <a:ext uri="{FF2B5EF4-FFF2-40B4-BE49-F238E27FC236}">
                          <a16:creationId xmlns:a16="http://schemas.microsoft.com/office/drawing/2014/main" xmlns="" id="{DA95D981-4D5B-4F4F-8A82-69838938508F}"/>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77" name="Arc 76">
                      <a:extLst>
                        <a:ext uri="{FF2B5EF4-FFF2-40B4-BE49-F238E27FC236}">
                          <a16:creationId xmlns:a16="http://schemas.microsoft.com/office/drawing/2014/main" xmlns="" id="{E4822634-A39A-4B0D-8399-883328FCA1EE}"/>
                        </a:ext>
                      </a:extLst>
                    </p:cNvPr>
                    <p:cNvSpPr/>
                    <p:nvPr/>
                  </p:nvSpPr>
                  <p:spPr>
                    <a:xfrm>
                      <a:off x="5805714" y="609691"/>
                      <a:ext cx="410553" cy="386869"/>
                    </a:xfrm>
                    <a:prstGeom prst="arc">
                      <a:avLst>
                        <a:gd name="adj1" fmla="val 11220475"/>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libri" panose="020F0502020204030204"/>
                        <a:ea typeface="+mn-ea"/>
                        <a:cs typeface="+mn-cs"/>
                      </a:endParaRPr>
                    </a:p>
                  </p:txBody>
                </p:sp>
              </p:grpSp>
              <p:grpSp>
                <p:nvGrpSpPr>
                  <p:cNvPr id="43" name="Group 42">
                    <a:extLst>
                      <a:ext uri="{FF2B5EF4-FFF2-40B4-BE49-F238E27FC236}">
                        <a16:creationId xmlns:a16="http://schemas.microsoft.com/office/drawing/2014/main" xmlns="" id="{AC0C8900-7AAE-4DAD-9853-250BA8E46217}"/>
                      </a:ext>
                    </a:extLst>
                  </p:cNvPr>
                  <p:cNvGrpSpPr/>
                  <p:nvPr/>
                </p:nvGrpSpPr>
                <p:grpSpPr>
                  <a:xfrm>
                    <a:off x="5805714" y="3229780"/>
                    <a:ext cx="580573" cy="386869"/>
                    <a:chOff x="5805714" y="609691"/>
                    <a:chExt cx="580573" cy="386869"/>
                  </a:xfrm>
                </p:grpSpPr>
                <p:sp>
                  <p:nvSpPr>
                    <p:cNvPr id="74" name="Rectangle 73">
                      <a:extLst>
                        <a:ext uri="{FF2B5EF4-FFF2-40B4-BE49-F238E27FC236}">
                          <a16:creationId xmlns:a16="http://schemas.microsoft.com/office/drawing/2014/main" xmlns="" id="{8F16C3F5-5111-4385-95DB-684995C5DA9E}"/>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75" name="Arc 74">
                      <a:extLst>
                        <a:ext uri="{FF2B5EF4-FFF2-40B4-BE49-F238E27FC236}">
                          <a16:creationId xmlns:a16="http://schemas.microsoft.com/office/drawing/2014/main" xmlns="" id="{C8E4EC42-A513-472E-AE69-66EF8F71937C}"/>
                        </a:ext>
                      </a:extLst>
                    </p:cNvPr>
                    <p:cNvSpPr/>
                    <p:nvPr/>
                  </p:nvSpPr>
                  <p:spPr>
                    <a:xfrm>
                      <a:off x="5805714" y="609691"/>
                      <a:ext cx="410553" cy="386869"/>
                    </a:xfrm>
                    <a:prstGeom prst="arc">
                      <a:avLst>
                        <a:gd name="adj1" fmla="val 1064800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libri" panose="020F0502020204030204"/>
                        <a:ea typeface="+mn-ea"/>
                        <a:cs typeface="+mn-cs"/>
                      </a:endParaRPr>
                    </a:p>
                  </p:txBody>
                </p:sp>
              </p:grpSp>
              <p:grpSp>
                <p:nvGrpSpPr>
                  <p:cNvPr id="44" name="Group 43">
                    <a:extLst>
                      <a:ext uri="{FF2B5EF4-FFF2-40B4-BE49-F238E27FC236}">
                        <a16:creationId xmlns:a16="http://schemas.microsoft.com/office/drawing/2014/main" xmlns="" id="{B9DF2A69-06AC-4DC9-B6C7-9A1B9D012585}"/>
                      </a:ext>
                    </a:extLst>
                  </p:cNvPr>
                  <p:cNvGrpSpPr/>
                  <p:nvPr/>
                </p:nvGrpSpPr>
                <p:grpSpPr>
                  <a:xfrm>
                    <a:off x="5805714" y="3540803"/>
                    <a:ext cx="580573" cy="386869"/>
                    <a:chOff x="5805714" y="609691"/>
                    <a:chExt cx="580573" cy="386869"/>
                  </a:xfrm>
                </p:grpSpPr>
                <p:sp>
                  <p:nvSpPr>
                    <p:cNvPr id="72" name="Rectangle 71">
                      <a:extLst>
                        <a:ext uri="{FF2B5EF4-FFF2-40B4-BE49-F238E27FC236}">
                          <a16:creationId xmlns:a16="http://schemas.microsoft.com/office/drawing/2014/main" xmlns="" id="{66D59475-186E-4F7A-A501-ABEDCC08DC98}"/>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73" name="Arc 72">
                      <a:extLst>
                        <a:ext uri="{FF2B5EF4-FFF2-40B4-BE49-F238E27FC236}">
                          <a16:creationId xmlns:a16="http://schemas.microsoft.com/office/drawing/2014/main" xmlns="" id="{55C929AA-C5D4-4A29-94FC-BF99C03F9430}"/>
                        </a:ext>
                      </a:extLst>
                    </p:cNvPr>
                    <p:cNvSpPr/>
                    <p:nvPr/>
                  </p:nvSpPr>
                  <p:spPr>
                    <a:xfrm>
                      <a:off x="5805714" y="609691"/>
                      <a:ext cx="410553" cy="386869"/>
                    </a:xfrm>
                    <a:prstGeom prst="arc">
                      <a:avLst>
                        <a:gd name="adj1" fmla="val 1090146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libri" panose="020F0502020204030204"/>
                        <a:ea typeface="+mn-ea"/>
                        <a:cs typeface="+mn-cs"/>
                      </a:endParaRPr>
                    </a:p>
                  </p:txBody>
                </p:sp>
              </p:grpSp>
              <p:grpSp>
                <p:nvGrpSpPr>
                  <p:cNvPr id="45" name="Group 44">
                    <a:extLst>
                      <a:ext uri="{FF2B5EF4-FFF2-40B4-BE49-F238E27FC236}">
                        <a16:creationId xmlns:a16="http://schemas.microsoft.com/office/drawing/2014/main" xmlns="" id="{26F5DDE8-77F1-4A19-9A73-FA16AD387091}"/>
                      </a:ext>
                    </a:extLst>
                  </p:cNvPr>
                  <p:cNvGrpSpPr/>
                  <p:nvPr/>
                </p:nvGrpSpPr>
                <p:grpSpPr>
                  <a:xfrm>
                    <a:off x="5805714" y="3851826"/>
                    <a:ext cx="580573" cy="386869"/>
                    <a:chOff x="5805714" y="609691"/>
                    <a:chExt cx="580573" cy="386869"/>
                  </a:xfrm>
                </p:grpSpPr>
                <p:sp>
                  <p:nvSpPr>
                    <p:cNvPr id="70" name="Rectangle 69">
                      <a:extLst>
                        <a:ext uri="{FF2B5EF4-FFF2-40B4-BE49-F238E27FC236}">
                          <a16:creationId xmlns:a16="http://schemas.microsoft.com/office/drawing/2014/main" xmlns="" id="{3975D25C-1E30-46E2-BA99-3037ADE31704}"/>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71" name="Arc 70">
                      <a:extLst>
                        <a:ext uri="{FF2B5EF4-FFF2-40B4-BE49-F238E27FC236}">
                          <a16:creationId xmlns:a16="http://schemas.microsoft.com/office/drawing/2014/main" xmlns="" id="{5489E9B8-DC06-4350-B467-61A9DA0B02A7}"/>
                        </a:ext>
                      </a:extLst>
                    </p:cNvPr>
                    <p:cNvSpPr/>
                    <p:nvPr/>
                  </p:nvSpPr>
                  <p:spPr>
                    <a:xfrm>
                      <a:off x="5805714" y="609691"/>
                      <a:ext cx="410553" cy="386869"/>
                    </a:xfrm>
                    <a:prstGeom prst="arc">
                      <a:avLst>
                        <a:gd name="adj1" fmla="val 11023282"/>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libri" panose="020F0502020204030204"/>
                        <a:ea typeface="+mn-ea"/>
                        <a:cs typeface="+mn-cs"/>
                      </a:endParaRPr>
                    </a:p>
                  </p:txBody>
                </p:sp>
              </p:grpSp>
              <p:grpSp>
                <p:nvGrpSpPr>
                  <p:cNvPr id="46" name="Group 45">
                    <a:extLst>
                      <a:ext uri="{FF2B5EF4-FFF2-40B4-BE49-F238E27FC236}">
                        <a16:creationId xmlns:a16="http://schemas.microsoft.com/office/drawing/2014/main" xmlns="" id="{0375CE18-5EC1-4881-8142-DC1BC91AD094}"/>
                      </a:ext>
                    </a:extLst>
                  </p:cNvPr>
                  <p:cNvGrpSpPr/>
                  <p:nvPr/>
                </p:nvGrpSpPr>
                <p:grpSpPr>
                  <a:xfrm>
                    <a:off x="5805714" y="4162849"/>
                    <a:ext cx="580573" cy="386869"/>
                    <a:chOff x="5805714" y="609691"/>
                    <a:chExt cx="580573" cy="386869"/>
                  </a:xfrm>
                </p:grpSpPr>
                <p:sp>
                  <p:nvSpPr>
                    <p:cNvPr id="68" name="Rectangle 67">
                      <a:extLst>
                        <a:ext uri="{FF2B5EF4-FFF2-40B4-BE49-F238E27FC236}">
                          <a16:creationId xmlns:a16="http://schemas.microsoft.com/office/drawing/2014/main" xmlns="" id="{10A76D25-919A-40D9-9554-EFE2D3956BE4}"/>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69" name="Arc 68">
                      <a:extLst>
                        <a:ext uri="{FF2B5EF4-FFF2-40B4-BE49-F238E27FC236}">
                          <a16:creationId xmlns:a16="http://schemas.microsoft.com/office/drawing/2014/main" xmlns="" id="{F541D253-66CC-4C59-909C-302800ABEEFC}"/>
                        </a:ext>
                      </a:extLst>
                    </p:cNvPr>
                    <p:cNvSpPr/>
                    <p:nvPr/>
                  </p:nvSpPr>
                  <p:spPr>
                    <a:xfrm>
                      <a:off x="5805714" y="609691"/>
                      <a:ext cx="410553" cy="386869"/>
                    </a:xfrm>
                    <a:prstGeom prst="arc">
                      <a:avLst>
                        <a:gd name="adj1" fmla="val 11168103"/>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libri" panose="020F0502020204030204"/>
                        <a:ea typeface="+mn-ea"/>
                        <a:cs typeface="+mn-cs"/>
                      </a:endParaRPr>
                    </a:p>
                  </p:txBody>
                </p:sp>
              </p:grpSp>
              <p:grpSp>
                <p:nvGrpSpPr>
                  <p:cNvPr id="47" name="Group 46">
                    <a:extLst>
                      <a:ext uri="{FF2B5EF4-FFF2-40B4-BE49-F238E27FC236}">
                        <a16:creationId xmlns:a16="http://schemas.microsoft.com/office/drawing/2014/main" xmlns="" id="{D86A99F9-8CBA-4BBB-88F7-14582E27C64C}"/>
                      </a:ext>
                    </a:extLst>
                  </p:cNvPr>
                  <p:cNvGrpSpPr/>
                  <p:nvPr/>
                </p:nvGrpSpPr>
                <p:grpSpPr>
                  <a:xfrm>
                    <a:off x="5805714" y="4473872"/>
                    <a:ext cx="580573" cy="386869"/>
                    <a:chOff x="5805714" y="609691"/>
                    <a:chExt cx="580573" cy="386869"/>
                  </a:xfrm>
                </p:grpSpPr>
                <p:sp>
                  <p:nvSpPr>
                    <p:cNvPr id="66" name="Rectangle 65">
                      <a:extLst>
                        <a:ext uri="{FF2B5EF4-FFF2-40B4-BE49-F238E27FC236}">
                          <a16:creationId xmlns:a16="http://schemas.microsoft.com/office/drawing/2014/main" xmlns="" id="{16259704-CA38-4525-8489-D1FECD12BDBC}"/>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67" name="Arc 66">
                      <a:extLst>
                        <a:ext uri="{FF2B5EF4-FFF2-40B4-BE49-F238E27FC236}">
                          <a16:creationId xmlns:a16="http://schemas.microsoft.com/office/drawing/2014/main" xmlns="" id="{40F4FCA1-5992-49D0-8CE6-8488CF6BAF04}"/>
                        </a:ext>
                      </a:extLst>
                    </p:cNvPr>
                    <p:cNvSpPr/>
                    <p:nvPr/>
                  </p:nvSpPr>
                  <p:spPr>
                    <a:xfrm>
                      <a:off x="5805714" y="609691"/>
                      <a:ext cx="410553" cy="386869"/>
                    </a:xfrm>
                    <a:prstGeom prst="arc">
                      <a:avLst>
                        <a:gd name="adj1" fmla="val 11188676"/>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libri" panose="020F0502020204030204"/>
                        <a:ea typeface="+mn-ea"/>
                        <a:cs typeface="+mn-cs"/>
                      </a:endParaRPr>
                    </a:p>
                  </p:txBody>
                </p:sp>
              </p:grpSp>
              <p:grpSp>
                <p:nvGrpSpPr>
                  <p:cNvPr id="48" name="Group 47">
                    <a:extLst>
                      <a:ext uri="{FF2B5EF4-FFF2-40B4-BE49-F238E27FC236}">
                        <a16:creationId xmlns:a16="http://schemas.microsoft.com/office/drawing/2014/main" xmlns="" id="{F5C59377-7214-4209-BA16-86D5D1DAE2B0}"/>
                      </a:ext>
                    </a:extLst>
                  </p:cNvPr>
                  <p:cNvGrpSpPr/>
                  <p:nvPr/>
                </p:nvGrpSpPr>
                <p:grpSpPr>
                  <a:xfrm>
                    <a:off x="5805714" y="4784895"/>
                    <a:ext cx="580573" cy="386869"/>
                    <a:chOff x="5805714" y="609691"/>
                    <a:chExt cx="580573" cy="386869"/>
                  </a:xfrm>
                </p:grpSpPr>
                <p:sp>
                  <p:nvSpPr>
                    <p:cNvPr id="64" name="Rectangle 63">
                      <a:extLst>
                        <a:ext uri="{FF2B5EF4-FFF2-40B4-BE49-F238E27FC236}">
                          <a16:creationId xmlns:a16="http://schemas.microsoft.com/office/drawing/2014/main" xmlns="" id="{959A5D35-C7AE-458F-BBB5-71CD3A3F97F8}"/>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65" name="Arc 64">
                      <a:extLst>
                        <a:ext uri="{FF2B5EF4-FFF2-40B4-BE49-F238E27FC236}">
                          <a16:creationId xmlns:a16="http://schemas.microsoft.com/office/drawing/2014/main" xmlns="" id="{F490A229-65A6-4DFF-870F-4B92A114A66A}"/>
                        </a:ext>
                      </a:extLst>
                    </p:cNvPr>
                    <p:cNvSpPr/>
                    <p:nvPr/>
                  </p:nvSpPr>
                  <p:spPr>
                    <a:xfrm>
                      <a:off x="5805714" y="609691"/>
                      <a:ext cx="410553" cy="386869"/>
                    </a:xfrm>
                    <a:prstGeom prst="arc">
                      <a:avLst>
                        <a:gd name="adj1" fmla="val 11146438"/>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libri" panose="020F0502020204030204"/>
                        <a:ea typeface="+mn-ea"/>
                        <a:cs typeface="+mn-cs"/>
                      </a:endParaRPr>
                    </a:p>
                  </p:txBody>
                </p:sp>
              </p:grpSp>
              <p:grpSp>
                <p:nvGrpSpPr>
                  <p:cNvPr id="49" name="Group 48">
                    <a:extLst>
                      <a:ext uri="{FF2B5EF4-FFF2-40B4-BE49-F238E27FC236}">
                        <a16:creationId xmlns:a16="http://schemas.microsoft.com/office/drawing/2014/main" xmlns="" id="{9EC6FFFF-2006-4366-8566-0113AD9F036A}"/>
                      </a:ext>
                    </a:extLst>
                  </p:cNvPr>
                  <p:cNvGrpSpPr/>
                  <p:nvPr/>
                </p:nvGrpSpPr>
                <p:grpSpPr>
                  <a:xfrm>
                    <a:off x="5805714" y="5095918"/>
                    <a:ext cx="580573" cy="386869"/>
                    <a:chOff x="5805714" y="609691"/>
                    <a:chExt cx="580573" cy="386869"/>
                  </a:xfrm>
                </p:grpSpPr>
                <p:sp>
                  <p:nvSpPr>
                    <p:cNvPr id="62" name="Rectangle 61">
                      <a:extLst>
                        <a:ext uri="{FF2B5EF4-FFF2-40B4-BE49-F238E27FC236}">
                          <a16:creationId xmlns:a16="http://schemas.microsoft.com/office/drawing/2014/main" xmlns="" id="{595E399E-0521-4D5B-914F-29C3ADDF2B72}"/>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63" name="Arc 62">
                      <a:extLst>
                        <a:ext uri="{FF2B5EF4-FFF2-40B4-BE49-F238E27FC236}">
                          <a16:creationId xmlns:a16="http://schemas.microsoft.com/office/drawing/2014/main" xmlns="" id="{14739334-2472-4756-B880-7780C40DA407}"/>
                        </a:ext>
                      </a:extLst>
                    </p:cNvPr>
                    <p:cNvSpPr/>
                    <p:nvPr/>
                  </p:nvSpPr>
                  <p:spPr>
                    <a:xfrm>
                      <a:off x="5805714" y="609691"/>
                      <a:ext cx="410553" cy="386869"/>
                    </a:xfrm>
                    <a:prstGeom prst="arc">
                      <a:avLst>
                        <a:gd name="adj1" fmla="val 11122511"/>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libri" panose="020F0502020204030204"/>
                        <a:ea typeface="+mn-ea"/>
                        <a:cs typeface="+mn-cs"/>
                      </a:endParaRPr>
                    </a:p>
                  </p:txBody>
                </p:sp>
              </p:grpSp>
              <p:grpSp>
                <p:nvGrpSpPr>
                  <p:cNvPr id="50" name="Group 49">
                    <a:extLst>
                      <a:ext uri="{FF2B5EF4-FFF2-40B4-BE49-F238E27FC236}">
                        <a16:creationId xmlns:a16="http://schemas.microsoft.com/office/drawing/2014/main" xmlns="" id="{6D7FEFCF-F5E2-48A4-8DA2-466E3FA530E8}"/>
                      </a:ext>
                    </a:extLst>
                  </p:cNvPr>
                  <p:cNvGrpSpPr/>
                  <p:nvPr/>
                </p:nvGrpSpPr>
                <p:grpSpPr>
                  <a:xfrm>
                    <a:off x="5805714" y="5406941"/>
                    <a:ext cx="580573" cy="386869"/>
                    <a:chOff x="5805714" y="609691"/>
                    <a:chExt cx="580573" cy="386869"/>
                  </a:xfrm>
                </p:grpSpPr>
                <p:sp>
                  <p:nvSpPr>
                    <p:cNvPr id="60" name="Rectangle 59">
                      <a:extLst>
                        <a:ext uri="{FF2B5EF4-FFF2-40B4-BE49-F238E27FC236}">
                          <a16:creationId xmlns:a16="http://schemas.microsoft.com/office/drawing/2014/main" xmlns="" id="{5B8C7798-2FB8-447C-BA5C-ECB75C74E5AD}"/>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61" name="Arc 60">
                      <a:extLst>
                        <a:ext uri="{FF2B5EF4-FFF2-40B4-BE49-F238E27FC236}">
                          <a16:creationId xmlns:a16="http://schemas.microsoft.com/office/drawing/2014/main" xmlns="" id="{DDFE7CA2-AC7D-4CF0-A779-1F7EC6161969}"/>
                        </a:ext>
                      </a:extLst>
                    </p:cNvPr>
                    <p:cNvSpPr/>
                    <p:nvPr/>
                  </p:nvSpPr>
                  <p:spPr>
                    <a:xfrm>
                      <a:off x="5805714" y="609691"/>
                      <a:ext cx="410553" cy="386869"/>
                    </a:xfrm>
                    <a:prstGeom prst="arc">
                      <a:avLst>
                        <a:gd name="adj1" fmla="val 1087916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libri" panose="020F0502020204030204"/>
                        <a:ea typeface="+mn-ea"/>
                        <a:cs typeface="+mn-cs"/>
                      </a:endParaRPr>
                    </a:p>
                  </p:txBody>
                </p:sp>
              </p:grpSp>
              <p:grpSp>
                <p:nvGrpSpPr>
                  <p:cNvPr id="51" name="Group 50">
                    <a:extLst>
                      <a:ext uri="{FF2B5EF4-FFF2-40B4-BE49-F238E27FC236}">
                        <a16:creationId xmlns:a16="http://schemas.microsoft.com/office/drawing/2014/main" xmlns="" id="{EF6B5FAD-EB1F-43DC-8B99-11CAD21D64C9}"/>
                      </a:ext>
                    </a:extLst>
                  </p:cNvPr>
                  <p:cNvGrpSpPr/>
                  <p:nvPr/>
                </p:nvGrpSpPr>
                <p:grpSpPr>
                  <a:xfrm>
                    <a:off x="5805714" y="5717964"/>
                    <a:ext cx="580573" cy="386869"/>
                    <a:chOff x="5805714" y="609691"/>
                    <a:chExt cx="580573" cy="386869"/>
                  </a:xfrm>
                </p:grpSpPr>
                <p:sp>
                  <p:nvSpPr>
                    <p:cNvPr id="58" name="Rectangle 57">
                      <a:extLst>
                        <a:ext uri="{FF2B5EF4-FFF2-40B4-BE49-F238E27FC236}">
                          <a16:creationId xmlns:a16="http://schemas.microsoft.com/office/drawing/2014/main" xmlns="" id="{B817890A-729D-4FBB-8EF7-DAFD6F73427B}"/>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59" name="Arc 58">
                      <a:extLst>
                        <a:ext uri="{FF2B5EF4-FFF2-40B4-BE49-F238E27FC236}">
                          <a16:creationId xmlns:a16="http://schemas.microsoft.com/office/drawing/2014/main" xmlns="" id="{EAD6132E-2435-4771-A3CC-CCE94E7A9600}"/>
                        </a:ext>
                      </a:extLst>
                    </p:cNvPr>
                    <p:cNvSpPr/>
                    <p:nvPr/>
                  </p:nvSpPr>
                  <p:spPr>
                    <a:xfrm>
                      <a:off x="5805714" y="609691"/>
                      <a:ext cx="410553" cy="386869"/>
                    </a:xfrm>
                    <a:prstGeom prst="arc">
                      <a:avLst>
                        <a:gd name="adj1" fmla="val 1099240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libri" panose="020F0502020204030204"/>
                        <a:ea typeface="+mn-ea"/>
                        <a:cs typeface="+mn-cs"/>
                      </a:endParaRPr>
                    </a:p>
                  </p:txBody>
                </p:sp>
              </p:grpSp>
              <p:grpSp>
                <p:nvGrpSpPr>
                  <p:cNvPr id="52" name="Group 51">
                    <a:extLst>
                      <a:ext uri="{FF2B5EF4-FFF2-40B4-BE49-F238E27FC236}">
                        <a16:creationId xmlns:a16="http://schemas.microsoft.com/office/drawing/2014/main" xmlns="" id="{2B7006E1-B188-46BA-BAA5-15A960905F4C}"/>
                      </a:ext>
                    </a:extLst>
                  </p:cNvPr>
                  <p:cNvGrpSpPr/>
                  <p:nvPr/>
                </p:nvGrpSpPr>
                <p:grpSpPr>
                  <a:xfrm>
                    <a:off x="5805714" y="6028987"/>
                    <a:ext cx="580573" cy="386869"/>
                    <a:chOff x="5805714" y="609691"/>
                    <a:chExt cx="580573" cy="386869"/>
                  </a:xfrm>
                </p:grpSpPr>
                <p:sp>
                  <p:nvSpPr>
                    <p:cNvPr id="56" name="Rectangle 55">
                      <a:extLst>
                        <a:ext uri="{FF2B5EF4-FFF2-40B4-BE49-F238E27FC236}">
                          <a16:creationId xmlns:a16="http://schemas.microsoft.com/office/drawing/2014/main" xmlns="" id="{D01250CF-AFA1-4A19-B3C7-7F163609380B}"/>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57" name="Arc 56">
                      <a:extLst>
                        <a:ext uri="{FF2B5EF4-FFF2-40B4-BE49-F238E27FC236}">
                          <a16:creationId xmlns:a16="http://schemas.microsoft.com/office/drawing/2014/main" xmlns="" id="{1014BA5C-C370-44EB-84DA-2D69E36CE6C3}"/>
                        </a:ext>
                      </a:extLst>
                    </p:cNvPr>
                    <p:cNvSpPr/>
                    <p:nvPr/>
                  </p:nvSpPr>
                  <p:spPr>
                    <a:xfrm>
                      <a:off x="5805714" y="609691"/>
                      <a:ext cx="410553" cy="386869"/>
                    </a:xfrm>
                    <a:prstGeom prst="arc">
                      <a:avLst>
                        <a:gd name="adj1" fmla="val 11197210"/>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libri" panose="020F0502020204030204"/>
                        <a:ea typeface="+mn-ea"/>
                        <a:cs typeface="+mn-cs"/>
                      </a:endParaRPr>
                    </a:p>
                  </p:txBody>
                </p:sp>
              </p:grpSp>
              <p:grpSp>
                <p:nvGrpSpPr>
                  <p:cNvPr id="53" name="Group 52">
                    <a:extLst>
                      <a:ext uri="{FF2B5EF4-FFF2-40B4-BE49-F238E27FC236}">
                        <a16:creationId xmlns:a16="http://schemas.microsoft.com/office/drawing/2014/main" xmlns="" id="{AD8CB7E5-EBC4-4791-B93B-D0B41B862B83}"/>
                      </a:ext>
                    </a:extLst>
                  </p:cNvPr>
                  <p:cNvGrpSpPr/>
                  <p:nvPr/>
                </p:nvGrpSpPr>
                <p:grpSpPr>
                  <a:xfrm>
                    <a:off x="5805714" y="6340004"/>
                    <a:ext cx="580573" cy="386869"/>
                    <a:chOff x="5805714" y="609691"/>
                    <a:chExt cx="580573" cy="386869"/>
                  </a:xfrm>
                </p:grpSpPr>
                <p:sp>
                  <p:nvSpPr>
                    <p:cNvPr id="54" name="Rectangle 53">
                      <a:extLst>
                        <a:ext uri="{FF2B5EF4-FFF2-40B4-BE49-F238E27FC236}">
                          <a16:creationId xmlns:a16="http://schemas.microsoft.com/office/drawing/2014/main" xmlns="" id="{CF456FF3-391C-4C8E-A128-A413BDBBB225}"/>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55" name="Arc 54">
                      <a:extLst>
                        <a:ext uri="{FF2B5EF4-FFF2-40B4-BE49-F238E27FC236}">
                          <a16:creationId xmlns:a16="http://schemas.microsoft.com/office/drawing/2014/main" xmlns="" id="{8838FE2A-04D7-44E3-97C3-54338832CB9A}"/>
                        </a:ext>
                      </a:extLst>
                    </p:cNvPr>
                    <p:cNvSpPr/>
                    <p:nvPr/>
                  </p:nvSpPr>
                  <p:spPr>
                    <a:xfrm>
                      <a:off x="5805714" y="609691"/>
                      <a:ext cx="410553" cy="386869"/>
                    </a:xfrm>
                    <a:prstGeom prst="arc">
                      <a:avLst>
                        <a:gd name="adj1" fmla="val 11129801"/>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libri" panose="020F0502020204030204"/>
                        <a:ea typeface="+mn-ea"/>
                        <a:cs typeface="+mn-cs"/>
                      </a:endParaRPr>
                    </a:p>
                  </p:txBody>
                </p:sp>
              </p:grpSp>
            </p:grpSp>
          </p:grpSp>
        </p:grpSp>
      </p:grpSp>
      <p:sp>
        <p:nvSpPr>
          <p:cNvPr id="103" name="TextBox 102">
            <a:extLst>
              <a:ext uri="{FF2B5EF4-FFF2-40B4-BE49-F238E27FC236}">
                <a16:creationId xmlns:a16="http://schemas.microsoft.com/office/drawing/2014/main" xmlns="" id="{F2C903F3-C80B-4C65-BBE4-42679B3787E3}"/>
              </a:ext>
            </a:extLst>
          </p:cNvPr>
          <p:cNvSpPr txBox="1"/>
          <p:nvPr/>
        </p:nvSpPr>
        <p:spPr>
          <a:xfrm>
            <a:off x="7054475" y="1171034"/>
            <a:ext cx="4121107" cy="523220"/>
          </a:xfrm>
          <a:prstGeom prst="rect">
            <a:avLst/>
          </a:prstGeom>
          <a:noFill/>
        </p:spPr>
        <p:txBody>
          <a:bodyPr wrap="square" rtlCol="0">
            <a:spAutoFit/>
          </a:bodyPr>
          <a:lstStyle/>
          <a:p>
            <a:pPr algn="ctr"/>
            <a:r>
              <a:rPr lang="ar-EG" sz="2800" b="1" dirty="0">
                <a:ln>
                  <a:solidFill>
                    <a:schemeClr val="tx1">
                      <a:lumMod val="65000"/>
                      <a:lumOff val="35000"/>
                    </a:schemeClr>
                  </a:solidFill>
                </a:ln>
                <a:solidFill>
                  <a:schemeClr val="tx1">
                    <a:lumMod val="65000"/>
                    <a:lumOff val="35000"/>
                  </a:schemeClr>
                </a:solidFill>
                <a:effectLst>
                  <a:glow rad="63500">
                    <a:schemeClr val="accent6">
                      <a:satMod val="175000"/>
                      <a:alpha val="40000"/>
                    </a:schemeClr>
                  </a:glow>
                </a:effectLst>
                <a:latin typeface="Sakkal Majalla" pitchFamily="2" charset="-78"/>
                <a:cs typeface="Sakkal Majalla" pitchFamily="2" charset="-78"/>
              </a:rPr>
              <a:t>مفهوم وأهمية إدارة المستودعات </a:t>
            </a:r>
          </a:p>
        </p:txBody>
      </p:sp>
      <p:sp>
        <p:nvSpPr>
          <p:cNvPr id="104" name="TextBox 103">
            <a:extLst>
              <a:ext uri="{FF2B5EF4-FFF2-40B4-BE49-F238E27FC236}">
                <a16:creationId xmlns:a16="http://schemas.microsoft.com/office/drawing/2014/main" xmlns="" id="{BC486640-E351-43E9-B9E2-9FE71880CCBD}"/>
              </a:ext>
            </a:extLst>
          </p:cNvPr>
          <p:cNvSpPr txBox="1"/>
          <p:nvPr/>
        </p:nvSpPr>
        <p:spPr>
          <a:xfrm>
            <a:off x="6391879" y="1753939"/>
            <a:ext cx="4912792" cy="3970318"/>
          </a:xfrm>
          <a:prstGeom prst="rect">
            <a:avLst/>
          </a:prstGeom>
          <a:noFill/>
        </p:spPr>
        <p:txBody>
          <a:bodyPr wrap="square" rtlCol="0">
            <a:spAutoFit/>
          </a:bodyPr>
          <a:lstStyle/>
          <a:p>
            <a:pPr marL="357188"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مفهوم إدارة المستودعات والمخازن.</a:t>
            </a:r>
          </a:p>
          <a:p>
            <a:pPr marL="357188"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أهمية وظيفة التخزين.</a:t>
            </a:r>
          </a:p>
          <a:p>
            <a:pPr marL="357188"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الأهداف الرئيسة لوظيفة التخزين.</a:t>
            </a:r>
          </a:p>
          <a:p>
            <a:pPr marL="357188"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الشروط اللازمة لتحقيق أهداف إدارة المستودعات.</a:t>
            </a:r>
          </a:p>
          <a:p>
            <a:pPr marL="357188"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الآثار السلبية المترتبة على عدم الاهتمام بالمخازن.</a:t>
            </a:r>
          </a:p>
          <a:p>
            <a:pPr marL="357188"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أنواع المخازن.</a:t>
            </a:r>
          </a:p>
          <a:p>
            <a:pPr marL="357188"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أصناف وأنواع المواد المخزنة.</a:t>
            </a:r>
          </a:p>
        </p:txBody>
      </p:sp>
      <p:sp>
        <p:nvSpPr>
          <p:cNvPr id="105" name="TextBox 104">
            <a:extLst>
              <a:ext uri="{FF2B5EF4-FFF2-40B4-BE49-F238E27FC236}">
                <a16:creationId xmlns:a16="http://schemas.microsoft.com/office/drawing/2014/main" xmlns="" id="{F2C903F3-C80B-4C65-BBE4-42679B3787E3}"/>
              </a:ext>
            </a:extLst>
          </p:cNvPr>
          <p:cNvSpPr txBox="1"/>
          <p:nvPr/>
        </p:nvSpPr>
        <p:spPr>
          <a:xfrm>
            <a:off x="741775" y="1179508"/>
            <a:ext cx="4881957" cy="523220"/>
          </a:xfrm>
          <a:prstGeom prst="rect">
            <a:avLst/>
          </a:prstGeom>
          <a:noFill/>
        </p:spPr>
        <p:txBody>
          <a:bodyPr wrap="square" rtlCol="0">
            <a:spAutoFit/>
          </a:bodyPr>
          <a:lstStyle/>
          <a:p>
            <a:pPr algn="ctr"/>
            <a:r>
              <a:rPr lang="ar-EG" sz="2800" b="1" dirty="0">
                <a:ln>
                  <a:solidFill>
                    <a:schemeClr val="tx1">
                      <a:lumMod val="65000"/>
                      <a:lumOff val="35000"/>
                    </a:schemeClr>
                  </a:solidFill>
                </a:ln>
                <a:solidFill>
                  <a:schemeClr val="tx1">
                    <a:lumMod val="65000"/>
                    <a:lumOff val="35000"/>
                  </a:schemeClr>
                </a:solidFill>
                <a:effectLst>
                  <a:glow rad="63500">
                    <a:schemeClr val="accent6">
                      <a:satMod val="175000"/>
                      <a:alpha val="40000"/>
                    </a:schemeClr>
                  </a:glow>
                </a:effectLst>
                <a:latin typeface="Sakkal Majalla" pitchFamily="2" charset="-78"/>
                <a:cs typeface="Sakkal Majalla" pitchFamily="2" charset="-78"/>
              </a:rPr>
              <a:t>مراقبة المخزون</a:t>
            </a:r>
          </a:p>
        </p:txBody>
      </p:sp>
      <p:sp>
        <p:nvSpPr>
          <p:cNvPr id="106" name="TextBox 105">
            <a:extLst>
              <a:ext uri="{FF2B5EF4-FFF2-40B4-BE49-F238E27FC236}">
                <a16:creationId xmlns:a16="http://schemas.microsoft.com/office/drawing/2014/main" xmlns="" id="{BC486640-E351-43E9-B9E2-9FE71880CCBD}"/>
              </a:ext>
            </a:extLst>
          </p:cNvPr>
          <p:cNvSpPr txBox="1"/>
          <p:nvPr/>
        </p:nvSpPr>
        <p:spPr>
          <a:xfrm>
            <a:off x="823028" y="1793131"/>
            <a:ext cx="4851040" cy="2862322"/>
          </a:xfrm>
          <a:prstGeom prst="rect">
            <a:avLst/>
          </a:prstGeom>
          <a:noFill/>
        </p:spPr>
        <p:txBody>
          <a:bodyPr wrap="square" rtlCol="0">
            <a:spAutoFit/>
          </a:bodyPr>
          <a:lstStyle/>
          <a:p>
            <a:pPr marL="357188"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مفهوم مراقبة المخزون.</a:t>
            </a:r>
          </a:p>
          <a:p>
            <a:pPr marL="357188"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مهام مراقبة المخزون.</a:t>
            </a:r>
          </a:p>
          <a:p>
            <a:pPr marL="357188"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التنظيم </a:t>
            </a:r>
            <a:r>
              <a:rPr lang="ar-EG" sz="2400" dirty="0" smtClean="0">
                <a:ln>
                  <a:solidFill>
                    <a:srgbClr val="002060"/>
                  </a:solidFill>
                </a:ln>
                <a:solidFill>
                  <a:prstClr val="black">
                    <a:lumMod val="95000"/>
                    <a:lumOff val="5000"/>
                  </a:prstClr>
                </a:solidFill>
                <a:latin typeface="Sakkal Majalla" pitchFamily="2" charset="-78"/>
                <a:cs typeface="Sakkal Majalla" pitchFamily="2" charset="-78"/>
              </a:rPr>
              <a:t>الإداري </a:t>
            </a:r>
            <a:r>
              <a:rPr lang="ar-EG" sz="2400" dirty="0">
                <a:ln>
                  <a:solidFill>
                    <a:srgbClr val="002060"/>
                  </a:solidFill>
                </a:ln>
                <a:solidFill>
                  <a:prstClr val="black">
                    <a:lumMod val="95000"/>
                    <a:lumOff val="5000"/>
                  </a:prstClr>
                </a:solidFill>
                <a:latin typeface="Sakkal Majalla" pitchFamily="2" charset="-78"/>
                <a:cs typeface="Sakkal Majalla" pitchFamily="2" charset="-78"/>
              </a:rPr>
              <a:t>الحديث لمراقبة المخزون.</a:t>
            </a:r>
          </a:p>
          <a:p>
            <a:pPr marL="357188"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العاملون في مجال مراقبة المخزون.</a:t>
            </a:r>
          </a:p>
          <a:p>
            <a:pPr marL="357188"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النماذج المستخدمة في مراقبة المخزون.</a:t>
            </a:r>
          </a:p>
        </p:txBody>
      </p:sp>
      <p:sp>
        <p:nvSpPr>
          <p:cNvPr id="107" name="TextBox 106">
            <a:extLst>
              <a:ext uri="{FF2B5EF4-FFF2-40B4-BE49-F238E27FC236}">
                <a16:creationId xmlns:a16="http://schemas.microsoft.com/office/drawing/2014/main" xmlns="" id="{B1FBF4D5-CE44-480D-BC29-B88EB2D96005}"/>
              </a:ext>
            </a:extLst>
          </p:cNvPr>
          <p:cNvSpPr txBox="1"/>
          <p:nvPr/>
        </p:nvSpPr>
        <p:spPr>
          <a:xfrm>
            <a:off x="11257684" y="4176279"/>
            <a:ext cx="553998" cy="2326663"/>
          </a:xfrm>
          <a:prstGeom prst="rect">
            <a:avLst/>
          </a:prstGeom>
          <a:noFill/>
        </p:spPr>
        <p:txBody>
          <a:bodyPr vert="vert270"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EG" sz="2400" b="1" i="0" u="none" strike="noStrike" kern="0" cap="none" spc="0" normalizeH="0" baseline="0" noProof="0" dirty="0" smtClean="0">
                <a:ln>
                  <a:noFill/>
                </a:ln>
                <a:solidFill>
                  <a:prstClr val="white"/>
                </a:solidFill>
                <a:effectLst/>
                <a:uLnTx/>
                <a:uFillTx/>
                <a:latin typeface="Sakkal Majalla" panose="02000000000000000000" pitchFamily="2" charset="-78"/>
                <a:cs typeface="Sakkal Majalla" panose="02000000000000000000" pitchFamily="2" charset="-78"/>
              </a:rPr>
              <a:t>الجلسة التدريبية الأولى </a:t>
            </a:r>
            <a:endParaRPr kumimoji="0" lang="en-US" sz="2400" b="1" i="0" u="none" strike="noStrike" kern="0" cap="none" spc="0" normalizeH="0" baseline="0" noProof="0" dirty="0" smtClean="0">
              <a:ln>
                <a:noFill/>
              </a:ln>
              <a:solidFill>
                <a:prstClr val="white"/>
              </a:solidFill>
              <a:effectLst/>
              <a:uLnTx/>
              <a:uFillTx/>
              <a:latin typeface="Sakkal Majalla" panose="02000000000000000000" pitchFamily="2" charset="-78"/>
              <a:cs typeface="Sakkal Majalla" panose="02000000000000000000" pitchFamily="2" charset="-78"/>
            </a:endParaRPr>
          </a:p>
        </p:txBody>
      </p:sp>
      <p:sp>
        <p:nvSpPr>
          <p:cNvPr id="108" name="TextBox 107">
            <a:extLst>
              <a:ext uri="{FF2B5EF4-FFF2-40B4-BE49-F238E27FC236}">
                <a16:creationId xmlns:a16="http://schemas.microsoft.com/office/drawing/2014/main" xmlns="" id="{028D77CE-26CC-48A3-92E2-0D112FD9E9FA}"/>
              </a:ext>
            </a:extLst>
          </p:cNvPr>
          <p:cNvSpPr txBox="1"/>
          <p:nvPr/>
        </p:nvSpPr>
        <p:spPr>
          <a:xfrm flipH="1">
            <a:off x="417407" y="4061881"/>
            <a:ext cx="553998" cy="2315661"/>
          </a:xfrm>
          <a:prstGeom prst="rect">
            <a:avLst/>
          </a:prstGeom>
          <a:noFill/>
        </p:spPr>
        <p:txBody>
          <a:bodyPr vert="vert270" wrap="square" rtlCol="0">
            <a:spAutoFit/>
          </a:bodyPr>
          <a:lstStyle/>
          <a:p>
            <a:pPr lvl="0" algn="ctr" rtl="0">
              <a:defRPr/>
            </a:pPr>
            <a:r>
              <a:rPr lang="ar-EG" sz="2400" b="1" kern="0" dirty="0" smtClean="0">
                <a:solidFill>
                  <a:prstClr val="white"/>
                </a:solidFill>
                <a:latin typeface="Sakkal Majalla" panose="02000000000000000000" pitchFamily="2" charset="-78"/>
                <a:cs typeface="Sakkal Majalla" panose="02000000000000000000" pitchFamily="2" charset="-78"/>
              </a:rPr>
              <a:t>الجلسة التدريبية الثانية</a:t>
            </a:r>
            <a:endParaRPr lang="en-US" sz="2400" b="1" kern="0" dirty="0">
              <a:solidFill>
                <a:prstClr val="white"/>
              </a:solidFill>
              <a:latin typeface="Sakkal Majalla" panose="02000000000000000000" pitchFamily="2" charset="-78"/>
              <a:cs typeface="Sakkal Majalla" panose="02000000000000000000" pitchFamily="2" charset="-78"/>
            </a:endParaRPr>
          </a:p>
        </p:txBody>
      </p:sp>
      <p:sp>
        <p:nvSpPr>
          <p:cNvPr id="109" name="Slide Number Placeholder 108"/>
          <p:cNvSpPr>
            <a:spLocks noGrp="1"/>
          </p:cNvSpPr>
          <p:nvPr>
            <p:ph type="sldNum" sz="quarter" idx="12"/>
          </p:nvPr>
        </p:nvSpPr>
        <p:spPr/>
        <p:txBody>
          <a:bodyPr/>
          <a:lstStyle/>
          <a:p>
            <a:fld id="{802A93DA-8321-490E-B7A0-7881EC602D96}" type="slidenum">
              <a:rPr lang="ar-EG" smtClean="0"/>
              <a:t>3</a:t>
            </a:fld>
            <a:endParaRPr lang="ar-EG"/>
          </a:p>
        </p:txBody>
      </p:sp>
      <p:grpSp>
        <p:nvGrpSpPr>
          <p:cNvPr id="110" name="Group 109"/>
          <p:cNvGrpSpPr/>
          <p:nvPr/>
        </p:nvGrpSpPr>
        <p:grpSpPr>
          <a:xfrm>
            <a:off x="3933565" y="128049"/>
            <a:ext cx="4146755" cy="938642"/>
            <a:chOff x="4132593" y="130928"/>
            <a:chExt cx="4146755" cy="938642"/>
          </a:xfrm>
        </p:grpSpPr>
        <p:pic>
          <p:nvPicPr>
            <p:cNvPr id="111" name="Picture 1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32593" y="130928"/>
              <a:ext cx="4146755" cy="938642"/>
            </a:xfrm>
            <a:prstGeom prst="rect">
              <a:avLst/>
            </a:prstGeom>
          </p:spPr>
        </p:pic>
        <p:sp>
          <p:nvSpPr>
            <p:cNvPr id="112" name="Rectangle 111">
              <a:extLst>
                <a:ext uri="{FF2B5EF4-FFF2-40B4-BE49-F238E27FC236}">
                  <a16:creationId xmlns:a16="http://schemas.microsoft.com/office/drawing/2014/main" xmlns="" id="{FA751D29-6DD3-4C4B-90D0-E0CDD25EC818}"/>
                </a:ext>
              </a:extLst>
            </p:cNvPr>
            <p:cNvSpPr/>
            <p:nvPr/>
          </p:nvSpPr>
          <p:spPr>
            <a:xfrm>
              <a:off x="4182717" y="288538"/>
              <a:ext cx="3749166" cy="646331"/>
            </a:xfrm>
            <a:prstGeom prst="rect">
              <a:avLst/>
            </a:prstGeom>
          </p:spPr>
          <p:txBody>
            <a:bodyPr wrap="square">
              <a:spAutoFit/>
            </a:bodyPr>
            <a:lstStyle/>
            <a:p>
              <a:pPr algn="ctr"/>
              <a:r>
                <a:rPr lang="ar-EG" sz="3600" b="1" dirty="0" smtClean="0">
                  <a:solidFill>
                    <a:srgbClr val="C00000"/>
                  </a:solidFill>
                  <a:latin typeface="Sakkal Majalla" panose="02000000000000000000" pitchFamily="2" charset="-78"/>
                  <a:cs typeface="Sakkal Majalla" panose="02000000000000000000" pitchFamily="2" charset="-78"/>
                </a:rPr>
                <a:t>اليوم التدريبي الأول</a:t>
              </a:r>
              <a:endParaRPr lang="ar-EG" sz="3600" b="1" dirty="0">
                <a:solidFill>
                  <a:srgbClr val="C00000"/>
                </a:solidFill>
                <a:latin typeface="Sakkal Majalla" panose="02000000000000000000" pitchFamily="2" charset="-78"/>
                <a:cs typeface="Sakkal Majalla" panose="02000000000000000000" pitchFamily="2" charset="-78"/>
              </a:endParaRPr>
            </a:p>
          </p:txBody>
        </p:sp>
      </p:grpSp>
      <p:sp>
        <p:nvSpPr>
          <p:cNvPr id="113"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114"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4"/>
              </a:rPr>
              <a:t>www.dawliatraining.com</a:t>
            </a:r>
            <a:endParaRPr lang="en-US" sz="1100" dirty="0">
              <a:effectLst/>
              <a:ea typeface="Calibri"/>
              <a:cs typeface="Arial"/>
            </a:endParaRPr>
          </a:p>
        </p:txBody>
      </p:sp>
    </p:spTree>
    <p:extLst>
      <p:ext uri="{BB962C8B-B14F-4D97-AF65-F5344CB8AC3E}">
        <p14:creationId xmlns:p14="http://schemas.microsoft.com/office/powerpoint/2010/main" val="2168950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07"/>
                                        </p:tgtEl>
                                        <p:attrNameLst>
                                          <p:attrName>style.visibility</p:attrName>
                                        </p:attrNameLst>
                                      </p:cBhvr>
                                      <p:to>
                                        <p:strVal val="visible"/>
                                      </p:to>
                                    </p:set>
                                    <p:animEffect transition="in" filter="randombar(horizontal)">
                                      <p:cBhvr>
                                        <p:cTn id="10" dur="500"/>
                                        <p:tgtEl>
                                          <p:spTgt spid="107"/>
                                        </p:tgtEl>
                                      </p:cBhvr>
                                    </p:animEffect>
                                  </p:childTnLst>
                                </p:cTn>
                              </p:par>
                              <p:par>
                                <p:cTn id="11" presetID="2" presetClass="entr" presetSubtype="4" fill="hold" grpId="0" nodeType="withEffect">
                                  <p:stCondLst>
                                    <p:cond delay="0"/>
                                  </p:stCondLst>
                                  <p:childTnLst>
                                    <p:set>
                                      <p:cBhvr>
                                        <p:cTn id="12" dur="1" fill="hold">
                                          <p:stCondLst>
                                            <p:cond delay="0"/>
                                          </p:stCondLst>
                                        </p:cTn>
                                        <p:tgtEl>
                                          <p:spTgt spid="103"/>
                                        </p:tgtEl>
                                        <p:attrNameLst>
                                          <p:attrName>style.visibility</p:attrName>
                                        </p:attrNameLst>
                                      </p:cBhvr>
                                      <p:to>
                                        <p:strVal val="visible"/>
                                      </p:to>
                                    </p:set>
                                    <p:anim calcmode="lin" valueType="num">
                                      <p:cBhvr additive="base">
                                        <p:cTn id="13" dur="500" fill="hold"/>
                                        <p:tgtEl>
                                          <p:spTgt spid="103"/>
                                        </p:tgtEl>
                                        <p:attrNameLst>
                                          <p:attrName>ppt_x</p:attrName>
                                        </p:attrNameLst>
                                      </p:cBhvr>
                                      <p:tavLst>
                                        <p:tav tm="0">
                                          <p:val>
                                            <p:strVal val="#ppt_x"/>
                                          </p:val>
                                        </p:tav>
                                        <p:tav tm="100000">
                                          <p:val>
                                            <p:strVal val="#ppt_x"/>
                                          </p:val>
                                        </p:tav>
                                      </p:tavLst>
                                    </p:anim>
                                    <p:anim calcmode="lin" valueType="num">
                                      <p:cBhvr additive="base">
                                        <p:cTn id="14" dur="500" fill="hold"/>
                                        <p:tgtEl>
                                          <p:spTgt spid="10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104">
                                            <p:txEl>
                                              <p:pRg st="0" end="0"/>
                                            </p:txEl>
                                          </p:spTgt>
                                        </p:tgtEl>
                                        <p:attrNameLst>
                                          <p:attrName>style.visibility</p:attrName>
                                        </p:attrNameLst>
                                      </p:cBhvr>
                                      <p:to>
                                        <p:strVal val="visible"/>
                                      </p:to>
                                    </p:set>
                                    <p:animEffect transition="in" filter="barn(inVertical)">
                                      <p:cBhvr>
                                        <p:cTn id="19" dur="500"/>
                                        <p:tgtEl>
                                          <p:spTgt spid="104">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104">
                                            <p:txEl>
                                              <p:pRg st="1" end="1"/>
                                            </p:txEl>
                                          </p:spTgt>
                                        </p:tgtEl>
                                        <p:attrNameLst>
                                          <p:attrName>style.visibility</p:attrName>
                                        </p:attrNameLst>
                                      </p:cBhvr>
                                      <p:to>
                                        <p:strVal val="visible"/>
                                      </p:to>
                                    </p:set>
                                    <p:animEffect transition="in" filter="barn(inVertical)">
                                      <p:cBhvr>
                                        <p:cTn id="24" dur="500"/>
                                        <p:tgtEl>
                                          <p:spTgt spid="104">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104">
                                            <p:txEl>
                                              <p:pRg st="2" end="2"/>
                                            </p:txEl>
                                          </p:spTgt>
                                        </p:tgtEl>
                                        <p:attrNameLst>
                                          <p:attrName>style.visibility</p:attrName>
                                        </p:attrNameLst>
                                      </p:cBhvr>
                                      <p:to>
                                        <p:strVal val="visible"/>
                                      </p:to>
                                    </p:set>
                                    <p:animEffect transition="in" filter="barn(inVertical)">
                                      <p:cBhvr>
                                        <p:cTn id="29" dur="500"/>
                                        <p:tgtEl>
                                          <p:spTgt spid="104">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nodeType="clickEffect">
                                  <p:stCondLst>
                                    <p:cond delay="0"/>
                                  </p:stCondLst>
                                  <p:childTnLst>
                                    <p:set>
                                      <p:cBhvr>
                                        <p:cTn id="33" dur="1" fill="hold">
                                          <p:stCondLst>
                                            <p:cond delay="0"/>
                                          </p:stCondLst>
                                        </p:cTn>
                                        <p:tgtEl>
                                          <p:spTgt spid="104">
                                            <p:txEl>
                                              <p:pRg st="3" end="3"/>
                                            </p:txEl>
                                          </p:spTgt>
                                        </p:tgtEl>
                                        <p:attrNameLst>
                                          <p:attrName>style.visibility</p:attrName>
                                        </p:attrNameLst>
                                      </p:cBhvr>
                                      <p:to>
                                        <p:strVal val="visible"/>
                                      </p:to>
                                    </p:set>
                                    <p:animEffect transition="in" filter="barn(inVertical)">
                                      <p:cBhvr>
                                        <p:cTn id="34" dur="500"/>
                                        <p:tgtEl>
                                          <p:spTgt spid="104">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nodeType="clickEffect">
                                  <p:stCondLst>
                                    <p:cond delay="0"/>
                                  </p:stCondLst>
                                  <p:childTnLst>
                                    <p:set>
                                      <p:cBhvr>
                                        <p:cTn id="38" dur="1" fill="hold">
                                          <p:stCondLst>
                                            <p:cond delay="0"/>
                                          </p:stCondLst>
                                        </p:cTn>
                                        <p:tgtEl>
                                          <p:spTgt spid="104">
                                            <p:txEl>
                                              <p:pRg st="4" end="4"/>
                                            </p:txEl>
                                          </p:spTgt>
                                        </p:tgtEl>
                                        <p:attrNameLst>
                                          <p:attrName>style.visibility</p:attrName>
                                        </p:attrNameLst>
                                      </p:cBhvr>
                                      <p:to>
                                        <p:strVal val="visible"/>
                                      </p:to>
                                    </p:set>
                                    <p:animEffect transition="in" filter="barn(inVertical)">
                                      <p:cBhvr>
                                        <p:cTn id="39" dur="500"/>
                                        <p:tgtEl>
                                          <p:spTgt spid="104">
                                            <p:txEl>
                                              <p:pRg st="4" end="4"/>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nodeType="clickEffect">
                                  <p:stCondLst>
                                    <p:cond delay="0"/>
                                  </p:stCondLst>
                                  <p:childTnLst>
                                    <p:set>
                                      <p:cBhvr>
                                        <p:cTn id="43" dur="1" fill="hold">
                                          <p:stCondLst>
                                            <p:cond delay="0"/>
                                          </p:stCondLst>
                                        </p:cTn>
                                        <p:tgtEl>
                                          <p:spTgt spid="104">
                                            <p:txEl>
                                              <p:pRg st="5" end="5"/>
                                            </p:txEl>
                                          </p:spTgt>
                                        </p:tgtEl>
                                        <p:attrNameLst>
                                          <p:attrName>style.visibility</p:attrName>
                                        </p:attrNameLst>
                                      </p:cBhvr>
                                      <p:to>
                                        <p:strVal val="visible"/>
                                      </p:to>
                                    </p:set>
                                    <p:animEffect transition="in" filter="barn(inVertical)">
                                      <p:cBhvr>
                                        <p:cTn id="44" dur="500"/>
                                        <p:tgtEl>
                                          <p:spTgt spid="104">
                                            <p:txEl>
                                              <p:pRg st="5" end="5"/>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nodeType="clickEffect">
                                  <p:stCondLst>
                                    <p:cond delay="0"/>
                                  </p:stCondLst>
                                  <p:childTnLst>
                                    <p:set>
                                      <p:cBhvr>
                                        <p:cTn id="48" dur="1" fill="hold">
                                          <p:stCondLst>
                                            <p:cond delay="0"/>
                                          </p:stCondLst>
                                        </p:cTn>
                                        <p:tgtEl>
                                          <p:spTgt spid="104">
                                            <p:txEl>
                                              <p:pRg st="6" end="6"/>
                                            </p:txEl>
                                          </p:spTgt>
                                        </p:tgtEl>
                                        <p:attrNameLst>
                                          <p:attrName>style.visibility</p:attrName>
                                        </p:attrNameLst>
                                      </p:cBhvr>
                                      <p:to>
                                        <p:strVal val="visible"/>
                                      </p:to>
                                    </p:set>
                                    <p:animEffect transition="in" filter="barn(inVertical)">
                                      <p:cBhvr>
                                        <p:cTn id="49" dur="500"/>
                                        <p:tgtEl>
                                          <p:spTgt spid="104">
                                            <p:txEl>
                                              <p:pRg st="6" end="6"/>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108"/>
                                        </p:tgtEl>
                                        <p:attrNameLst>
                                          <p:attrName>style.visibility</p:attrName>
                                        </p:attrNameLst>
                                      </p:cBhvr>
                                      <p:to>
                                        <p:strVal val="visible"/>
                                      </p:to>
                                    </p:set>
                                    <p:anim calcmode="lin" valueType="num">
                                      <p:cBhvr additive="base">
                                        <p:cTn id="54" dur="500" fill="hold"/>
                                        <p:tgtEl>
                                          <p:spTgt spid="108"/>
                                        </p:tgtEl>
                                        <p:attrNameLst>
                                          <p:attrName>ppt_x</p:attrName>
                                        </p:attrNameLst>
                                      </p:cBhvr>
                                      <p:tavLst>
                                        <p:tav tm="0">
                                          <p:val>
                                            <p:strVal val="#ppt_x"/>
                                          </p:val>
                                        </p:tav>
                                        <p:tav tm="100000">
                                          <p:val>
                                            <p:strVal val="#ppt_x"/>
                                          </p:val>
                                        </p:tav>
                                      </p:tavLst>
                                    </p:anim>
                                    <p:anim calcmode="lin" valueType="num">
                                      <p:cBhvr additive="base">
                                        <p:cTn id="55" dur="500" fill="hold"/>
                                        <p:tgtEl>
                                          <p:spTgt spid="108"/>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0"/>
                                  </p:stCondLst>
                                  <p:childTnLst>
                                    <p:set>
                                      <p:cBhvr>
                                        <p:cTn id="57" dur="1" fill="hold">
                                          <p:stCondLst>
                                            <p:cond delay="0"/>
                                          </p:stCondLst>
                                        </p:cTn>
                                        <p:tgtEl>
                                          <p:spTgt spid="105"/>
                                        </p:tgtEl>
                                        <p:attrNameLst>
                                          <p:attrName>style.visibility</p:attrName>
                                        </p:attrNameLst>
                                      </p:cBhvr>
                                      <p:to>
                                        <p:strVal val="visible"/>
                                      </p:to>
                                    </p:set>
                                    <p:anim calcmode="lin" valueType="num">
                                      <p:cBhvr additive="base">
                                        <p:cTn id="58" dur="500" fill="hold"/>
                                        <p:tgtEl>
                                          <p:spTgt spid="105"/>
                                        </p:tgtEl>
                                        <p:attrNameLst>
                                          <p:attrName>ppt_x</p:attrName>
                                        </p:attrNameLst>
                                      </p:cBhvr>
                                      <p:tavLst>
                                        <p:tav tm="0">
                                          <p:val>
                                            <p:strVal val="#ppt_x"/>
                                          </p:val>
                                        </p:tav>
                                        <p:tav tm="100000">
                                          <p:val>
                                            <p:strVal val="#ppt_x"/>
                                          </p:val>
                                        </p:tav>
                                      </p:tavLst>
                                    </p:anim>
                                    <p:anim calcmode="lin" valueType="num">
                                      <p:cBhvr additive="base">
                                        <p:cTn id="59" dur="500" fill="hold"/>
                                        <p:tgtEl>
                                          <p:spTgt spid="105"/>
                                        </p:tgtEl>
                                        <p:attrNameLst>
                                          <p:attrName>ppt_y</p:attrName>
                                        </p:attrNameLst>
                                      </p:cBhvr>
                                      <p:tavLst>
                                        <p:tav tm="0">
                                          <p:val>
                                            <p:strVal val="1+#ppt_h/2"/>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16" presetClass="entr" presetSubtype="21" fill="hold" nodeType="clickEffect">
                                  <p:stCondLst>
                                    <p:cond delay="0"/>
                                  </p:stCondLst>
                                  <p:childTnLst>
                                    <p:set>
                                      <p:cBhvr>
                                        <p:cTn id="63" dur="1" fill="hold">
                                          <p:stCondLst>
                                            <p:cond delay="0"/>
                                          </p:stCondLst>
                                        </p:cTn>
                                        <p:tgtEl>
                                          <p:spTgt spid="106">
                                            <p:txEl>
                                              <p:pRg st="0" end="0"/>
                                            </p:txEl>
                                          </p:spTgt>
                                        </p:tgtEl>
                                        <p:attrNameLst>
                                          <p:attrName>style.visibility</p:attrName>
                                        </p:attrNameLst>
                                      </p:cBhvr>
                                      <p:to>
                                        <p:strVal val="visible"/>
                                      </p:to>
                                    </p:set>
                                    <p:animEffect transition="in" filter="barn(inVertical)">
                                      <p:cBhvr>
                                        <p:cTn id="64" dur="500"/>
                                        <p:tgtEl>
                                          <p:spTgt spid="106">
                                            <p:txEl>
                                              <p:pRg st="0" end="0"/>
                                            </p:txEl>
                                          </p:spTgt>
                                        </p:tgtEl>
                                      </p:cBhvr>
                                    </p:animEffect>
                                  </p:childTnLst>
                                </p:cTn>
                              </p:par>
                            </p:childTnLst>
                          </p:cTn>
                        </p:par>
                      </p:childTnLst>
                    </p:cTn>
                  </p:par>
                  <p:par>
                    <p:cTn id="65" fill="hold">
                      <p:stCondLst>
                        <p:cond delay="indefinite"/>
                      </p:stCondLst>
                      <p:childTnLst>
                        <p:par>
                          <p:cTn id="66" fill="hold">
                            <p:stCondLst>
                              <p:cond delay="0"/>
                            </p:stCondLst>
                            <p:childTnLst>
                              <p:par>
                                <p:cTn id="67" presetID="16" presetClass="entr" presetSubtype="21" fill="hold" nodeType="clickEffect">
                                  <p:stCondLst>
                                    <p:cond delay="0"/>
                                  </p:stCondLst>
                                  <p:childTnLst>
                                    <p:set>
                                      <p:cBhvr>
                                        <p:cTn id="68" dur="1" fill="hold">
                                          <p:stCondLst>
                                            <p:cond delay="0"/>
                                          </p:stCondLst>
                                        </p:cTn>
                                        <p:tgtEl>
                                          <p:spTgt spid="106">
                                            <p:txEl>
                                              <p:pRg st="1" end="1"/>
                                            </p:txEl>
                                          </p:spTgt>
                                        </p:tgtEl>
                                        <p:attrNameLst>
                                          <p:attrName>style.visibility</p:attrName>
                                        </p:attrNameLst>
                                      </p:cBhvr>
                                      <p:to>
                                        <p:strVal val="visible"/>
                                      </p:to>
                                    </p:set>
                                    <p:animEffect transition="in" filter="barn(inVertical)">
                                      <p:cBhvr>
                                        <p:cTn id="69" dur="500"/>
                                        <p:tgtEl>
                                          <p:spTgt spid="106">
                                            <p:txEl>
                                              <p:pRg st="1" end="1"/>
                                            </p:txEl>
                                          </p:spTgt>
                                        </p:tgtEl>
                                      </p:cBhvr>
                                    </p:animEffect>
                                  </p:childTnLst>
                                </p:cTn>
                              </p:par>
                            </p:childTnLst>
                          </p:cTn>
                        </p:par>
                      </p:childTnLst>
                    </p:cTn>
                  </p:par>
                  <p:par>
                    <p:cTn id="70" fill="hold">
                      <p:stCondLst>
                        <p:cond delay="indefinite"/>
                      </p:stCondLst>
                      <p:childTnLst>
                        <p:par>
                          <p:cTn id="71" fill="hold">
                            <p:stCondLst>
                              <p:cond delay="0"/>
                            </p:stCondLst>
                            <p:childTnLst>
                              <p:par>
                                <p:cTn id="72" presetID="16" presetClass="entr" presetSubtype="21" fill="hold" nodeType="clickEffect">
                                  <p:stCondLst>
                                    <p:cond delay="0"/>
                                  </p:stCondLst>
                                  <p:childTnLst>
                                    <p:set>
                                      <p:cBhvr>
                                        <p:cTn id="73" dur="1" fill="hold">
                                          <p:stCondLst>
                                            <p:cond delay="0"/>
                                          </p:stCondLst>
                                        </p:cTn>
                                        <p:tgtEl>
                                          <p:spTgt spid="106">
                                            <p:txEl>
                                              <p:pRg st="2" end="2"/>
                                            </p:txEl>
                                          </p:spTgt>
                                        </p:tgtEl>
                                        <p:attrNameLst>
                                          <p:attrName>style.visibility</p:attrName>
                                        </p:attrNameLst>
                                      </p:cBhvr>
                                      <p:to>
                                        <p:strVal val="visible"/>
                                      </p:to>
                                    </p:set>
                                    <p:animEffect transition="in" filter="barn(inVertical)">
                                      <p:cBhvr>
                                        <p:cTn id="74" dur="500"/>
                                        <p:tgtEl>
                                          <p:spTgt spid="106">
                                            <p:txEl>
                                              <p:pRg st="2" end="2"/>
                                            </p:txEl>
                                          </p:spTgt>
                                        </p:tgtEl>
                                      </p:cBhvr>
                                    </p:animEffect>
                                  </p:childTnLst>
                                </p:cTn>
                              </p:par>
                            </p:childTnLst>
                          </p:cTn>
                        </p:par>
                      </p:childTnLst>
                    </p:cTn>
                  </p:par>
                  <p:par>
                    <p:cTn id="75" fill="hold">
                      <p:stCondLst>
                        <p:cond delay="indefinite"/>
                      </p:stCondLst>
                      <p:childTnLst>
                        <p:par>
                          <p:cTn id="76" fill="hold">
                            <p:stCondLst>
                              <p:cond delay="0"/>
                            </p:stCondLst>
                            <p:childTnLst>
                              <p:par>
                                <p:cTn id="77" presetID="16" presetClass="entr" presetSubtype="21" fill="hold" nodeType="clickEffect">
                                  <p:stCondLst>
                                    <p:cond delay="0"/>
                                  </p:stCondLst>
                                  <p:childTnLst>
                                    <p:set>
                                      <p:cBhvr>
                                        <p:cTn id="78" dur="1" fill="hold">
                                          <p:stCondLst>
                                            <p:cond delay="0"/>
                                          </p:stCondLst>
                                        </p:cTn>
                                        <p:tgtEl>
                                          <p:spTgt spid="106">
                                            <p:txEl>
                                              <p:pRg st="3" end="3"/>
                                            </p:txEl>
                                          </p:spTgt>
                                        </p:tgtEl>
                                        <p:attrNameLst>
                                          <p:attrName>style.visibility</p:attrName>
                                        </p:attrNameLst>
                                      </p:cBhvr>
                                      <p:to>
                                        <p:strVal val="visible"/>
                                      </p:to>
                                    </p:set>
                                    <p:animEffect transition="in" filter="barn(inVertical)">
                                      <p:cBhvr>
                                        <p:cTn id="79" dur="500"/>
                                        <p:tgtEl>
                                          <p:spTgt spid="106">
                                            <p:txEl>
                                              <p:pRg st="3" end="3"/>
                                            </p:txEl>
                                          </p:spTgt>
                                        </p:tgtEl>
                                      </p:cBhvr>
                                    </p:animEffect>
                                  </p:childTnLst>
                                </p:cTn>
                              </p:par>
                            </p:childTnLst>
                          </p:cTn>
                        </p:par>
                      </p:childTnLst>
                    </p:cTn>
                  </p:par>
                  <p:par>
                    <p:cTn id="80" fill="hold">
                      <p:stCondLst>
                        <p:cond delay="indefinite"/>
                      </p:stCondLst>
                      <p:childTnLst>
                        <p:par>
                          <p:cTn id="81" fill="hold">
                            <p:stCondLst>
                              <p:cond delay="0"/>
                            </p:stCondLst>
                            <p:childTnLst>
                              <p:par>
                                <p:cTn id="82" presetID="16" presetClass="entr" presetSubtype="21" fill="hold" nodeType="clickEffect">
                                  <p:stCondLst>
                                    <p:cond delay="0"/>
                                  </p:stCondLst>
                                  <p:childTnLst>
                                    <p:set>
                                      <p:cBhvr>
                                        <p:cTn id="83" dur="1" fill="hold">
                                          <p:stCondLst>
                                            <p:cond delay="0"/>
                                          </p:stCondLst>
                                        </p:cTn>
                                        <p:tgtEl>
                                          <p:spTgt spid="106">
                                            <p:txEl>
                                              <p:pRg st="4" end="4"/>
                                            </p:txEl>
                                          </p:spTgt>
                                        </p:tgtEl>
                                        <p:attrNameLst>
                                          <p:attrName>style.visibility</p:attrName>
                                        </p:attrNameLst>
                                      </p:cBhvr>
                                      <p:to>
                                        <p:strVal val="visible"/>
                                      </p:to>
                                    </p:set>
                                    <p:animEffect transition="in" filter="barn(inVertical)">
                                      <p:cBhvr>
                                        <p:cTn id="84" dur="500"/>
                                        <p:tgtEl>
                                          <p:spTgt spid="10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p:bldP spid="105" grpId="0"/>
      <p:bldP spid="107" grpId="0"/>
      <p:bldP spid="10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30</a:t>
            </a:fld>
            <a:endParaRPr lang="ar-EG"/>
          </a:p>
        </p:txBody>
      </p:sp>
      <p:sp>
        <p:nvSpPr>
          <p:cNvPr id="23" name="Rectangle 22"/>
          <p:cNvSpPr/>
          <p:nvPr/>
        </p:nvSpPr>
        <p:spPr>
          <a:xfrm>
            <a:off x="7375621" y="202376"/>
            <a:ext cx="4474710" cy="707886"/>
          </a:xfrm>
          <a:prstGeom prst="rect">
            <a:avLst/>
          </a:prstGeom>
        </p:spPr>
        <p:txBody>
          <a:bodyPr wrap="square">
            <a:spAutoFit/>
          </a:bodyPr>
          <a:lstStyle/>
          <a:p>
            <a:pPr lvl="0" algn="ctr">
              <a:lnSpc>
                <a:spcPct val="125000"/>
              </a:lnSpc>
            </a:pPr>
            <a:r>
              <a:rPr lang="ar-EG" sz="3200" dirty="0">
                <a:solidFill>
                  <a:prstClr val="white"/>
                </a:solidFill>
                <a:latin typeface="Sakkal Majalla" pitchFamily="2" charset="-78"/>
                <a:cs typeface="Sakkal Majalla" pitchFamily="2" charset="-78"/>
              </a:rPr>
              <a:t>أنــواع المـخـازن</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13343" y="2718003"/>
            <a:ext cx="7644985" cy="688220"/>
          </a:xfrm>
          <a:prstGeom prst="rect">
            <a:avLst/>
          </a:prstGeom>
        </p:spPr>
      </p:pic>
      <p:grpSp>
        <p:nvGrpSpPr>
          <p:cNvPr id="5" name="Group 4"/>
          <p:cNvGrpSpPr/>
          <p:nvPr/>
        </p:nvGrpSpPr>
        <p:grpSpPr>
          <a:xfrm>
            <a:off x="4988003" y="1516337"/>
            <a:ext cx="2696165" cy="2638410"/>
            <a:chOff x="4878242" y="1203433"/>
            <a:chExt cx="3199985" cy="3472324"/>
          </a:xfrm>
        </p:grpSpPr>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78242" y="1203433"/>
              <a:ext cx="3199985" cy="3472324"/>
            </a:xfrm>
            <a:prstGeom prst="rect">
              <a:avLst/>
            </a:prstGeom>
          </p:spPr>
        </p:pic>
        <p:sp>
          <p:nvSpPr>
            <p:cNvPr id="8" name="Rectangle 7"/>
            <p:cNvSpPr/>
            <p:nvPr/>
          </p:nvSpPr>
          <p:spPr>
            <a:xfrm>
              <a:off x="5153948" y="1725276"/>
              <a:ext cx="2691354" cy="2389822"/>
            </a:xfrm>
            <a:prstGeom prst="rect">
              <a:avLst/>
            </a:prstGeom>
          </p:spPr>
          <p:txBody>
            <a:bodyPr wrap="square">
              <a:spAutoFit/>
            </a:bodyPr>
            <a:lstStyle/>
            <a:p>
              <a:pPr algn="ctr"/>
              <a:r>
                <a:rPr lang="ar-EG" sz="2800" dirty="0">
                  <a:solidFill>
                    <a:schemeClr val="bg1"/>
                  </a:solidFill>
                  <a:latin typeface="Sakkal Majalla" panose="02000000000000000000" pitchFamily="2" charset="-78"/>
                  <a:cs typeface="Sakkal Majalla" panose="02000000000000000000" pitchFamily="2" charset="-78"/>
                </a:rPr>
                <a:t>مخازن حسب الاستمرار في العمل ومدة الاستخدام، </a:t>
              </a:r>
              <a:r>
                <a:rPr lang="ar-EG" sz="2800" dirty="0" smtClean="0">
                  <a:solidFill>
                    <a:schemeClr val="bg1"/>
                  </a:solidFill>
                  <a:latin typeface="Sakkal Majalla" panose="02000000000000000000" pitchFamily="2" charset="-78"/>
                  <a:cs typeface="Sakkal Majalla" panose="02000000000000000000" pitchFamily="2" charset="-78"/>
                </a:rPr>
                <a:t>ومنها</a:t>
              </a:r>
              <a:endParaRPr lang="ar-EG" sz="2800" dirty="0">
                <a:solidFill>
                  <a:schemeClr val="bg1"/>
                </a:solidFill>
                <a:latin typeface="Sakkal Majalla" panose="02000000000000000000" pitchFamily="2" charset="-78"/>
                <a:cs typeface="Sakkal Majalla" panose="02000000000000000000" pitchFamily="2" charset="-78"/>
              </a:endParaRPr>
            </a:p>
          </p:txBody>
        </p:sp>
      </p:grpSp>
      <p:grpSp>
        <p:nvGrpSpPr>
          <p:cNvPr id="9" name="Group 8"/>
          <p:cNvGrpSpPr/>
          <p:nvPr/>
        </p:nvGrpSpPr>
        <p:grpSpPr>
          <a:xfrm>
            <a:off x="9057913" y="3463049"/>
            <a:ext cx="2200829" cy="2200829"/>
            <a:chOff x="9200313" y="3575344"/>
            <a:chExt cx="2200829" cy="2200829"/>
          </a:xfrm>
        </p:grpSpPr>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200313" y="3575344"/>
              <a:ext cx="2200829" cy="2200829"/>
            </a:xfrm>
            <a:prstGeom prst="rect">
              <a:avLst/>
            </a:prstGeom>
          </p:spPr>
        </p:pic>
        <p:sp>
          <p:nvSpPr>
            <p:cNvPr id="11" name="Rectangle 10"/>
            <p:cNvSpPr/>
            <p:nvPr/>
          </p:nvSpPr>
          <p:spPr>
            <a:xfrm>
              <a:off x="9449544" y="4005274"/>
              <a:ext cx="1702366" cy="1384995"/>
            </a:xfrm>
            <a:prstGeom prst="rect">
              <a:avLst/>
            </a:prstGeom>
          </p:spPr>
          <p:txBody>
            <a:bodyPr wrap="square">
              <a:spAutoFit/>
            </a:bodyPr>
            <a:lstStyle/>
            <a:p>
              <a:pPr algn="ctr"/>
              <a:r>
                <a:rPr lang="ar-EG" sz="2800" b="1" dirty="0">
                  <a:solidFill>
                    <a:schemeClr val="bg1"/>
                  </a:solidFill>
                  <a:latin typeface="Sakkal Majalla" panose="02000000000000000000" pitchFamily="2" charset="-78"/>
                  <a:cs typeface="Sakkal Majalla" panose="02000000000000000000" pitchFamily="2" charset="-78"/>
                </a:rPr>
                <a:t>مخازن دائمة تستخدم على مدار العام</a:t>
              </a:r>
            </a:p>
          </p:txBody>
        </p:sp>
      </p:grpSp>
      <p:grpSp>
        <p:nvGrpSpPr>
          <p:cNvPr id="12" name="Group 11"/>
          <p:cNvGrpSpPr/>
          <p:nvPr/>
        </p:nvGrpSpPr>
        <p:grpSpPr>
          <a:xfrm>
            <a:off x="1489127" y="3350892"/>
            <a:ext cx="2216871" cy="2200829"/>
            <a:chOff x="1631527" y="3463187"/>
            <a:chExt cx="2216871" cy="2200829"/>
          </a:xfrm>
        </p:grpSpPr>
        <p:pic>
          <p:nvPicPr>
            <p:cNvPr id="13" name="Picture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31527" y="3463187"/>
              <a:ext cx="2200829" cy="2200829"/>
            </a:xfrm>
            <a:prstGeom prst="rect">
              <a:avLst/>
            </a:prstGeom>
          </p:spPr>
        </p:pic>
        <p:sp>
          <p:nvSpPr>
            <p:cNvPr id="14" name="Rectangle 13"/>
            <p:cNvSpPr/>
            <p:nvPr/>
          </p:nvSpPr>
          <p:spPr>
            <a:xfrm>
              <a:off x="1647569" y="3762729"/>
              <a:ext cx="2200829" cy="1569660"/>
            </a:xfrm>
            <a:prstGeom prst="rect">
              <a:avLst/>
            </a:prstGeom>
          </p:spPr>
          <p:txBody>
            <a:bodyPr wrap="square">
              <a:spAutoFit/>
            </a:bodyPr>
            <a:lstStyle/>
            <a:p>
              <a:pPr algn="ctr"/>
              <a:r>
                <a:rPr lang="ar-EG" sz="2400" b="1" dirty="0">
                  <a:solidFill>
                    <a:schemeClr val="bg1"/>
                  </a:solidFill>
                  <a:latin typeface="Sakkal Majalla" panose="02000000000000000000" pitchFamily="2" charset="-78"/>
                  <a:cs typeface="Sakkal Majalla" panose="02000000000000000000" pitchFamily="2" charset="-78"/>
                </a:rPr>
                <a:t>مخازن مؤقتة </a:t>
              </a:r>
              <a:r>
                <a:rPr lang="ar-EG" sz="2400" b="1" dirty="0" smtClean="0">
                  <a:solidFill>
                    <a:schemeClr val="bg1"/>
                  </a:solidFill>
                  <a:latin typeface="Sakkal Majalla" panose="02000000000000000000" pitchFamily="2" charset="-78"/>
                  <a:cs typeface="Sakkal Majalla" panose="02000000000000000000" pitchFamily="2" charset="-78"/>
                </a:rPr>
                <a:t/>
              </a:r>
              <a:br>
                <a:rPr lang="ar-EG" sz="2400" b="1" dirty="0" smtClean="0">
                  <a:solidFill>
                    <a:schemeClr val="bg1"/>
                  </a:solidFill>
                  <a:latin typeface="Sakkal Majalla" panose="02000000000000000000" pitchFamily="2" charset="-78"/>
                  <a:cs typeface="Sakkal Majalla" panose="02000000000000000000" pitchFamily="2" charset="-78"/>
                </a:rPr>
              </a:br>
              <a:r>
                <a:rPr lang="ar-EG" sz="2400" b="1" dirty="0" smtClean="0">
                  <a:solidFill>
                    <a:schemeClr val="bg1"/>
                  </a:solidFill>
                  <a:latin typeface="Sakkal Majalla" panose="02000000000000000000" pitchFamily="2" charset="-78"/>
                  <a:cs typeface="Sakkal Majalla" panose="02000000000000000000" pitchFamily="2" charset="-78"/>
                </a:rPr>
                <a:t>تستخدم </a:t>
              </a:r>
              <a:r>
                <a:rPr lang="ar-EG" sz="2400" b="1" dirty="0">
                  <a:solidFill>
                    <a:schemeClr val="bg1"/>
                  </a:solidFill>
                  <a:latin typeface="Sakkal Majalla" panose="02000000000000000000" pitchFamily="2" charset="-78"/>
                  <a:cs typeface="Sakkal Majalla" panose="02000000000000000000" pitchFamily="2" charset="-78"/>
                </a:rPr>
                <a:t>لسد احتياج معين في فصل </a:t>
              </a:r>
              <a:r>
                <a:rPr lang="ar-EG" sz="2400" b="1" dirty="0" smtClean="0">
                  <a:solidFill>
                    <a:schemeClr val="bg1"/>
                  </a:solidFill>
                  <a:latin typeface="Sakkal Majalla" panose="02000000000000000000" pitchFamily="2" charset="-78"/>
                  <a:cs typeface="Sakkal Majalla" panose="02000000000000000000" pitchFamily="2" charset="-78"/>
                </a:rPr>
                <a:t/>
              </a:r>
              <a:br>
                <a:rPr lang="ar-EG" sz="2400" b="1" dirty="0" smtClean="0">
                  <a:solidFill>
                    <a:schemeClr val="bg1"/>
                  </a:solidFill>
                  <a:latin typeface="Sakkal Majalla" panose="02000000000000000000" pitchFamily="2" charset="-78"/>
                  <a:cs typeface="Sakkal Majalla" panose="02000000000000000000" pitchFamily="2" charset="-78"/>
                </a:rPr>
              </a:br>
              <a:r>
                <a:rPr lang="ar-EG" sz="2400" b="1" dirty="0" smtClean="0">
                  <a:solidFill>
                    <a:schemeClr val="bg1"/>
                  </a:solidFill>
                  <a:latin typeface="Sakkal Majalla" panose="02000000000000000000" pitchFamily="2" charset="-78"/>
                  <a:cs typeface="Sakkal Majalla" panose="02000000000000000000" pitchFamily="2" charset="-78"/>
                </a:rPr>
                <a:t>أو </a:t>
              </a:r>
              <a:r>
                <a:rPr lang="ar-EG" sz="2400" b="1" dirty="0">
                  <a:solidFill>
                    <a:schemeClr val="bg1"/>
                  </a:solidFill>
                  <a:latin typeface="Sakkal Majalla" panose="02000000000000000000" pitchFamily="2" charset="-78"/>
                  <a:cs typeface="Sakkal Majalla" panose="02000000000000000000" pitchFamily="2" charset="-78"/>
                </a:rPr>
                <a:t>ظروف معينة</a:t>
              </a:r>
            </a:p>
          </p:txBody>
        </p:sp>
      </p:grpSp>
      <p:sp>
        <p:nvSpPr>
          <p:cNvPr id="15"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16"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7"/>
              </a:rPr>
              <a:t>www.dawliatraining.com</a:t>
            </a:r>
            <a:endParaRPr lang="en-US" sz="1100" dirty="0">
              <a:effectLst/>
              <a:ea typeface="Calibri"/>
              <a:cs typeface="Arial"/>
            </a:endParaRPr>
          </a:p>
        </p:txBody>
      </p:sp>
    </p:spTree>
    <p:extLst>
      <p:ext uri="{BB962C8B-B14F-4D97-AF65-F5344CB8AC3E}">
        <p14:creationId xmlns:p14="http://schemas.microsoft.com/office/powerpoint/2010/main" val="5494842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1000" fill="hold"/>
                                        <p:tgtEl>
                                          <p:spTgt spid="9"/>
                                        </p:tgtEl>
                                        <p:attrNameLst>
                                          <p:attrName>ppt_w</p:attrName>
                                        </p:attrNameLst>
                                      </p:cBhvr>
                                      <p:tavLst>
                                        <p:tav tm="0">
                                          <p:val>
                                            <p:fltVal val="0"/>
                                          </p:val>
                                        </p:tav>
                                        <p:tav tm="100000">
                                          <p:val>
                                            <p:strVal val="#ppt_w"/>
                                          </p:val>
                                        </p:tav>
                                      </p:tavLst>
                                    </p:anim>
                                    <p:anim calcmode="lin" valueType="num">
                                      <p:cBhvr>
                                        <p:cTn id="16" dur="1000" fill="hold"/>
                                        <p:tgtEl>
                                          <p:spTgt spid="9"/>
                                        </p:tgtEl>
                                        <p:attrNameLst>
                                          <p:attrName>ppt_h</p:attrName>
                                        </p:attrNameLst>
                                      </p:cBhvr>
                                      <p:tavLst>
                                        <p:tav tm="0">
                                          <p:val>
                                            <p:fltVal val="0"/>
                                          </p:val>
                                        </p:tav>
                                        <p:tav tm="100000">
                                          <p:val>
                                            <p:strVal val="#ppt_h"/>
                                          </p:val>
                                        </p:tav>
                                      </p:tavLst>
                                    </p:anim>
                                    <p:anim calcmode="lin" valueType="num">
                                      <p:cBhvr>
                                        <p:cTn id="17"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15" presetClass="entr" presetSubtype="0"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1000" fill="hold"/>
                                        <p:tgtEl>
                                          <p:spTgt spid="12"/>
                                        </p:tgtEl>
                                        <p:attrNameLst>
                                          <p:attrName>ppt_w</p:attrName>
                                        </p:attrNameLst>
                                      </p:cBhvr>
                                      <p:tavLst>
                                        <p:tav tm="0">
                                          <p:val>
                                            <p:fltVal val="0"/>
                                          </p:val>
                                        </p:tav>
                                        <p:tav tm="100000">
                                          <p:val>
                                            <p:strVal val="#ppt_w"/>
                                          </p:val>
                                        </p:tav>
                                      </p:tavLst>
                                    </p:anim>
                                    <p:anim calcmode="lin" valueType="num">
                                      <p:cBhvr>
                                        <p:cTn id="24" dur="1000" fill="hold"/>
                                        <p:tgtEl>
                                          <p:spTgt spid="12"/>
                                        </p:tgtEl>
                                        <p:attrNameLst>
                                          <p:attrName>ppt_h</p:attrName>
                                        </p:attrNameLst>
                                      </p:cBhvr>
                                      <p:tavLst>
                                        <p:tav tm="0">
                                          <p:val>
                                            <p:fltVal val="0"/>
                                          </p:val>
                                        </p:tav>
                                        <p:tav tm="100000">
                                          <p:val>
                                            <p:strVal val="#ppt_h"/>
                                          </p:val>
                                        </p:tav>
                                      </p:tavLst>
                                    </p:anim>
                                    <p:anim calcmode="lin" valueType="num">
                                      <p:cBhvr>
                                        <p:cTn id="25"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12"/>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31</a:t>
            </a:fld>
            <a:endParaRPr lang="ar-EG"/>
          </a:p>
        </p:txBody>
      </p:sp>
      <p:sp>
        <p:nvSpPr>
          <p:cNvPr id="23" name="Rectangle 22"/>
          <p:cNvSpPr/>
          <p:nvPr/>
        </p:nvSpPr>
        <p:spPr>
          <a:xfrm>
            <a:off x="7375621" y="202376"/>
            <a:ext cx="4474710" cy="707886"/>
          </a:xfrm>
          <a:prstGeom prst="rect">
            <a:avLst/>
          </a:prstGeom>
        </p:spPr>
        <p:txBody>
          <a:bodyPr wrap="square">
            <a:spAutoFit/>
          </a:bodyPr>
          <a:lstStyle/>
          <a:p>
            <a:pPr lvl="0" algn="ctr">
              <a:lnSpc>
                <a:spcPct val="125000"/>
              </a:lnSpc>
            </a:pPr>
            <a:r>
              <a:rPr lang="ar-EG" sz="3200" dirty="0">
                <a:solidFill>
                  <a:prstClr val="white"/>
                </a:solidFill>
                <a:latin typeface="Sakkal Majalla" pitchFamily="2" charset="-78"/>
                <a:cs typeface="Sakkal Majalla" pitchFamily="2" charset="-78"/>
              </a:rPr>
              <a:t>أنــواع المـخـازن</a:t>
            </a:r>
          </a:p>
        </p:txBody>
      </p:sp>
      <p:grpSp>
        <p:nvGrpSpPr>
          <p:cNvPr id="4" name="Group 3"/>
          <p:cNvGrpSpPr/>
          <p:nvPr/>
        </p:nvGrpSpPr>
        <p:grpSpPr>
          <a:xfrm>
            <a:off x="6025614" y="1098390"/>
            <a:ext cx="2214252" cy="1973586"/>
            <a:chOff x="5700822" y="995075"/>
            <a:chExt cx="2214252" cy="1973586"/>
          </a:xfrm>
        </p:grpSpPr>
        <p:sp>
          <p:nvSpPr>
            <p:cNvPr id="5" name="Shape">
              <a:extLst>
                <a:ext uri="{FF2B5EF4-FFF2-40B4-BE49-F238E27FC236}">
                  <a16:creationId xmlns:a16="http://schemas.microsoft.com/office/drawing/2014/main" xmlns="" id="{9A381AE7-312C-4E66-A374-136688C25385}"/>
                </a:ext>
              </a:extLst>
            </p:cNvPr>
            <p:cNvSpPr/>
            <p:nvPr/>
          </p:nvSpPr>
          <p:spPr>
            <a:xfrm>
              <a:off x="5700822" y="995075"/>
              <a:ext cx="2214252" cy="1973586"/>
            </a:xfrm>
            <a:custGeom>
              <a:avLst/>
              <a:gdLst/>
              <a:ahLst/>
              <a:cxnLst>
                <a:cxn ang="0">
                  <a:pos x="wd2" y="hd2"/>
                </a:cxn>
                <a:cxn ang="5400000">
                  <a:pos x="wd2" y="hd2"/>
                </a:cxn>
                <a:cxn ang="10800000">
                  <a:pos x="wd2" y="hd2"/>
                </a:cxn>
                <a:cxn ang="16200000">
                  <a:pos x="wd2" y="hd2"/>
                </a:cxn>
              </a:cxnLst>
              <a:rect l="0" t="0" r="r" b="b"/>
              <a:pathLst>
                <a:path w="21600" h="21600" extrusionOk="0">
                  <a:moveTo>
                    <a:pt x="211" y="11280"/>
                  </a:moveTo>
                  <a:cubicBezTo>
                    <a:pt x="70" y="12752"/>
                    <a:pt x="0" y="14240"/>
                    <a:pt x="0" y="15727"/>
                  </a:cubicBezTo>
                  <a:cubicBezTo>
                    <a:pt x="0" y="16921"/>
                    <a:pt x="42" y="18098"/>
                    <a:pt x="127" y="19276"/>
                  </a:cubicBezTo>
                  <a:cubicBezTo>
                    <a:pt x="675" y="19183"/>
                    <a:pt x="1223" y="19136"/>
                    <a:pt x="1800" y="19136"/>
                  </a:cubicBezTo>
                  <a:cubicBezTo>
                    <a:pt x="4331" y="19136"/>
                    <a:pt x="6680" y="20051"/>
                    <a:pt x="8564" y="21600"/>
                  </a:cubicBezTo>
                  <a:cubicBezTo>
                    <a:pt x="9225" y="20934"/>
                    <a:pt x="9914" y="20298"/>
                    <a:pt x="10631" y="19694"/>
                  </a:cubicBezTo>
                  <a:cubicBezTo>
                    <a:pt x="11109" y="19291"/>
                    <a:pt x="11588" y="18904"/>
                    <a:pt x="12080" y="18532"/>
                  </a:cubicBezTo>
                  <a:cubicBezTo>
                    <a:pt x="14358" y="16828"/>
                    <a:pt x="16819" y="15356"/>
                    <a:pt x="19448" y="14410"/>
                  </a:cubicBezTo>
                  <a:cubicBezTo>
                    <a:pt x="20152" y="14162"/>
                    <a:pt x="20869" y="13945"/>
                    <a:pt x="21600" y="13791"/>
                  </a:cubicBezTo>
                  <a:cubicBezTo>
                    <a:pt x="19013" y="10304"/>
                    <a:pt x="15680" y="7531"/>
                    <a:pt x="11869" y="5733"/>
                  </a:cubicBezTo>
                  <a:cubicBezTo>
                    <a:pt x="10294" y="4989"/>
                    <a:pt x="8986" y="3734"/>
                    <a:pt x="8030" y="2169"/>
                  </a:cubicBezTo>
                  <a:cubicBezTo>
                    <a:pt x="7200" y="790"/>
                    <a:pt x="6216" y="0"/>
                    <a:pt x="5175" y="0"/>
                  </a:cubicBezTo>
                  <a:cubicBezTo>
                    <a:pt x="5175" y="0"/>
                    <a:pt x="5175" y="0"/>
                    <a:pt x="5175" y="0"/>
                  </a:cubicBezTo>
                  <a:cubicBezTo>
                    <a:pt x="4486" y="62"/>
                    <a:pt x="3881" y="449"/>
                    <a:pt x="3417" y="961"/>
                  </a:cubicBezTo>
                  <a:cubicBezTo>
                    <a:pt x="2939" y="1472"/>
                    <a:pt x="2573" y="2092"/>
                    <a:pt x="2250" y="2743"/>
                  </a:cubicBezTo>
                  <a:cubicBezTo>
                    <a:pt x="2137" y="2975"/>
                    <a:pt x="2025" y="3223"/>
                    <a:pt x="1927" y="3455"/>
                  </a:cubicBezTo>
                  <a:cubicBezTo>
                    <a:pt x="1744" y="3889"/>
                    <a:pt x="1589" y="4323"/>
                    <a:pt x="1448" y="4757"/>
                  </a:cubicBezTo>
                  <a:cubicBezTo>
                    <a:pt x="1223" y="5454"/>
                    <a:pt x="1027" y="6167"/>
                    <a:pt x="872" y="6880"/>
                  </a:cubicBezTo>
                  <a:cubicBezTo>
                    <a:pt x="577" y="8336"/>
                    <a:pt x="338" y="9793"/>
                    <a:pt x="211" y="11280"/>
                  </a:cubicBezTo>
                  <a:close/>
                </a:path>
              </a:pathLst>
            </a:custGeom>
            <a:solidFill>
              <a:srgbClr val="C13018"/>
            </a:solidFill>
            <a:ln w="12700">
              <a:miter lim="400000"/>
            </a:ln>
          </p:spPr>
          <p:txBody>
            <a:bodyPr lIns="38100" tIns="38100" rIns="38100" bIns="38100" anchor="ctr"/>
            <a:lstStyle/>
            <a:p>
              <a:pPr algn="ctr">
                <a:defRPr sz="3000">
                  <a:solidFill>
                    <a:srgbClr val="FFFFFF"/>
                  </a:solidFill>
                </a:defRPr>
              </a:pPr>
              <a:endParaRPr b="1" dirty="0">
                <a:solidFill>
                  <a:schemeClr val="bg1"/>
                </a:solidFill>
              </a:endParaRPr>
            </a:p>
          </p:txBody>
        </p:sp>
        <p:sp>
          <p:nvSpPr>
            <p:cNvPr id="6" name="Rectangle 5"/>
            <p:cNvSpPr/>
            <p:nvPr/>
          </p:nvSpPr>
          <p:spPr>
            <a:xfrm rot="1801553">
              <a:off x="5715457" y="1522551"/>
              <a:ext cx="1786682" cy="830997"/>
            </a:xfrm>
            <a:prstGeom prst="rect">
              <a:avLst/>
            </a:prstGeom>
          </p:spPr>
          <p:txBody>
            <a:bodyPr wrap="square">
              <a:spAutoFit/>
            </a:bodyPr>
            <a:lstStyle/>
            <a:p>
              <a:pPr algn="ctr"/>
              <a:r>
                <a:rPr lang="ar-EG" sz="2400" b="1" dirty="0">
                  <a:solidFill>
                    <a:schemeClr val="bg1"/>
                  </a:solidFill>
                  <a:latin typeface="Sakkal Majalla" panose="02000000000000000000" pitchFamily="2" charset="-78"/>
                  <a:cs typeface="Sakkal Majalla" panose="02000000000000000000" pitchFamily="2" charset="-78"/>
                </a:rPr>
                <a:t>مخازن العدد وقطع الغيار</a:t>
              </a:r>
            </a:p>
          </p:txBody>
        </p:sp>
      </p:grpSp>
      <p:grpSp>
        <p:nvGrpSpPr>
          <p:cNvPr id="8" name="Group 7"/>
          <p:cNvGrpSpPr/>
          <p:nvPr/>
        </p:nvGrpSpPr>
        <p:grpSpPr>
          <a:xfrm>
            <a:off x="6977048" y="2372584"/>
            <a:ext cx="1897566" cy="2204041"/>
            <a:chOff x="6652256" y="2269269"/>
            <a:chExt cx="1897566" cy="2204041"/>
          </a:xfrm>
        </p:grpSpPr>
        <p:sp>
          <p:nvSpPr>
            <p:cNvPr id="9" name="Shape">
              <a:extLst>
                <a:ext uri="{FF2B5EF4-FFF2-40B4-BE49-F238E27FC236}">
                  <a16:creationId xmlns:a16="http://schemas.microsoft.com/office/drawing/2014/main" xmlns="" id="{A3A9EBCF-986B-4724-A65A-6E0B22A59913}"/>
                </a:ext>
              </a:extLst>
            </p:cNvPr>
            <p:cNvSpPr/>
            <p:nvPr/>
          </p:nvSpPr>
          <p:spPr>
            <a:xfrm>
              <a:off x="6652256" y="2269269"/>
              <a:ext cx="1897566" cy="2204041"/>
            </a:xfrm>
            <a:custGeom>
              <a:avLst/>
              <a:gdLst/>
              <a:ahLst/>
              <a:cxnLst>
                <a:cxn ang="0">
                  <a:pos x="wd2" y="hd2"/>
                </a:cxn>
                <a:cxn ang="5400000">
                  <a:pos x="wd2" y="hd2"/>
                </a:cxn>
                <a:cxn ang="10800000">
                  <a:pos x="wd2" y="hd2"/>
                </a:cxn>
                <a:cxn ang="16200000">
                  <a:pos x="wd2" y="hd2"/>
                </a:cxn>
              </a:cxnLst>
              <a:rect l="0" t="0" r="r" b="b"/>
              <a:pathLst>
                <a:path w="21394" h="21569" extrusionOk="0">
                  <a:moveTo>
                    <a:pt x="12108" y="1022"/>
                  </a:moveTo>
                  <a:cubicBezTo>
                    <a:pt x="10662" y="1493"/>
                    <a:pt x="9232" y="2047"/>
                    <a:pt x="7866" y="2698"/>
                  </a:cubicBezTo>
                  <a:cubicBezTo>
                    <a:pt x="6501" y="3322"/>
                    <a:pt x="5168" y="4029"/>
                    <a:pt x="3884" y="4791"/>
                  </a:cubicBezTo>
                  <a:cubicBezTo>
                    <a:pt x="3072" y="5262"/>
                    <a:pt x="2275" y="5774"/>
                    <a:pt x="1495" y="6287"/>
                  </a:cubicBezTo>
                  <a:cubicBezTo>
                    <a:pt x="991" y="6633"/>
                    <a:pt x="488" y="6980"/>
                    <a:pt x="0" y="7340"/>
                  </a:cubicBezTo>
                  <a:cubicBezTo>
                    <a:pt x="0" y="7340"/>
                    <a:pt x="0" y="7340"/>
                    <a:pt x="0" y="7340"/>
                  </a:cubicBezTo>
                  <a:cubicBezTo>
                    <a:pt x="390" y="7617"/>
                    <a:pt x="748" y="7922"/>
                    <a:pt x="1105" y="8240"/>
                  </a:cubicBezTo>
                  <a:cubicBezTo>
                    <a:pt x="3121" y="10097"/>
                    <a:pt x="4405" y="12522"/>
                    <a:pt x="4583" y="15210"/>
                  </a:cubicBezTo>
                  <a:cubicBezTo>
                    <a:pt x="5363" y="15348"/>
                    <a:pt x="6144" y="15500"/>
                    <a:pt x="6907" y="15681"/>
                  </a:cubicBezTo>
                  <a:cubicBezTo>
                    <a:pt x="8078" y="15958"/>
                    <a:pt x="9232" y="16276"/>
                    <a:pt x="10369" y="16637"/>
                  </a:cubicBezTo>
                  <a:cubicBezTo>
                    <a:pt x="13344" y="17606"/>
                    <a:pt x="16220" y="18853"/>
                    <a:pt x="18788" y="20502"/>
                  </a:cubicBezTo>
                  <a:cubicBezTo>
                    <a:pt x="19308" y="20835"/>
                    <a:pt x="19828" y="21195"/>
                    <a:pt x="20300" y="21569"/>
                  </a:cubicBezTo>
                  <a:cubicBezTo>
                    <a:pt x="20804" y="19740"/>
                    <a:pt x="21064" y="17828"/>
                    <a:pt x="21064" y="15861"/>
                  </a:cubicBezTo>
                  <a:cubicBezTo>
                    <a:pt x="21064" y="13824"/>
                    <a:pt x="20771" y="11829"/>
                    <a:pt x="20235" y="9931"/>
                  </a:cubicBezTo>
                  <a:cubicBezTo>
                    <a:pt x="19731" y="8143"/>
                    <a:pt x="20007" y="6259"/>
                    <a:pt x="20836" y="4569"/>
                  </a:cubicBezTo>
                  <a:cubicBezTo>
                    <a:pt x="21535" y="3142"/>
                    <a:pt x="21600" y="1909"/>
                    <a:pt x="20901" y="1036"/>
                  </a:cubicBezTo>
                  <a:cubicBezTo>
                    <a:pt x="20901" y="1036"/>
                    <a:pt x="20901" y="1036"/>
                    <a:pt x="20901" y="1036"/>
                  </a:cubicBezTo>
                  <a:cubicBezTo>
                    <a:pt x="20901" y="1036"/>
                    <a:pt x="20901" y="1036"/>
                    <a:pt x="20901" y="1036"/>
                  </a:cubicBezTo>
                  <a:cubicBezTo>
                    <a:pt x="20397" y="509"/>
                    <a:pt x="19666" y="218"/>
                    <a:pt x="18918" y="94"/>
                  </a:cubicBezTo>
                  <a:cubicBezTo>
                    <a:pt x="18154" y="-31"/>
                    <a:pt x="17374" y="-17"/>
                    <a:pt x="16594" y="52"/>
                  </a:cubicBezTo>
                  <a:cubicBezTo>
                    <a:pt x="15944" y="108"/>
                    <a:pt x="15278" y="218"/>
                    <a:pt x="14644" y="357"/>
                  </a:cubicBezTo>
                  <a:cubicBezTo>
                    <a:pt x="14546" y="385"/>
                    <a:pt x="14432" y="399"/>
                    <a:pt x="14335" y="426"/>
                  </a:cubicBezTo>
                  <a:cubicBezTo>
                    <a:pt x="13571" y="592"/>
                    <a:pt x="12840" y="786"/>
                    <a:pt x="12108" y="1022"/>
                  </a:cubicBezTo>
                  <a:close/>
                </a:path>
              </a:pathLst>
            </a:custGeom>
            <a:solidFill>
              <a:srgbClr val="F7931F"/>
            </a:solidFill>
            <a:ln w="12700">
              <a:miter lim="400000"/>
            </a:ln>
          </p:spPr>
          <p:txBody>
            <a:bodyPr lIns="38100" tIns="38100" rIns="38100" bIns="38100" anchor="ctr"/>
            <a:lstStyle/>
            <a:p>
              <a:pPr algn="ctr">
                <a:defRPr sz="3000">
                  <a:solidFill>
                    <a:srgbClr val="FFFFFF"/>
                  </a:solidFill>
                </a:defRPr>
              </a:pPr>
              <a:endParaRPr b="1" dirty="0">
                <a:solidFill>
                  <a:schemeClr val="bg2">
                    <a:lumMod val="25000"/>
                  </a:schemeClr>
                </a:solidFill>
              </a:endParaRPr>
            </a:p>
          </p:txBody>
        </p:sp>
        <p:sp>
          <p:nvSpPr>
            <p:cNvPr id="10" name="Rectangle 9"/>
            <p:cNvSpPr/>
            <p:nvPr/>
          </p:nvSpPr>
          <p:spPr>
            <a:xfrm rot="4751405">
              <a:off x="6965860" y="3029582"/>
              <a:ext cx="1807573" cy="461665"/>
            </a:xfrm>
            <a:prstGeom prst="rect">
              <a:avLst/>
            </a:prstGeom>
          </p:spPr>
          <p:txBody>
            <a:bodyPr wrap="square">
              <a:spAutoFit/>
            </a:bodyPr>
            <a:lstStyle/>
            <a:p>
              <a:pPr algn="ctr"/>
              <a:r>
                <a:rPr lang="ar-EG" sz="2400" b="1" dirty="0">
                  <a:latin typeface="Sakkal Majalla" panose="02000000000000000000" pitchFamily="2" charset="-78"/>
                  <a:cs typeface="Sakkal Majalla" panose="02000000000000000000" pitchFamily="2" charset="-78"/>
                </a:rPr>
                <a:t>مخازن الوقود</a:t>
              </a:r>
            </a:p>
          </p:txBody>
        </p:sp>
      </p:grpSp>
      <p:grpSp>
        <p:nvGrpSpPr>
          <p:cNvPr id="11" name="Group 10"/>
          <p:cNvGrpSpPr/>
          <p:nvPr/>
        </p:nvGrpSpPr>
        <p:grpSpPr>
          <a:xfrm>
            <a:off x="6829086" y="4000719"/>
            <a:ext cx="2220606" cy="2292134"/>
            <a:chOff x="6504294" y="3897404"/>
            <a:chExt cx="2220606" cy="2292134"/>
          </a:xfrm>
        </p:grpSpPr>
        <p:sp>
          <p:nvSpPr>
            <p:cNvPr id="12" name="Shape">
              <a:extLst>
                <a:ext uri="{FF2B5EF4-FFF2-40B4-BE49-F238E27FC236}">
                  <a16:creationId xmlns:a16="http://schemas.microsoft.com/office/drawing/2014/main" xmlns="" id="{04EA0081-17A9-489A-80E5-3D5669FE8A1A}"/>
                </a:ext>
              </a:extLst>
            </p:cNvPr>
            <p:cNvSpPr/>
            <p:nvPr/>
          </p:nvSpPr>
          <p:spPr>
            <a:xfrm>
              <a:off x="6695504" y="3897404"/>
              <a:ext cx="2029396" cy="2292134"/>
            </a:xfrm>
            <a:custGeom>
              <a:avLst/>
              <a:gdLst/>
              <a:ahLst/>
              <a:cxnLst>
                <a:cxn ang="0">
                  <a:pos x="wd2" y="hd2"/>
                </a:cxn>
                <a:cxn ang="5400000">
                  <a:pos x="wd2" y="hd2"/>
                </a:cxn>
                <a:cxn ang="10800000">
                  <a:pos x="wd2" y="hd2"/>
                </a:cxn>
                <a:cxn ang="16200000">
                  <a:pos x="wd2" y="hd2"/>
                </a:cxn>
              </a:cxnLst>
              <a:rect l="0" t="0" r="r" b="b"/>
              <a:pathLst>
                <a:path w="21490" h="21600" extrusionOk="0">
                  <a:moveTo>
                    <a:pt x="21173" y="8899"/>
                  </a:moveTo>
                  <a:cubicBezTo>
                    <a:pt x="20883" y="8325"/>
                    <a:pt x="20455" y="7805"/>
                    <a:pt x="19982" y="7325"/>
                  </a:cubicBezTo>
                  <a:cubicBezTo>
                    <a:pt x="19509" y="6844"/>
                    <a:pt x="18974" y="6404"/>
                    <a:pt x="18425" y="5990"/>
                  </a:cubicBezTo>
                  <a:cubicBezTo>
                    <a:pt x="18410" y="5977"/>
                    <a:pt x="18379" y="5964"/>
                    <a:pt x="18364" y="5950"/>
                  </a:cubicBezTo>
                  <a:cubicBezTo>
                    <a:pt x="17830" y="5550"/>
                    <a:pt x="17265" y="5177"/>
                    <a:pt x="16685" y="4830"/>
                  </a:cubicBezTo>
                  <a:cubicBezTo>
                    <a:pt x="15479" y="4109"/>
                    <a:pt x="14212" y="3455"/>
                    <a:pt x="12899" y="2895"/>
                  </a:cubicBezTo>
                  <a:cubicBezTo>
                    <a:pt x="11586" y="2321"/>
                    <a:pt x="10243" y="1801"/>
                    <a:pt x="8869" y="1361"/>
                  </a:cubicBezTo>
                  <a:cubicBezTo>
                    <a:pt x="7526" y="907"/>
                    <a:pt x="6137" y="520"/>
                    <a:pt x="4747" y="213"/>
                  </a:cubicBezTo>
                  <a:cubicBezTo>
                    <a:pt x="4732" y="213"/>
                    <a:pt x="4702" y="200"/>
                    <a:pt x="4686" y="200"/>
                  </a:cubicBezTo>
                  <a:cubicBezTo>
                    <a:pt x="4381" y="133"/>
                    <a:pt x="4076" y="67"/>
                    <a:pt x="3770" y="0"/>
                  </a:cubicBezTo>
                  <a:cubicBezTo>
                    <a:pt x="3770" y="200"/>
                    <a:pt x="3755" y="414"/>
                    <a:pt x="3740" y="614"/>
                  </a:cubicBezTo>
                  <a:cubicBezTo>
                    <a:pt x="3526" y="3362"/>
                    <a:pt x="2137" y="5830"/>
                    <a:pt x="0" y="7631"/>
                  </a:cubicBezTo>
                  <a:cubicBezTo>
                    <a:pt x="397" y="8272"/>
                    <a:pt x="748" y="8926"/>
                    <a:pt x="1084" y="9593"/>
                  </a:cubicBezTo>
                  <a:cubicBezTo>
                    <a:pt x="1450" y="10313"/>
                    <a:pt x="1786" y="11047"/>
                    <a:pt x="2091" y="11794"/>
                  </a:cubicBezTo>
                  <a:cubicBezTo>
                    <a:pt x="3068" y="14262"/>
                    <a:pt x="3771" y="16837"/>
                    <a:pt x="3923" y="19479"/>
                  </a:cubicBezTo>
                  <a:cubicBezTo>
                    <a:pt x="3969" y="20186"/>
                    <a:pt x="3969" y="20893"/>
                    <a:pt x="3908" y="21600"/>
                  </a:cubicBezTo>
                  <a:cubicBezTo>
                    <a:pt x="7266" y="20119"/>
                    <a:pt x="10228" y="18078"/>
                    <a:pt x="12639" y="15596"/>
                  </a:cubicBezTo>
                  <a:cubicBezTo>
                    <a:pt x="14044" y="14142"/>
                    <a:pt x="15937" y="13075"/>
                    <a:pt x="18074" y="12688"/>
                  </a:cubicBezTo>
                  <a:cubicBezTo>
                    <a:pt x="19784" y="12381"/>
                    <a:pt x="20959" y="11741"/>
                    <a:pt x="21371" y="10780"/>
                  </a:cubicBezTo>
                  <a:cubicBezTo>
                    <a:pt x="21600" y="10126"/>
                    <a:pt x="21478" y="9473"/>
                    <a:pt x="21173" y="8899"/>
                  </a:cubicBezTo>
                  <a:close/>
                </a:path>
              </a:pathLst>
            </a:custGeom>
            <a:solidFill>
              <a:srgbClr val="FFCC4C"/>
            </a:solidFill>
            <a:ln w="12700">
              <a:miter lim="400000"/>
            </a:ln>
          </p:spPr>
          <p:txBody>
            <a:bodyPr lIns="38100" tIns="38100" rIns="38100" bIns="38100" anchor="ctr"/>
            <a:lstStyle/>
            <a:p>
              <a:pPr algn="ctr">
                <a:defRPr sz="3000">
                  <a:solidFill>
                    <a:srgbClr val="FFFFFF"/>
                  </a:solidFill>
                </a:defRPr>
              </a:pPr>
              <a:endParaRPr b="1" dirty="0">
                <a:solidFill>
                  <a:schemeClr val="bg2">
                    <a:lumMod val="25000"/>
                  </a:schemeClr>
                </a:solidFill>
              </a:endParaRPr>
            </a:p>
          </p:txBody>
        </p:sp>
        <p:sp>
          <p:nvSpPr>
            <p:cNvPr id="13" name="Rectangle 12"/>
            <p:cNvSpPr/>
            <p:nvPr/>
          </p:nvSpPr>
          <p:spPr>
            <a:xfrm rot="18914898">
              <a:off x="6504294" y="4643337"/>
              <a:ext cx="2109219" cy="830997"/>
            </a:xfrm>
            <a:prstGeom prst="rect">
              <a:avLst/>
            </a:prstGeom>
          </p:spPr>
          <p:txBody>
            <a:bodyPr wrap="square">
              <a:spAutoFit/>
            </a:bodyPr>
            <a:lstStyle/>
            <a:p>
              <a:pPr algn="ctr"/>
              <a:r>
                <a:rPr lang="ar-EG" sz="2400" b="1" dirty="0">
                  <a:latin typeface="Sakkal Majalla" panose="02000000000000000000" pitchFamily="2" charset="-78"/>
                  <a:cs typeface="Sakkal Majalla" panose="02000000000000000000" pitchFamily="2" charset="-78"/>
                </a:rPr>
                <a:t>مخازن السلع الجاهزة </a:t>
              </a:r>
            </a:p>
          </p:txBody>
        </p:sp>
      </p:grpSp>
      <p:grpSp>
        <p:nvGrpSpPr>
          <p:cNvPr id="14" name="Group 13"/>
          <p:cNvGrpSpPr/>
          <p:nvPr/>
        </p:nvGrpSpPr>
        <p:grpSpPr>
          <a:xfrm>
            <a:off x="5088594" y="4864341"/>
            <a:ext cx="2255880" cy="1957437"/>
            <a:chOff x="4763802" y="4761026"/>
            <a:chExt cx="2255880" cy="1957437"/>
          </a:xfrm>
        </p:grpSpPr>
        <p:sp>
          <p:nvSpPr>
            <p:cNvPr id="15" name="Shape">
              <a:extLst>
                <a:ext uri="{FF2B5EF4-FFF2-40B4-BE49-F238E27FC236}">
                  <a16:creationId xmlns:a16="http://schemas.microsoft.com/office/drawing/2014/main" xmlns="" id="{2EE1722D-10AF-4014-8C55-C957AD7A2E55}"/>
                </a:ext>
              </a:extLst>
            </p:cNvPr>
            <p:cNvSpPr/>
            <p:nvPr/>
          </p:nvSpPr>
          <p:spPr>
            <a:xfrm>
              <a:off x="4763802" y="4761026"/>
              <a:ext cx="2247406" cy="1957437"/>
            </a:xfrm>
            <a:custGeom>
              <a:avLst/>
              <a:gdLst/>
              <a:ahLst/>
              <a:cxnLst>
                <a:cxn ang="0">
                  <a:pos x="wd2" y="hd2"/>
                </a:cxn>
                <a:cxn ang="5400000">
                  <a:pos x="wd2" y="hd2"/>
                </a:cxn>
                <a:cxn ang="10800000">
                  <a:pos x="wd2" y="hd2"/>
                </a:cxn>
                <a:cxn ang="16200000">
                  <a:pos x="wd2" y="hd2"/>
                </a:cxn>
              </a:cxnLst>
              <a:rect l="0" t="0" r="r" b="b"/>
              <a:pathLst>
                <a:path w="21600" h="21393" extrusionOk="0">
                  <a:moveTo>
                    <a:pt x="20838" y="8804"/>
                  </a:moveTo>
                  <a:cubicBezTo>
                    <a:pt x="20533" y="7365"/>
                    <a:pt x="20159" y="5942"/>
                    <a:pt x="19702" y="4534"/>
                  </a:cubicBezTo>
                  <a:cubicBezTo>
                    <a:pt x="19328" y="3327"/>
                    <a:pt x="18898" y="2151"/>
                    <a:pt x="18413" y="990"/>
                  </a:cubicBezTo>
                  <a:cubicBezTo>
                    <a:pt x="18330" y="805"/>
                    <a:pt x="18261" y="619"/>
                    <a:pt x="18178" y="418"/>
                  </a:cubicBezTo>
                  <a:cubicBezTo>
                    <a:pt x="18122" y="279"/>
                    <a:pt x="18053" y="139"/>
                    <a:pt x="17998" y="0"/>
                  </a:cubicBezTo>
                  <a:cubicBezTo>
                    <a:pt x="17845" y="139"/>
                    <a:pt x="17693" y="279"/>
                    <a:pt x="17527" y="418"/>
                  </a:cubicBezTo>
                  <a:cubicBezTo>
                    <a:pt x="15656" y="1981"/>
                    <a:pt x="13329" y="2909"/>
                    <a:pt x="10807" y="2909"/>
                  </a:cubicBezTo>
                  <a:cubicBezTo>
                    <a:pt x="9976" y="2909"/>
                    <a:pt x="9172" y="2801"/>
                    <a:pt x="8410" y="2615"/>
                  </a:cubicBezTo>
                  <a:cubicBezTo>
                    <a:pt x="8368" y="2723"/>
                    <a:pt x="8341" y="2832"/>
                    <a:pt x="8299" y="2924"/>
                  </a:cubicBezTo>
                  <a:cubicBezTo>
                    <a:pt x="7676" y="4642"/>
                    <a:pt x="6914" y="6297"/>
                    <a:pt x="6055" y="7876"/>
                  </a:cubicBezTo>
                  <a:cubicBezTo>
                    <a:pt x="4628" y="10460"/>
                    <a:pt x="2965" y="12904"/>
                    <a:pt x="942" y="14947"/>
                  </a:cubicBezTo>
                  <a:cubicBezTo>
                    <a:pt x="637" y="15256"/>
                    <a:pt x="319" y="15550"/>
                    <a:pt x="0" y="15844"/>
                  </a:cubicBezTo>
                  <a:cubicBezTo>
                    <a:pt x="3284" y="17593"/>
                    <a:pt x="6955" y="18567"/>
                    <a:pt x="10821" y="18567"/>
                  </a:cubicBezTo>
                  <a:cubicBezTo>
                    <a:pt x="10918" y="18567"/>
                    <a:pt x="11029" y="18567"/>
                    <a:pt x="11126" y="18567"/>
                  </a:cubicBezTo>
                  <a:cubicBezTo>
                    <a:pt x="13065" y="18536"/>
                    <a:pt x="14950" y="19248"/>
                    <a:pt x="16543" y="20470"/>
                  </a:cubicBezTo>
                  <a:cubicBezTo>
                    <a:pt x="17637" y="21306"/>
                    <a:pt x="18677" y="21600"/>
                    <a:pt x="19563" y="21244"/>
                  </a:cubicBezTo>
                  <a:cubicBezTo>
                    <a:pt x="20187" y="20935"/>
                    <a:pt x="20630" y="20347"/>
                    <a:pt x="20907" y="19697"/>
                  </a:cubicBezTo>
                  <a:cubicBezTo>
                    <a:pt x="21198" y="19047"/>
                    <a:pt x="21364" y="18320"/>
                    <a:pt x="21461" y="17593"/>
                  </a:cubicBezTo>
                  <a:cubicBezTo>
                    <a:pt x="21545" y="16989"/>
                    <a:pt x="21586" y="16370"/>
                    <a:pt x="21600" y="15751"/>
                  </a:cubicBezTo>
                  <a:cubicBezTo>
                    <a:pt x="21600" y="15627"/>
                    <a:pt x="21600" y="15504"/>
                    <a:pt x="21600" y="15380"/>
                  </a:cubicBezTo>
                  <a:cubicBezTo>
                    <a:pt x="21600" y="14637"/>
                    <a:pt x="21572" y="13895"/>
                    <a:pt x="21503" y="13167"/>
                  </a:cubicBezTo>
                  <a:cubicBezTo>
                    <a:pt x="21378" y="11713"/>
                    <a:pt x="21157" y="10258"/>
                    <a:pt x="20838" y="8804"/>
                  </a:cubicBezTo>
                  <a:close/>
                </a:path>
              </a:pathLst>
            </a:custGeom>
            <a:solidFill>
              <a:schemeClr val="accent6"/>
            </a:solidFill>
            <a:ln w="12700">
              <a:miter lim="400000"/>
            </a:ln>
          </p:spPr>
          <p:txBody>
            <a:bodyPr lIns="38100" tIns="38100" rIns="38100" bIns="38100" anchor="ctr"/>
            <a:lstStyle/>
            <a:p>
              <a:pPr algn="ctr">
                <a:defRPr sz="3000">
                  <a:solidFill>
                    <a:srgbClr val="FFFFFF"/>
                  </a:solidFill>
                </a:defRPr>
              </a:pPr>
              <a:endParaRPr b="1" dirty="0">
                <a:solidFill>
                  <a:schemeClr val="bg2">
                    <a:lumMod val="25000"/>
                  </a:schemeClr>
                </a:solidFill>
              </a:endParaRPr>
            </a:p>
          </p:txBody>
        </p:sp>
        <p:sp>
          <p:nvSpPr>
            <p:cNvPr id="16" name="Rectangle 15"/>
            <p:cNvSpPr/>
            <p:nvPr/>
          </p:nvSpPr>
          <p:spPr>
            <a:xfrm rot="242417">
              <a:off x="5093631" y="5490285"/>
              <a:ext cx="1926051" cy="830997"/>
            </a:xfrm>
            <a:prstGeom prst="rect">
              <a:avLst/>
            </a:prstGeom>
          </p:spPr>
          <p:txBody>
            <a:bodyPr wrap="square">
              <a:spAutoFit/>
            </a:bodyPr>
            <a:lstStyle/>
            <a:p>
              <a:pPr algn="ctr"/>
              <a:r>
                <a:rPr lang="ar-EG" sz="2400" b="1" dirty="0">
                  <a:solidFill>
                    <a:schemeClr val="bg1"/>
                  </a:solidFill>
                  <a:latin typeface="Sakkal Majalla" panose="02000000000000000000" pitchFamily="2" charset="-78"/>
                  <a:cs typeface="Sakkal Majalla" panose="02000000000000000000" pitchFamily="2" charset="-78"/>
                </a:rPr>
                <a:t>مخازن المخلفات الصناعية</a:t>
              </a:r>
            </a:p>
          </p:txBody>
        </p:sp>
      </p:grpSp>
      <p:grpSp>
        <p:nvGrpSpPr>
          <p:cNvPr id="17" name="Group 16"/>
          <p:cNvGrpSpPr/>
          <p:nvPr/>
        </p:nvGrpSpPr>
        <p:grpSpPr>
          <a:xfrm>
            <a:off x="3661441" y="4519739"/>
            <a:ext cx="2230109" cy="2009357"/>
            <a:chOff x="3336649" y="4416424"/>
            <a:chExt cx="2230109" cy="2009357"/>
          </a:xfrm>
        </p:grpSpPr>
        <p:sp>
          <p:nvSpPr>
            <p:cNvPr id="18" name="Shape">
              <a:extLst>
                <a:ext uri="{FF2B5EF4-FFF2-40B4-BE49-F238E27FC236}">
                  <a16:creationId xmlns:a16="http://schemas.microsoft.com/office/drawing/2014/main" xmlns="" id="{EDB95D6A-2C62-4411-91B3-A5D5D926B59E}"/>
                </a:ext>
              </a:extLst>
            </p:cNvPr>
            <p:cNvSpPr/>
            <p:nvPr/>
          </p:nvSpPr>
          <p:spPr>
            <a:xfrm>
              <a:off x="3336649" y="4463714"/>
              <a:ext cx="2230109" cy="1962067"/>
            </a:xfrm>
            <a:custGeom>
              <a:avLst/>
              <a:gdLst/>
              <a:ahLst/>
              <a:cxnLst>
                <a:cxn ang="0">
                  <a:pos x="wd2" y="hd2"/>
                </a:cxn>
                <a:cxn ang="5400000">
                  <a:pos x="wd2" y="hd2"/>
                </a:cxn>
                <a:cxn ang="10800000">
                  <a:pos x="wd2" y="hd2"/>
                </a:cxn>
                <a:cxn ang="16200000">
                  <a:pos x="wd2" y="hd2"/>
                </a:cxn>
              </a:cxnLst>
              <a:rect l="0" t="0" r="r" b="b"/>
              <a:pathLst>
                <a:path w="21600" h="21536" extrusionOk="0">
                  <a:moveTo>
                    <a:pt x="16992" y="14436"/>
                  </a:moveTo>
                  <a:cubicBezTo>
                    <a:pt x="17802" y="13255"/>
                    <a:pt x="18556" y="12012"/>
                    <a:pt x="19254" y="10738"/>
                  </a:cubicBezTo>
                  <a:cubicBezTo>
                    <a:pt x="19952" y="9464"/>
                    <a:pt x="20595" y="8158"/>
                    <a:pt x="21153" y="6806"/>
                  </a:cubicBezTo>
                  <a:cubicBezTo>
                    <a:pt x="21307" y="6449"/>
                    <a:pt x="21446" y="6092"/>
                    <a:pt x="21600" y="5719"/>
                  </a:cubicBezTo>
                  <a:cubicBezTo>
                    <a:pt x="18863" y="4833"/>
                    <a:pt x="16560" y="2828"/>
                    <a:pt x="15121" y="171"/>
                  </a:cubicBezTo>
                  <a:cubicBezTo>
                    <a:pt x="14228" y="420"/>
                    <a:pt x="13320" y="606"/>
                    <a:pt x="12413" y="761"/>
                  </a:cubicBezTo>
                  <a:cubicBezTo>
                    <a:pt x="11491" y="917"/>
                    <a:pt x="10556" y="1026"/>
                    <a:pt x="9634" y="1088"/>
                  </a:cubicBezTo>
                  <a:cubicBezTo>
                    <a:pt x="6897" y="1259"/>
                    <a:pt x="4133" y="1119"/>
                    <a:pt x="1452" y="435"/>
                  </a:cubicBezTo>
                  <a:cubicBezTo>
                    <a:pt x="963" y="311"/>
                    <a:pt x="475" y="171"/>
                    <a:pt x="0" y="0"/>
                  </a:cubicBezTo>
                  <a:cubicBezTo>
                    <a:pt x="782" y="3807"/>
                    <a:pt x="2262" y="7319"/>
                    <a:pt x="4273" y="10380"/>
                  </a:cubicBezTo>
                  <a:cubicBezTo>
                    <a:pt x="5515" y="12261"/>
                    <a:pt x="6185" y="14561"/>
                    <a:pt x="6102" y="16907"/>
                  </a:cubicBezTo>
                  <a:cubicBezTo>
                    <a:pt x="6032" y="18989"/>
                    <a:pt x="6479" y="20543"/>
                    <a:pt x="7512" y="21243"/>
                  </a:cubicBezTo>
                  <a:cubicBezTo>
                    <a:pt x="7512" y="21243"/>
                    <a:pt x="7512" y="21243"/>
                    <a:pt x="7512" y="21243"/>
                  </a:cubicBezTo>
                  <a:cubicBezTo>
                    <a:pt x="7512" y="21243"/>
                    <a:pt x="7512" y="21243"/>
                    <a:pt x="7512" y="21243"/>
                  </a:cubicBezTo>
                  <a:cubicBezTo>
                    <a:pt x="8126" y="21584"/>
                    <a:pt x="8824" y="21600"/>
                    <a:pt x="9467" y="21429"/>
                  </a:cubicBezTo>
                  <a:cubicBezTo>
                    <a:pt x="10109" y="21258"/>
                    <a:pt x="10723" y="20947"/>
                    <a:pt x="11296" y="20574"/>
                  </a:cubicBezTo>
                  <a:cubicBezTo>
                    <a:pt x="11868" y="20201"/>
                    <a:pt x="12413" y="19766"/>
                    <a:pt x="12929" y="19300"/>
                  </a:cubicBezTo>
                  <a:cubicBezTo>
                    <a:pt x="13069" y="19176"/>
                    <a:pt x="13195" y="19052"/>
                    <a:pt x="13320" y="18927"/>
                  </a:cubicBezTo>
                  <a:cubicBezTo>
                    <a:pt x="13697" y="18570"/>
                    <a:pt x="14060" y="18197"/>
                    <a:pt x="14409" y="17808"/>
                  </a:cubicBezTo>
                  <a:cubicBezTo>
                    <a:pt x="15303" y="16752"/>
                    <a:pt x="16197" y="15633"/>
                    <a:pt x="16992" y="14436"/>
                  </a:cubicBezTo>
                  <a:close/>
                </a:path>
              </a:pathLst>
            </a:custGeom>
            <a:solidFill>
              <a:srgbClr val="4CC1EF"/>
            </a:solidFill>
            <a:ln w="12700">
              <a:miter lim="400000"/>
            </a:ln>
          </p:spPr>
          <p:txBody>
            <a:bodyPr lIns="38100" tIns="38100" rIns="38100" bIns="38100" anchor="ctr"/>
            <a:lstStyle/>
            <a:p>
              <a:pPr algn="ctr">
                <a:defRPr sz="3000">
                  <a:solidFill>
                    <a:srgbClr val="FFFFFF"/>
                  </a:solidFill>
                </a:defRPr>
              </a:pPr>
              <a:endParaRPr b="1" dirty="0">
                <a:solidFill>
                  <a:schemeClr val="bg2">
                    <a:lumMod val="25000"/>
                  </a:schemeClr>
                </a:solidFill>
              </a:endParaRPr>
            </a:p>
          </p:txBody>
        </p:sp>
        <p:sp>
          <p:nvSpPr>
            <p:cNvPr id="19" name="Rectangle 18"/>
            <p:cNvSpPr/>
            <p:nvPr/>
          </p:nvSpPr>
          <p:spPr>
            <a:xfrm rot="3504865">
              <a:off x="3355534" y="4891809"/>
              <a:ext cx="1781767" cy="830997"/>
            </a:xfrm>
            <a:prstGeom prst="rect">
              <a:avLst/>
            </a:prstGeom>
          </p:spPr>
          <p:txBody>
            <a:bodyPr wrap="square">
              <a:spAutoFit/>
            </a:bodyPr>
            <a:lstStyle/>
            <a:p>
              <a:pPr algn="ctr"/>
              <a:r>
                <a:rPr lang="ar-EG" sz="2400" b="1" dirty="0">
                  <a:solidFill>
                    <a:schemeClr val="bg1"/>
                  </a:solidFill>
                  <a:latin typeface="Sakkal Majalla" panose="02000000000000000000" pitchFamily="2" charset="-78"/>
                  <a:cs typeface="Sakkal Majalla" panose="02000000000000000000" pitchFamily="2" charset="-78"/>
                </a:rPr>
                <a:t>مخازن المواد الأولية</a:t>
              </a:r>
            </a:p>
          </p:txBody>
        </p:sp>
      </p:grpSp>
      <p:grpSp>
        <p:nvGrpSpPr>
          <p:cNvPr id="20" name="Group 19"/>
          <p:cNvGrpSpPr/>
          <p:nvPr/>
        </p:nvGrpSpPr>
        <p:grpSpPr>
          <a:xfrm>
            <a:off x="3156892" y="2415057"/>
            <a:ext cx="2028658" cy="2259098"/>
            <a:chOff x="2832100" y="2311742"/>
            <a:chExt cx="2028658" cy="2259098"/>
          </a:xfrm>
        </p:grpSpPr>
        <p:sp>
          <p:nvSpPr>
            <p:cNvPr id="21" name="Shape">
              <a:extLst>
                <a:ext uri="{FF2B5EF4-FFF2-40B4-BE49-F238E27FC236}">
                  <a16:creationId xmlns:a16="http://schemas.microsoft.com/office/drawing/2014/main" xmlns="" id="{AF3ECD98-AC6A-400D-802B-E41F7F1B227F}"/>
                </a:ext>
              </a:extLst>
            </p:cNvPr>
            <p:cNvSpPr/>
            <p:nvPr/>
          </p:nvSpPr>
          <p:spPr>
            <a:xfrm>
              <a:off x="2832100" y="2311742"/>
              <a:ext cx="2028658" cy="2172358"/>
            </a:xfrm>
            <a:custGeom>
              <a:avLst/>
              <a:gdLst/>
              <a:ahLst/>
              <a:cxnLst>
                <a:cxn ang="0">
                  <a:pos x="wd2" y="hd2"/>
                </a:cxn>
                <a:cxn ang="5400000">
                  <a:pos x="wd2" y="hd2"/>
                </a:cxn>
                <a:cxn ang="10800000">
                  <a:pos x="wd2" y="hd2"/>
                </a:cxn>
                <a:cxn ang="16200000">
                  <a:pos x="wd2" y="hd2"/>
                </a:cxn>
              </a:cxnLst>
              <a:rect l="0" t="0" r="r" b="b"/>
              <a:pathLst>
                <a:path w="21543" h="21577" extrusionOk="0">
                  <a:moveTo>
                    <a:pt x="11470" y="21544"/>
                  </a:moveTo>
                  <a:cubicBezTo>
                    <a:pt x="12940" y="21600"/>
                    <a:pt x="14409" y="21586"/>
                    <a:pt x="15879" y="21502"/>
                  </a:cubicBezTo>
                  <a:cubicBezTo>
                    <a:pt x="17195" y="21431"/>
                    <a:pt x="18527" y="21291"/>
                    <a:pt x="19828" y="21108"/>
                  </a:cubicBezTo>
                  <a:cubicBezTo>
                    <a:pt x="19966" y="21094"/>
                    <a:pt x="20119" y="21066"/>
                    <a:pt x="20257" y="21052"/>
                  </a:cubicBezTo>
                  <a:cubicBezTo>
                    <a:pt x="20686" y="20981"/>
                    <a:pt x="21114" y="20911"/>
                    <a:pt x="21543" y="20827"/>
                  </a:cubicBezTo>
                  <a:cubicBezTo>
                    <a:pt x="21359" y="20517"/>
                    <a:pt x="21206" y="20194"/>
                    <a:pt x="21053" y="19856"/>
                  </a:cubicBezTo>
                  <a:cubicBezTo>
                    <a:pt x="20487" y="18548"/>
                    <a:pt x="20165" y="17114"/>
                    <a:pt x="20165" y="15623"/>
                  </a:cubicBezTo>
                  <a:cubicBezTo>
                    <a:pt x="20165" y="14442"/>
                    <a:pt x="20364" y="13303"/>
                    <a:pt x="20732" y="12234"/>
                  </a:cubicBezTo>
                  <a:cubicBezTo>
                    <a:pt x="20027" y="11728"/>
                    <a:pt x="19354" y="11208"/>
                    <a:pt x="18696" y="10659"/>
                  </a:cubicBezTo>
                  <a:cubicBezTo>
                    <a:pt x="18053" y="10125"/>
                    <a:pt x="17425" y="9563"/>
                    <a:pt x="16813" y="8986"/>
                  </a:cubicBezTo>
                  <a:cubicBezTo>
                    <a:pt x="14746" y="6975"/>
                    <a:pt x="12909" y="4767"/>
                    <a:pt x="11516" y="2292"/>
                  </a:cubicBezTo>
                  <a:cubicBezTo>
                    <a:pt x="11103" y="1561"/>
                    <a:pt x="10735" y="787"/>
                    <a:pt x="10444" y="0"/>
                  </a:cubicBezTo>
                  <a:cubicBezTo>
                    <a:pt x="8179" y="2700"/>
                    <a:pt x="6480" y="5836"/>
                    <a:pt x="5531" y="9253"/>
                  </a:cubicBezTo>
                  <a:cubicBezTo>
                    <a:pt x="4964" y="11278"/>
                    <a:pt x="3617" y="13022"/>
                    <a:pt x="1826" y="14316"/>
                  </a:cubicBezTo>
                  <a:cubicBezTo>
                    <a:pt x="601" y="15202"/>
                    <a:pt x="-57" y="16186"/>
                    <a:pt x="4" y="17198"/>
                  </a:cubicBezTo>
                  <a:cubicBezTo>
                    <a:pt x="4" y="17198"/>
                    <a:pt x="4" y="17198"/>
                    <a:pt x="4" y="17198"/>
                  </a:cubicBezTo>
                  <a:cubicBezTo>
                    <a:pt x="4" y="17198"/>
                    <a:pt x="4" y="17198"/>
                    <a:pt x="4" y="17198"/>
                  </a:cubicBezTo>
                  <a:cubicBezTo>
                    <a:pt x="111" y="17888"/>
                    <a:pt x="540" y="18464"/>
                    <a:pt x="1076" y="18900"/>
                  </a:cubicBezTo>
                  <a:cubicBezTo>
                    <a:pt x="1612" y="19350"/>
                    <a:pt x="2255" y="19687"/>
                    <a:pt x="2913" y="19969"/>
                  </a:cubicBezTo>
                  <a:cubicBezTo>
                    <a:pt x="3571" y="20250"/>
                    <a:pt x="4260" y="20475"/>
                    <a:pt x="4964" y="20658"/>
                  </a:cubicBezTo>
                  <a:cubicBezTo>
                    <a:pt x="5041" y="20686"/>
                    <a:pt x="5133" y="20700"/>
                    <a:pt x="5209" y="20714"/>
                  </a:cubicBezTo>
                  <a:cubicBezTo>
                    <a:pt x="5837" y="20869"/>
                    <a:pt x="6464" y="21009"/>
                    <a:pt x="7107" y="21108"/>
                  </a:cubicBezTo>
                  <a:cubicBezTo>
                    <a:pt x="8531" y="21347"/>
                    <a:pt x="10001" y="21488"/>
                    <a:pt x="11470" y="21544"/>
                  </a:cubicBezTo>
                  <a:close/>
                </a:path>
              </a:pathLst>
            </a:custGeom>
            <a:solidFill>
              <a:srgbClr val="3A5C84"/>
            </a:solidFill>
            <a:ln w="12700">
              <a:miter lim="400000"/>
            </a:ln>
          </p:spPr>
          <p:txBody>
            <a:bodyPr lIns="38100" tIns="38100" rIns="38100" bIns="38100" anchor="ctr"/>
            <a:lstStyle/>
            <a:p>
              <a:pPr algn="ctr">
                <a:defRPr sz="3000">
                  <a:solidFill>
                    <a:srgbClr val="FFFFFF"/>
                  </a:solidFill>
                </a:defRPr>
              </a:pPr>
              <a:endParaRPr b="1" dirty="0">
                <a:solidFill>
                  <a:schemeClr val="bg1"/>
                </a:solidFill>
              </a:endParaRPr>
            </a:p>
          </p:txBody>
        </p:sp>
        <p:sp>
          <p:nvSpPr>
            <p:cNvPr id="22" name="Rectangle 21"/>
            <p:cNvSpPr/>
            <p:nvPr/>
          </p:nvSpPr>
          <p:spPr>
            <a:xfrm rot="17469720">
              <a:off x="2646038" y="3156657"/>
              <a:ext cx="1997368" cy="830997"/>
            </a:xfrm>
            <a:prstGeom prst="rect">
              <a:avLst/>
            </a:prstGeom>
          </p:spPr>
          <p:txBody>
            <a:bodyPr wrap="square">
              <a:spAutoFit/>
            </a:bodyPr>
            <a:lstStyle/>
            <a:p>
              <a:pPr algn="ctr"/>
              <a:r>
                <a:rPr lang="ar-EG" sz="2400" b="1" dirty="0">
                  <a:solidFill>
                    <a:schemeClr val="bg1"/>
                  </a:solidFill>
                  <a:latin typeface="Sakkal Majalla" panose="02000000000000000000" pitchFamily="2" charset="-78"/>
                  <a:cs typeface="Sakkal Majalla" panose="02000000000000000000" pitchFamily="2" charset="-78"/>
                </a:rPr>
                <a:t>مخازن المواد المتفرقة أو اللوازم</a:t>
              </a:r>
            </a:p>
          </p:txBody>
        </p:sp>
      </p:grpSp>
      <p:grpSp>
        <p:nvGrpSpPr>
          <p:cNvPr id="24" name="Group 23"/>
          <p:cNvGrpSpPr/>
          <p:nvPr/>
        </p:nvGrpSpPr>
        <p:grpSpPr>
          <a:xfrm>
            <a:off x="4108326" y="1409860"/>
            <a:ext cx="2086189" cy="2159051"/>
            <a:chOff x="3783534" y="1306545"/>
            <a:chExt cx="2086189" cy="2159051"/>
          </a:xfrm>
        </p:grpSpPr>
        <p:sp>
          <p:nvSpPr>
            <p:cNvPr id="25" name="Shape">
              <a:extLst>
                <a:ext uri="{FF2B5EF4-FFF2-40B4-BE49-F238E27FC236}">
                  <a16:creationId xmlns:a16="http://schemas.microsoft.com/office/drawing/2014/main" xmlns="" id="{F2C9AFBC-9426-4EC9-85ED-DFE0AD3EF6D2}"/>
                </a:ext>
              </a:extLst>
            </p:cNvPr>
            <p:cNvSpPr/>
            <p:nvPr/>
          </p:nvSpPr>
          <p:spPr>
            <a:xfrm>
              <a:off x="3783534" y="1306545"/>
              <a:ext cx="2072976" cy="2159051"/>
            </a:xfrm>
            <a:custGeom>
              <a:avLst/>
              <a:gdLst/>
              <a:ahLst/>
              <a:cxnLst>
                <a:cxn ang="0">
                  <a:pos x="wd2" y="hd2"/>
                </a:cxn>
                <a:cxn ang="5400000">
                  <a:pos x="wd2" y="hd2"/>
                </a:cxn>
                <a:cxn ang="10800000">
                  <a:pos x="wd2" y="hd2"/>
                </a:cxn>
                <a:cxn ang="16200000">
                  <a:pos x="wd2" y="hd2"/>
                </a:cxn>
              </a:cxnLst>
              <a:rect l="0" t="0" r="r" b="b"/>
              <a:pathLst>
                <a:path w="21600" h="21600" extrusionOk="0">
                  <a:moveTo>
                    <a:pt x="315" y="8357"/>
                  </a:moveTo>
                  <a:cubicBezTo>
                    <a:pt x="436" y="8782"/>
                    <a:pt x="586" y="9192"/>
                    <a:pt x="751" y="9603"/>
                  </a:cubicBezTo>
                  <a:cubicBezTo>
                    <a:pt x="841" y="9830"/>
                    <a:pt x="946" y="10042"/>
                    <a:pt x="1051" y="10269"/>
                  </a:cubicBezTo>
                  <a:cubicBezTo>
                    <a:pt x="1352" y="10892"/>
                    <a:pt x="1667" y="11487"/>
                    <a:pt x="2028" y="12082"/>
                  </a:cubicBezTo>
                  <a:cubicBezTo>
                    <a:pt x="2749" y="13257"/>
                    <a:pt x="3545" y="14391"/>
                    <a:pt x="4431" y="15453"/>
                  </a:cubicBezTo>
                  <a:cubicBezTo>
                    <a:pt x="5302" y="16529"/>
                    <a:pt x="6249" y="17563"/>
                    <a:pt x="7240" y="18541"/>
                  </a:cubicBezTo>
                  <a:cubicBezTo>
                    <a:pt x="8066" y="19362"/>
                    <a:pt x="8922" y="20141"/>
                    <a:pt x="9824" y="20878"/>
                  </a:cubicBezTo>
                  <a:cubicBezTo>
                    <a:pt x="10004" y="21033"/>
                    <a:pt x="10199" y="21189"/>
                    <a:pt x="10379" y="21331"/>
                  </a:cubicBezTo>
                  <a:cubicBezTo>
                    <a:pt x="10500" y="21430"/>
                    <a:pt x="10605" y="21515"/>
                    <a:pt x="10725" y="21600"/>
                  </a:cubicBezTo>
                  <a:cubicBezTo>
                    <a:pt x="10815" y="21388"/>
                    <a:pt x="10905" y="21175"/>
                    <a:pt x="11010" y="20963"/>
                  </a:cubicBezTo>
                  <a:cubicBezTo>
                    <a:pt x="12512" y="17917"/>
                    <a:pt x="15396" y="15609"/>
                    <a:pt x="18896" y="14730"/>
                  </a:cubicBezTo>
                  <a:cubicBezTo>
                    <a:pt x="19061" y="14688"/>
                    <a:pt x="19212" y="14660"/>
                    <a:pt x="19377" y="14617"/>
                  </a:cubicBezTo>
                  <a:cubicBezTo>
                    <a:pt x="19257" y="13484"/>
                    <a:pt x="19197" y="12351"/>
                    <a:pt x="19182" y="11218"/>
                  </a:cubicBezTo>
                  <a:cubicBezTo>
                    <a:pt x="19197" y="8442"/>
                    <a:pt x="19512" y="5637"/>
                    <a:pt x="20353" y="2960"/>
                  </a:cubicBezTo>
                  <a:cubicBezTo>
                    <a:pt x="20669" y="1940"/>
                    <a:pt x="21074" y="935"/>
                    <a:pt x="21600" y="0"/>
                  </a:cubicBezTo>
                  <a:cubicBezTo>
                    <a:pt x="17259" y="57"/>
                    <a:pt x="13173" y="1076"/>
                    <a:pt x="9553" y="2819"/>
                  </a:cubicBezTo>
                  <a:cubicBezTo>
                    <a:pt x="7766" y="3683"/>
                    <a:pt x="5738" y="4093"/>
                    <a:pt x="3740" y="3824"/>
                  </a:cubicBezTo>
                  <a:cubicBezTo>
                    <a:pt x="2463" y="3654"/>
                    <a:pt x="1412" y="3853"/>
                    <a:pt x="721" y="4476"/>
                  </a:cubicBezTo>
                  <a:cubicBezTo>
                    <a:pt x="721" y="4476"/>
                    <a:pt x="721" y="4476"/>
                    <a:pt x="721" y="4476"/>
                  </a:cubicBezTo>
                  <a:cubicBezTo>
                    <a:pt x="721" y="4476"/>
                    <a:pt x="721" y="4476"/>
                    <a:pt x="721" y="4476"/>
                  </a:cubicBezTo>
                  <a:cubicBezTo>
                    <a:pt x="225" y="4986"/>
                    <a:pt x="30" y="5680"/>
                    <a:pt x="0" y="6345"/>
                  </a:cubicBezTo>
                  <a:cubicBezTo>
                    <a:pt x="0" y="7039"/>
                    <a:pt x="120" y="7719"/>
                    <a:pt x="315" y="8357"/>
                  </a:cubicBezTo>
                  <a:close/>
                </a:path>
              </a:pathLst>
            </a:custGeom>
            <a:solidFill>
              <a:srgbClr val="063951"/>
            </a:solidFill>
            <a:ln w="12700">
              <a:miter lim="400000"/>
            </a:ln>
          </p:spPr>
          <p:txBody>
            <a:bodyPr lIns="38100" tIns="38100" rIns="38100" bIns="38100" anchor="ctr"/>
            <a:lstStyle/>
            <a:p>
              <a:pPr algn="ctr">
                <a:defRPr sz="3000">
                  <a:solidFill>
                    <a:srgbClr val="FFFFFF"/>
                  </a:solidFill>
                </a:defRPr>
              </a:pPr>
              <a:endParaRPr b="1" dirty="0">
                <a:solidFill>
                  <a:schemeClr val="bg1"/>
                </a:solidFill>
              </a:endParaRPr>
            </a:p>
          </p:txBody>
        </p:sp>
        <p:sp>
          <p:nvSpPr>
            <p:cNvPr id="26" name="Rectangle 25"/>
            <p:cNvSpPr/>
            <p:nvPr/>
          </p:nvSpPr>
          <p:spPr>
            <a:xfrm rot="19808722">
              <a:off x="3875881" y="1665591"/>
              <a:ext cx="1993842" cy="830997"/>
            </a:xfrm>
            <a:prstGeom prst="rect">
              <a:avLst/>
            </a:prstGeom>
          </p:spPr>
          <p:txBody>
            <a:bodyPr wrap="square">
              <a:spAutoFit/>
            </a:bodyPr>
            <a:lstStyle/>
            <a:p>
              <a:pPr algn="ctr"/>
              <a:r>
                <a:rPr lang="ar-EG" sz="2400" b="1" dirty="0">
                  <a:solidFill>
                    <a:schemeClr val="bg1"/>
                  </a:solidFill>
                  <a:latin typeface="Sakkal Majalla" panose="02000000000000000000" pitchFamily="2" charset="-78"/>
                  <a:cs typeface="Sakkal Majalla" panose="02000000000000000000" pitchFamily="2" charset="-78"/>
                </a:rPr>
                <a:t>مخازن مواد التغليف والتعبئة</a:t>
              </a:r>
            </a:p>
          </p:txBody>
        </p:sp>
      </p:grpSp>
      <p:sp>
        <p:nvSpPr>
          <p:cNvPr id="27" name="Circle: Hollow 19">
            <a:extLst>
              <a:ext uri="{FF2B5EF4-FFF2-40B4-BE49-F238E27FC236}">
                <a16:creationId xmlns:a16="http://schemas.microsoft.com/office/drawing/2014/main" xmlns="" id="{AC3291E5-CD27-45E0-B207-18F2CF19A648}"/>
              </a:ext>
            </a:extLst>
          </p:cNvPr>
          <p:cNvSpPr/>
          <p:nvPr/>
        </p:nvSpPr>
        <p:spPr>
          <a:xfrm>
            <a:off x="4608214" y="2409062"/>
            <a:ext cx="3219204" cy="3161594"/>
          </a:xfrm>
          <a:prstGeom prst="donut">
            <a:avLst>
              <a:gd name="adj" fmla="val 9402"/>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8" name="Rectangle 27"/>
          <p:cNvSpPr/>
          <p:nvPr/>
        </p:nvSpPr>
        <p:spPr>
          <a:xfrm>
            <a:off x="5147450" y="3377096"/>
            <a:ext cx="2251243" cy="1083374"/>
          </a:xfrm>
          <a:prstGeom prst="rect">
            <a:avLst/>
          </a:prstGeom>
        </p:spPr>
        <p:txBody>
          <a:bodyPr wrap="square">
            <a:spAutoFit/>
          </a:bodyPr>
          <a:lstStyle/>
          <a:p>
            <a:pPr algn="ctr">
              <a:lnSpc>
                <a:spcPct val="115000"/>
              </a:lnSpc>
              <a:spcAft>
                <a:spcPts val="800"/>
              </a:spcAft>
            </a:pPr>
            <a:r>
              <a:rPr lang="ar-EG"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مخازن حسب نوع المواد المخزنة، ومنها</a:t>
            </a:r>
            <a:endParaRPr lang="en-US"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pic>
        <p:nvPicPr>
          <p:cNvPr id="29" name="Picture 28" descr="نتيجة بحث الصور عن warehouse pn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4157" y="4059226"/>
            <a:ext cx="3046730" cy="2039620"/>
          </a:xfrm>
          <a:prstGeom prst="rect">
            <a:avLst/>
          </a:prstGeom>
        </p:spPr>
      </p:pic>
      <p:sp>
        <p:nvSpPr>
          <p:cNvPr id="30"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31"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4"/>
              </a:rPr>
              <a:t>www.dawliatraining.com</a:t>
            </a:r>
            <a:endParaRPr lang="en-US" sz="1100" dirty="0">
              <a:effectLst/>
              <a:ea typeface="Calibri"/>
              <a:cs typeface="Arial"/>
            </a:endParaRPr>
          </a:p>
        </p:txBody>
      </p:sp>
    </p:spTree>
    <p:extLst>
      <p:ext uri="{BB962C8B-B14F-4D97-AF65-F5344CB8AC3E}">
        <p14:creationId xmlns:p14="http://schemas.microsoft.com/office/powerpoint/2010/main" val="906884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p:cTn id="12" dur="500" fill="hold"/>
                                        <p:tgtEl>
                                          <p:spTgt spid="27"/>
                                        </p:tgtEl>
                                        <p:attrNameLst>
                                          <p:attrName>ppt_w</p:attrName>
                                        </p:attrNameLst>
                                      </p:cBhvr>
                                      <p:tavLst>
                                        <p:tav tm="0">
                                          <p:val>
                                            <p:fltVal val="0"/>
                                          </p:val>
                                        </p:tav>
                                        <p:tav tm="100000">
                                          <p:val>
                                            <p:strVal val="#ppt_w"/>
                                          </p:val>
                                        </p:tav>
                                      </p:tavLst>
                                    </p:anim>
                                    <p:anim calcmode="lin" valueType="num">
                                      <p:cBhvr>
                                        <p:cTn id="13" dur="500" fill="hold"/>
                                        <p:tgtEl>
                                          <p:spTgt spid="27"/>
                                        </p:tgtEl>
                                        <p:attrNameLst>
                                          <p:attrName>ppt_h</p:attrName>
                                        </p:attrNameLst>
                                      </p:cBhvr>
                                      <p:tavLst>
                                        <p:tav tm="0">
                                          <p:val>
                                            <p:fltVal val="0"/>
                                          </p:val>
                                        </p:tav>
                                        <p:tav tm="100000">
                                          <p:val>
                                            <p:strVal val="#ppt_h"/>
                                          </p:val>
                                        </p:tav>
                                      </p:tavLst>
                                    </p:anim>
                                    <p:animEffect transition="in" filter="fade">
                                      <p:cBhvr>
                                        <p:cTn id="14" dur="500"/>
                                        <p:tgtEl>
                                          <p:spTgt spid="27"/>
                                        </p:tgtEl>
                                      </p:cBhvr>
                                    </p:animEffect>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1000" fill="hold"/>
                                        <p:tgtEl>
                                          <p:spTgt spid="4"/>
                                        </p:tgtEl>
                                        <p:attrNameLst>
                                          <p:attrName>ppt_w</p:attrName>
                                        </p:attrNameLst>
                                      </p:cBhvr>
                                      <p:tavLst>
                                        <p:tav tm="0">
                                          <p:val>
                                            <p:fltVal val="0"/>
                                          </p:val>
                                        </p:tav>
                                        <p:tav tm="100000">
                                          <p:val>
                                            <p:strVal val="#ppt_w"/>
                                          </p:val>
                                        </p:tav>
                                      </p:tavLst>
                                    </p:anim>
                                    <p:anim calcmode="lin" valueType="num">
                                      <p:cBhvr>
                                        <p:cTn id="20" dur="1000" fill="hold"/>
                                        <p:tgtEl>
                                          <p:spTgt spid="4"/>
                                        </p:tgtEl>
                                        <p:attrNameLst>
                                          <p:attrName>ppt_h</p:attrName>
                                        </p:attrNameLst>
                                      </p:cBhvr>
                                      <p:tavLst>
                                        <p:tav tm="0">
                                          <p:val>
                                            <p:fltVal val="0"/>
                                          </p:val>
                                        </p:tav>
                                        <p:tav tm="100000">
                                          <p:val>
                                            <p:strVal val="#ppt_h"/>
                                          </p:val>
                                        </p:tav>
                                      </p:tavLst>
                                    </p:anim>
                                    <p:anim calcmode="lin" valueType="num">
                                      <p:cBhvr>
                                        <p:cTn id="21" dur="1000" fill="hold"/>
                                        <p:tgtEl>
                                          <p:spTgt spid="4"/>
                                        </p:tgtEl>
                                        <p:attrNameLst>
                                          <p:attrName>style.rotation</p:attrName>
                                        </p:attrNameLst>
                                      </p:cBhvr>
                                      <p:tavLst>
                                        <p:tav tm="0">
                                          <p:val>
                                            <p:fltVal val="90"/>
                                          </p:val>
                                        </p:tav>
                                        <p:tav tm="100000">
                                          <p:val>
                                            <p:fltVal val="0"/>
                                          </p:val>
                                        </p:tav>
                                      </p:tavLst>
                                    </p:anim>
                                    <p:animEffect transition="in" filter="fade">
                                      <p:cBhvr>
                                        <p:cTn id="22" dur="10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31" presetClass="entr" presetSubtype="0"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1000" fill="hold"/>
                                        <p:tgtEl>
                                          <p:spTgt spid="8"/>
                                        </p:tgtEl>
                                        <p:attrNameLst>
                                          <p:attrName>ppt_w</p:attrName>
                                        </p:attrNameLst>
                                      </p:cBhvr>
                                      <p:tavLst>
                                        <p:tav tm="0">
                                          <p:val>
                                            <p:fltVal val="0"/>
                                          </p:val>
                                        </p:tav>
                                        <p:tav tm="100000">
                                          <p:val>
                                            <p:strVal val="#ppt_w"/>
                                          </p:val>
                                        </p:tav>
                                      </p:tavLst>
                                    </p:anim>
                                    <p:anim calcmode="lin" valueType="num">
                                      <p:cBhvr>
                                        <p:cTn id="28" dur="1000" fill="hold"/>
                                        <p:tgtEl>
                                          <p:spTgt spid="8"/>
                                        </p:tgtEl>
                                        <p:attrNameLst>
                                          <p:attrName>ppt_h</p:attrName>
                                        </p:attrNameLst>
                                      </p:cBhvr>
                                      <p:tavLst>
                                        <p:tav tm="0">
                                          <p:val>
                                            <p:fltVal val="0"/>
                                          </p:val>
                                        </p:tav>
                                        <p:tav tm="100000">
                                          <p:val>
                                            <p:strVal val="#ppt_h"/>
                                          </p:val>
                                        </p:tav>
                                      </p:tavLst>
                                    </p:anim>
                                    <p:anim calcmode="lin" valueType="num">
                                      <p:cBhvr>
                                        <p:cTn id="29" dur="1000" fill="hold"/>
                                        <p:tgtEl>
                                          <p:spTgt spid="8"/>
                                        </p:tgtEl>
                                        <p:attrNameLst>
                                          <p:attrName>style.rotation</p:attrName>
                                        </p:attrNameLst>
                                      </p:cBhvr>
                                      <p:tavLst>
                                        <p:tav tm="0">
                                          <p:val>
                                            <p:fltVal val="90"/>
                                          </p:val>
                                        </p:tav>
                                        <p:tav tm="100000">
                                          <p:val>
                                            <p:fltVal val="0"/>
                                          </p:val>
                                        </p:tav>
                                      </p:tavLst>
                                    </p:anim>
                                    <p:animEffect transition="in" filter="fade">
                                      <p:cBhvr>
                                        <p:cTn id="30" dur="1000"/>
                                        <p:tgtEl>
                                          <p:spTgt spid="8"/>
                                        </p:tgtEl>
                                      </p:cBhvr>
                                    </p:animEffect>
                                  </p:childTnLst>
                                </p:cTn>
                              </p:par>
                            </p:childTnLst>
                          </p:cTn>
                        </p:par>
                      </p:childTnLst>
                    </p:cTn>
                  </p:par>
                  <p:par>
                    <p:cTn id="31" fill="hold">
                      <p:stCondLst>
                        <p:cond delay="indefinite"/>
                      </p:stCondLst>
                      <p:childTnLst>
                        <p:par>
                          <p:cTn id="32" fill="hold">
                            <p:stCondLst>
                              <p:cond delay="0"/>
                            </p:stCondLst>
                            <p:childTnLst>
                              <p:par>
                                <p:cTn id="33" presetID="31" presetClass="entr" presetSubtype="0" fill="hold" nodeType="click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1000" fill="hold"/>
                                        <p:tgtEl>
                                          <p:spTgt spid="11"/>
                                        </p:tgtEl>
                                        <p:attrNameLst>
                                          <p:attrName>ppt_w</p:attrName>
                                        </p:attrNameLst>
                                      </p:cBhvr>
                                      <p:tavLst>
                                        <p:tav tm="0">
                                          <p:val>
                                            <p:fltVal val="0"/>
                                          </p:val>
                                        </p:tav>
                                        <p:tav tm="100000">
                                          <p:val>
                                            <p:strVal val="#ppt_w"/>
                                          </p:val>
                                        </p:tav>
                                      </p:tavLst>
                                    </p:anim>
                                    <p:anim calcmode="lin" valueType="num">
                                      <p:cBhvr>
                                        <p:cTn id="36" dur="1000" fill="hold"/>
                                        <p:tgtEl>
                                          <p:spTgt spid="11"/>
                                        </p:tgtEl>
                                        <p:attrNameLst>
                                          <p:attrName>ppt_h</p:attrName>
                                        </p:attrNameLst>
                                      </p:cBhvr>
                                      <p:tavLst>
                                        <p:tav tm="0">
                                          <p:val>
                                            <p:fltVal val="0"/>
                                          </p:val>
                                        </p:tav>
                                        <p:tav tm="100000">
                                          <p:val>
                                            <p:strVal val="#ppt_h"/>
                                          </p:val>
                                        </p:tav>
                                      </p:tavLst>
                                    </p:anim>
                                    <p:anim calcmode="lin" valueType="num">
                                      <p:cBhvr>
                                        <p:cTn id="37" dur="1000" fill="hold"/>
                                        <p:tgtEl>
                                          <p:spTgt spid="11"/>
                                        </p:tgtEl>
                                        <p:attrNameLst>
                                          <p:attrName>style.rotation</p:attrName>
                                        </p:attrNameLst>
                                      </p:cBhvr>
                                      <p:tavLst>
                                        <p:tav tm="0">
                                          <p:val>
                                            <p:fltVal val="90"/>
                                          </p:val>
                                        </p:tav>
                                        <p:tav tm="100000">
                                          <p:val>
                                            <p:fltVal val="0"/>
                                          </p:val>
                                        </p:tav>
                                      </p:tavLst>
                                    </p:anim>
                                    <p:animEffect transition="in" filter="fade">
                                      <p:cBhvr>
                                        <p:cTn id="38" dur="1000"/>
                                        <p:tgtEl>
                                          <p:spTgt spid="11"/>
                                        </p:tgtEl>
                                      </p:cBhvr>
                                    </p:animEffect>
                                  </p:childTnLst>
                                </p:cTn>
                              </p:par>
                            </p:childTnLst>
                          </p:cTn>
                        </p:par>
                      </p:childTnLst>
                    </p:cTn>
                  </p:par>
                  <p:par>
                    <p:cTn id="39" fill="hold">
                      <p:stCondLst>
                        <p:cond delay="indefinite"/>
                      </p:stCondLst>
                      <p:childTnLst>
                        <p:par>
                          <p:cTn id="40" fill="hold">
                            <p:stCondLst>
                              <p:cond delay="0"/>
                            </p:stCondLst>
                            <p:childTnLst>
                              <p:par>
                                <p:cTn id="41" presetID="31" presetClass="entr" presetSubtype="0" fill="hold" nodeType="click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p:cTn id="43" dur="1000" fill="hold"/>
                                        <p:tgtEl>
                                          <p:spTgt spid="14"/>
                                        </p:tgtEl>
                                        <p:attrNameLst>
                                          <p:attrName>ppt_w</p:attrName>
                                        </p:attrNameLst>
                                      </p:cBhvr>
                                      <p:tavLst>
                                        <p:tav tm="0">
                                          <p:val>
                                            <p:fltVal val="0"/>
                                          </p:val>
                                        </p:tav>
                                        <p:tav tm="100000">
                                          <p:val>
                                            <p:strVal val="#ppt_w"/>
                                          </p:val>
                                        </p:tav>
                                      </p:tavLst>
                                    </p:anim>
                                    <p:anim calcmode="lin" valueType="num">
                                      <p:cBhvr>
                                        <p:cTn id="44" dur="1000" fill="hold"/>
                                        <p:tgtEl>
                                          <p:spTgt spid="14"/>
                                        </p:tgtEl>
                                        <p:attrNameLst>
                                          <p:attrName>ppt_h</p:attrName>
                                        </p:attrNameLst>
                                      </p:cBhvr>
                                      <p:tavLst>
                                        <p:tav tm="0">
                                          <p:val>
                                            <p:fltVal val="0"/>
                                          </p:val>
                                        </p:tav>
                                        <p:tav tm="100000">
                                          <p:val>
                                            <p:strVal val="#ppt_h"/>
                                          </p:val>
                                        </p:tav>
                                      </p:tavLst>
                                    </p:anim>
                                    <p:anim calcmode="lin" valueType="num">
                                      <p:cBhvr>
                                        <p:cTn id="45" dur="1000" fill="hold"/>
                                        <p:tgtEl>
                                          <p:spTgt spid="14"/>
                                        </p:tgtEl>
                                        <p:attrNameLst>
                                          <p:attrName>style.rotation</p:attrName>
                                        </p:attrNameLst>
                                      </p:cBhvr>
                                      <p:tavLst>
                                        <p:tav tm="0">
                                          <p:val>
                                            <p:fltVal val="90"/>
                                          </p:val>
                                        </p:tav>
                                        <p:tav tm="100000">
                                          <p:val>
                                            <p:fltVal val="0"/>
                                          </p:val>
                                        </p:tav>
                                      </p:tavLst>
                                    </p:anim>
                                    <p:animEffect transition="in" filter="fade">
                                      <p:cBhvr>
                                        <p:cTn id="46" dur="1000"/>
                                        <p:tgtEl>
                                          <p:spTgt spid="14"/>
                                        </p:tgtEl>
                                      </p:cBhvr>
                                    </p:animEffect>
                                  </p:childTnLst>
                                </p:cTn>
                              </p:par>
                            </p:childTnLst>
                          </p:cTn>
                        </p:par>
                      </p:childTnLst>
                    </p:cTn>
                  </p:par>
                  <p:par>
                    <p:cTn id="47" fill="hold">
                      <p:stCondLst>
                        <p:cond delay="indefinite"/>
                      </p:stCondLst>
                      <p:childTnLst>
                        <p:par>
                          <p:cTn id="48" fill="hold">
                            <p:stCondLst>
                              <p:cond delay="0"/>
                            </p:stCondLst>
                            <p:childTnLst>
                              <p:par>
                                <p:cTn id="49" presetID="31" presetClass="entr" presetSubtype="0" fill="hold" nodeType="clickEffect">
                                  <p:stCondLst>
                                    <p:cond delay="0"/>
                                  </p:stCondLst>
                                  <p:childTnLst>
                                    <p:set>
                                      <p:cBhvr>
                                        <p:cTn id="50" dur="1" fill="hold">
                                          <p:stCondLst>
                                            <p:cond delay="0"/>
                                          </p:stCondLst>
                                        </p:cTn>
                                        <p:tgtEl>
                                          <p:spTgt spid="17"/>
                                        </p:tgtEl>
                                        <p:attrNameLst>
                                          <p:attrName>style.visibility</p:attrName>
                                        </p:attrNameLst>
                                      </p:cBhvr>
                                      <p:to>
                                        <p:strVal val="visible"/>
                                      </p:to>
                                    </p:set>
                                    <p:anim calcmode="lin" valueType="num">
                                      <p:cBhvr>
                                        <p:cTn id="51" dur="1000" fill="hold"/>
                                        <p:tgtEl>
                                          <p:spTgt spid="17"/>
                                        </p:tgtEl>
                                        <p:attrNameLst>
                                          <p:attrName>ppt_w</p:attrName>
                                        </p:attrNameLst>
                                      </p:cBhvr>
                                      <p:tavLst>
                                        <p:tav tm="0">
                                          <p:val>
                                            <p:fltVal val="0"/>
                                          </p:val>
                                        </p:tav>
                                        <p:tav tm="100000">
                                          <p:val>
                                            <p:strVal val="#ppt_w"/>
                                          </p:val>
                                        </p:tav>
                                      </p:tavLst>
                                    </p:anim>
                                    <p:anim calcmode="lin" valueType="num">
                                      <p:cBhvr>
                                        <p:cTn id="52" dur="1000" fill="hold"/>
                                        <p:tgtEl>
                                          <p:spTgt spid="17"/>
                                        </p:tgtEl>
                                        <p:attrNameLst>
                                          <p:attrName>ppt_h</p:attrName>
                                        </p:attrNameLst>
                                      </p:cBhvr>
                                      <p:tavLst>
                                        <p:tav tm="0">
                                          <p:val>
                                            <p:fltVal val="0"/>
                                          </p:val>
                                        </p:tav>
                                        <p:tav tm="100000">
                                          <p:val>
                                            <p:strVal val="#ppt_h"/>
                                          </p:val>
                                        </p:tav>
                                      </p:tavLst>
                                    </p:anim>
                                    <p:anim calcmode="lin" valueType="num">
                                      <p:cBhvr>
                                        <p:cTn id="53" dur="1000" fill="hold"/>
                                        <p:tgtEl>
                                          <p:spTgt spid="17"/>
                                        </p:tgtEl>
                                        <p:attrNameLst>
                                          <p:attrName>style.rotation</p:attrName>
                                        </p:attrNameLst>
                                      </p:cBhvr>
                                      <p:tavLst>
                                        <p:tav tm="0">
                                          <p:val>
                                            <p:fltVal val="90"/>
                                          </p:val>
                                        </p:tav>
                                        <p:tav tm="100000">
                                          <p:val>
                                            <p:fltVal val="0"/>
                                          </p:val>
                                        </p:tav>
                                      </p:tavLst>
                                    </p:anim>
                                    <p:animEffect transition="in" filter="fade">
                                      <p:cBhvr>
                                        <p:cTn id="54" dur="1000"/>
                                        <p:tgtEl>
                                          <p:spTgt spid="17"/>
                                        </p:tgtEl>
                                      </p:cBhvr>
                                    </p:animEffect>
                                  </p:childTnLst>
                                </p:cTn>
                              </p:par>
                            </p:childTnLst>
                          </p:cTn>
                        </p:par>
                      </p:childTnLst>
                    </p:cTn>
                  </p:par>
                  <p:par>
                    <p:cTn id="55" fill="hold">
                      <p:stCondLst>
                        <p:cond delay="indefinite"/>
                      </p:stCondLst>
                      <p:childTnLst>
                        <p:par>
                          <p:cTn id="56" fill="hold">
                            <p:stCondLst>
                              <p:cond delay="0"/>
                            </p:stCondLst>
                            <p:childTnLst>
                              <p:par>
                                <p:cTn id="57" presetID="31" presetClass="entr" presetSubtype="0" fill="hold" nodeType="clickEffect">
                                  <p:stCondLst>
                                    <p:cond delay="0"/>
                                  </p:stCondLst>
                                  <p:childTnLst>
                                    <p:set>
                                      <p:cBhvr>
                                        <p:cTn id="58" dur="1" fill="hold">
                                          <p:stCondLst>
                                            <p:cond delay="0"/>
                                          </p:stCondLst>
                                        </p:cTn>
                                        <p:tgtEl>
                                          <p:spTgt spid="20"/>
                                        </p:tgtEl>
                                        <p:attrNameLst>
                                          <p:attrName>style.visibility</p:attrName>
                                        </p:attrNameLst>
                                      </p:cBhvr>
                                      <p:to>
                                        <p:strVal val="visible"/>
                                      </p:to>
                                    </p:set>
                                    <p:anim calcmode="lin" valueType="num">
                                      <p:cBhvr>
                                        <p:cTn id="59" dur="1000" fill="hold"/>
                                        <p:tgtEl>
                                          <p:spTgt spid="20"/>
                                        </p:tgtEl>
                                        <p:attrNameLst>
                                          <p:attrName>ppt_w</p:attrName>
                                        </p:attrNameLst>
                                      </p:cBhvr>
                                      <p:tavLst>
                                        <p:tav tm="0">
                                          <p:val>
                                            <p:fltVal val="0"/>
                                          </p:val>
                                        </p:tav>
                                        <p:tav tm="100000">
                                          <p:val>
                                            <p:strVal val="#ppt_w"/>
                                          </p:val>
                                        </p:tav>
                                      </p:tavLst>
                                    </p:anim>
                                    <p:anim calcmode="lin" valueType="num">
                                      <p:cBhvr>
                                        <p:cTn id="60" dur="1000" fill="hold"/>
                                        <p:tgtEl>
                                          <p:spTgt spid="20"/>
                                        </p:tgtEl>
                                        <p:attrNameLst>
                                          <p:attrName>ppt_h</p:attrName>
                                        </p:attrNameLst>
                                      </p:cBhvr>
                                      <p:tavLst>
                                        <p:tav tm="0">
                                          <p:val>
                                            <p:fltVal val="0"/>
                                          </p:val>
                                        </p:tav>
                                        <p:tav tm="100000">
                                          <p:val>
                                            <p:strVal val="#ppt_h"/>
                                          </p:val>
                                        </p:tav>
                                      </p:tavLst>
                                    </p:anim>
                                    <p:anim calcmode="lin" valueType="num">
                                      <p:cBhvr>
                                        <p:cTn id="61" dur="1000" fill="hold"/>
                                        <p:tgtEl>
                                          <p:spTgt spid="20"/>
                                        </p:tgtEl>
                                        <p:attrNameLst>
                                          <p:attrName>style.rotation</p:attrName>
                                        </p:attrNameLst>
                                      </p:cBhvr>
                                      <p:tavLst>
                                        <p:tav tm="0">
                                          <p:val>
                                            <p:fltVal val="90"/>
                                          </p:val>
                                        </p:tav>
                                        <p:tav tm="100000">
                                          <p:val>
                                            <p:fltVal val="0"/>
                                          </p:val>
                                        </p:tav>
                                      </p:tavLst>
                                    </p:anim>
                                    <p:animEffect transition="in" filter="fade">
                                      <p:cBhvr>
                                        <p:cTn id="62" dur="1000"/>
                                        <p:tgtEl>
                                          <p:spTgt spid="20"/>
                                        </p:tgtEl>
                                      </p:cBhvr>
                                    </p:animEffect>
                                  </p:childTnLst>
                                </p:cTn>
                              </p:par>
                            </p:childTnLst>
                          </p:cTn>
                        </p:par>
                      </p:childTnLst>
                    </p:cTn>
                  </p:par>
                  <p:par>
                    <p:cTn id="63" fill="hold">
                      <p:stCondLst>
                        <p:cond delay="indefinite"/>
                      </p:stCondLst>
                      <p:childTnLst>
                        <p:par>
                          <p:cTn id="64" fill="hold">
                            <p:stCondLst>
                              <p:cond delay="0"/>
                            </p:stCondLst>
                            <p:childTnLst>
                              <p:par>
                                <p:cTn id="65" presetID="31" presetClass="entr" presetSubtype="0" fill="hold" nodeType="clickEffect">
                                  <p:stCondLst>
                                    <p:cond delay="0"/>
                                  </p:stCondLst>
                                  <p:childTnLst>
                                    <p:set>
                                      <p:cBhvr>
                                        <p:cTn id="66" dur="1" fill="hold">
                                          <p:stCondLst>
                                            <p:cond delay="0"/>
                                          </p:stCondLst>
                                        </p:cTn>
                                        <p:tgtEl>
                                          <p:spTgt spid="24"/>
                                        </p:tgtEl>
                                        <p:attrNameLst>
                                          <p:attrName>style.visibility</p:attrName>
                                        </p:attrNameLst>
                                      </p:cBhvr>
                                      <p:to>
                                        <p:strVal val="visible"/>
                                      </p:to>
                                    </p:set>
                                    <p:anim calcmode="lin" valueType="num">
                                      <p:cBhvr>
                                        <p:cTn id="67" dur="1000" fill="hold"/>
                                        <p:tgtEl>
                                          <p:spTgt spid="24"/>
                                        </p:tgtEl>
                                        <p:attrNameLst>
                                          <p:attrName>ppt_w</p:attrName>
                                        </p:attrNameLst>
                                      </p:cBhvr>
                                      <p:tavLst>
                                        <p:tav tm="0">
                                          <p:val>
                                            <p:fltVal val="0"/>
                                          </p:val>
                                        </p:tav>
                                        <p:tav tm="100000">
                                          <p:val>
                                            <p:strVal val="#ppt_w"/>
                                          </p:val>
                                        </p:tav>
                                      </p:tavLst>
                                    </p:anim>
                                    <p:anim calcmode="lin" valueType="num">
                                      <p:cBhvr>
                                        <p:cTn id="68" dur="1000" fill="hold"/>
                                        <p:tgtEl>
                                          <p:spTgt spid="24"/>
                                        </p:tgtEl>
                                        <p:attrNameLst>
                                          <p:attrName>ppt_h</p:attrName>
                                        </p:attrNameLst>
                                      </p:cBhvr>
                                      <p:tavLst>
                                        <p:tav tm="0">
                                          <p:val>
                                            <p:fltVal val="0"/>
                                          </p:val>
                                        </p:tav>
                                        <p:tav tm="100000">
                                          <p:val>
                                            <p:strVal val="#ppt_h"/>
                                          </p:val>
                                        </p:tav>
                                      </p:tavLst>
                                    </p:anim>
                                    <p:anim calcmode="lin" valueType="num">
                                      <p:cBhvr>
                                        <p:cTn id="69" dur="1000" fill="hold"/>
                                        <p:tgtEl>
                                          <p:spTgt spid="24"/>
                                        </p:tgtEl>
                                        <p:attrNameLst>
                                          <p:attrName>style.rotation</p:attrName>
                                        </p:attrNameLst>
                                      </p:cBhvr>
                                      <p:tavLst>
                                        <p:tav tm="0">
                                          <p:val>
                                            <p:fltVal val="90"/>
                                          </p:val>
                                        </p:tav>
                                        <p:tav tm="100000">
                                          <p:val>
                                            <p:fltVal val="0"/>
                                          </p:val>
                                        </p:tav>
                                      </p:tavLst>
                                    </p:anim>
                                    <p:animEffect transition="in" filter="fade">
                                      <p:cBhvr>
                                        <p:cTn id="70"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32</a:t>
            </a:fld>
            <a:endParaRPr lang="ar-EG"/>
          </a:p>
        </p:txBody>
      </p:sp>
      <p:sp>
        <p:nvSpPr>
          <p:cNvPr id="23" name="Rectangle 22"/>
          <p:cNvSpPr/>
          <p:nvPr/>
        </p:nvSpPr>
        <p:spPr>
          <a:xfrm>
            <a:off x="7375621" y="202376"/>
            <a:ext cx="4474710" cy="707886"/>
          </a:xfrm>
          <a:prstGeom prst="rect">
            <a:avLst/>
          </a:prstGeom>
        </p:spPr>
        <p:txBody>
          <a:bodyPr wrap="square">
            <a:spAutoFit/>
          </a:bodyPr>
          <a:lstStyle/>
          <a:p>
            <a:pPr lvl="0" algn="ctr">
              <a:lnSpc>
                <a:spcPct val="125000"/>
              </a:lnSpc>
            </a:pPr>
            <a:r>
              <a:rPr lang="ar-EG" sz="3200" dirty="0">
                <a:solidFill>
                  <a:prstClr val="white"/>
                </a:solidFill>
                <a:latin typeface="Sakkal Majalla" pitchFamily="2" charset="-78"/>
                <a:cs typeface="Sakkal Majalla" pitchFamily="2" charset="-78"/>
              </a:rPr>
              <a:t>أنــواع المـخـازن</a:t>
            </a:r>
          </a:p>
        </p:txBody>
      </p:sp>
      <p:grpSp>
        <p:nvGrpSpPr>
          <p:cNvPr id="4" name="Group 3"/>
          <p:cNvGrpSpPr/>
          <p:nvPr/>
        </p:nvGrpSpPr>
        <p:grpSpPr>
          <a:xfrm>
            <a:off x="2913757" y="984737"/>
            <a:ext cx="5957112" cy="5748572"/>
            <a:chOff x="2913757" y="984737"/>
            <a:chExt cx="5957112" cy="5748572"/>
          </a:xfrm>
        </p:grpSpPr>
        <p:pic>
          <p:nvPicPr>
            <p:cNvPr id="5" name="Picture 4"/>
            <p:cNvPicPr>
              <a:picLocks noChangeAspect="1"/>
            </p:cNvPicPr>
            <p:nvPr/>
          </p:nvPicPr>
          <p:blipFill>
            <a:blip r:embed="rId3">
              <a:clrChange>
                <a:clrFrom>
                  <a:srgbClr val="FFFFFF"/>
                </a:clrFrom>
                <a:clrTo>
                  <a:srgbClr val="FFFFFF">
                    <a:alpha val="0"/>
                  </a:srgbClr>
                </a:clrTo>
              </a:clrChange>
            </a:blip>
            <a:stretch>
              <a:fillRect/>
            </a:stretch>
          </p:blipFill>
          <p:spPr>
            <a:xfrm>
              <a:off x="2913757" y="984737"/>
              <a:ext cx="5957112" cy="5748572"/>
            </a:xfrm>
            <a:prstGeom prst="rect">
              <a:avLst/>
            </a:prstGeom>
          </p:spPr>
        </p:pic>
        <p:sp>
          <p:nvSpPr>
            <p:cNvPr id="6" name="Rectangle 5"/>
            <p:cNvSpPr/>
            <p:nvPr/>
          </p:nvSpPr>
          <p:spPr>
            <a:xfrm>
              <a:off x="5008878" y="3148997"/>
              <a:ext cx="1679084" cy="1323439"/>
            </a:xfrm>
            <a:prstGeom prst="rect">
              <a:avLst/>
            </a:prstGeom>
          </p:spPr>
          <p:txBody>
            <a:bodyPr wrap="square">
              <a:spAutoFit/>
            </a:bodyPr>
            <a:lstStyle/>
            <a:p>
              <a:pPr algn="ctr"/>
              <a:r>
                <a:rPr lang="ar-EG" sz="2000" b="1" spc="-150" dirty="0">
                  <a:solidFill>
                    <a:srgbClr val="C00000"/>
                  </a:solidFill>
                  <a:ea typeface="Calibri" panose="020F0502020204030204" pitchFamily="34" charset="0"/>
                  <a:cs typeface="Sakkal Majalla" panose="02000000000000000000" pitchFamily="2" charset="-78"/>
                </a:rPr>
                <a:t>مخازن/ </a:t>
              </a:r>
              <a:r>
                <a:rPr lang="ar-EG" sz="2000" b="1" spc="-150" dirty="0" smtClean="0">
                  <a:solidFill>
                    <a:srgbClr val="C00000"/>
                  </a:solidFill>
                  <a:ea typeface="Calibri" panose="020F0502020204030204" pitchFamily="34" charset="0"/>
                  <a:cs typeface="Sakkal Majalla" panose="02000000000000000000" pitchFamily="2" charset="-78"/>
                </a:rPr>
                <a:t/>
              </a:r>
              <a:br>
                <a:rPr lang="ar-EG" sz="2000" b="1" spc="-150" dirty="0" smtClean="0">
                  <a:solidFill>
                    <a:srgbClr val="C00000"/>
                  </a:solidFill>
                  <a:ea typeface="Calibri" panose="020F0502020204030204" pitchFamily="34" charset="0"/>
                  <a:cs typeface="Sakkal Majalla" panose="02000000000000000000" pitchFamily="2" charset="-78"/>
                </a:rPr>
              </a:br>
              <a:r>
                <a:rPr lang="ar-EG" sz="2000" b="1" spc="-150" dirty="0" smtClean="0">
                  <a:solidFill>
                    <a:srgbClr val="C00000"/>
                  </a:solidFill>
                  <a:ea typeface="Calibri" panose="020F0502020204030204" pitchFamily="34" charset="0"/>
                  <a:cs typeface="Sakkal Majalla" panose="02000000000000000000" pitchFamily="2" charset="-78"/>
                </a:rPr>
                <a:t>مستودعات </a:t>
              </a:r>
              <a:r>
                <a:rPr lang="ar-EG" sz="2000" b="1" spc="-150" dirty="0">
                  <a:solidFill>
                    <a:srgbClr val="C00000"/>
                  </a:solidFill>
                  <a:ea typeface="Calibri" panose="020F0502020204030204" pitchFamily="34" charset="0"/>
                  <a:cs typeface="Sakkal Majalla" panose="02000000000000000000" pitchFamily="2" charset="-78"/>
                </a:rPr>
                <a:t>حسب وظائف أو أهداف الشركة المالكة، مثل</a:t>
              </a:r>
            </a:p>
          </p:txBody>
        </p:sp>
      </p:grpSp>
      <p:grpSp>
        <p:nvGrpSpPr>
          <p:cNvPr id="8" name="Group 7"/>
          <p:cNvGrpSpPr/>
          <p:nvPr/>
        </p:nvGrpSpPr>
        <p:grpSpPr>
          <a:xfrm>
            <a:off x="4878267" y="1676007"/>
            <a:ext cx="2508655" cy="862423"/>
            <a:chOff x="2487930" y="2395866"/>
            <a:chExt cx="2972867" cy="1381671"/>
          </a:xfrm>
        </p:grpSpPr>
        <p:sp>
          <p:nvSpPr>
            <p:cNvPr id="9" name="Rectangle 8"/>
            <p:cNvSpPr/>
            <p:nvPr/>
          </p:nvSpPr>
          <p:spPr>
            <a:xfrm>
              <a:off x="2487930" y="2395866"/>
              <a:ext cx="2376683" cy="874460"/>
            </a:xfrm>
            <a:prstGeom prst="rect">
              <a:avLst/>
            </a:prstGeom>
          </p:spPr>
          <p:txBody>
            <a:bodyPr wrap="square">
              <a:noAutofit/>
            </a:bodyPr>
            <a:lstStyle/>
            <a:p>
              <a:pPr algn="ctr">
                <a:lnSpc>
                  <a:spcPct val="107000"/>
                </a:lnSpc>
              </a:pPr>
              <a:r>
                <a:rPr lang="ar-EG" sz="2400" b="1" dirty="0">
                  <a:solidFill>
                    <a:srgbClr val="038FD3"/>
                  </a:solidFill>
                  <a:latin typeface="Sakkal Majalla" panose="02000000000000000000" pitchFamily="2" charset="-78"/>
                  <a:ea typeface="Calibri" panose="020F0502020204030204" pitchFamily="34" charset="0"/>
                  <a:cs typeface="Sakkal Majalla" panose="02000000000000000000" pitchFamily="2" charset="-78"/>
                </a:rPr>
                <a:t>المستودعات المبردة</a:t>
              </a:r>
              <a:endParaRPr lang="en-US" sz="1600" dirty="0">
                <a:solidFill>
                  <a:srgbClr val="038FD3"/>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10" name="Rectangle 9"/>
            <p:cNvSpPr/>
            <p:nvPr/>
          </p:nvSpPr>
          <p:spPr>
            <a:xfrm>
              <a:off x="4906085" y="3193082"/>
              <a:ext cx="554712" cy="584455"/>
            </a:xfrm>
            <a:prstGeom prst="rect">
              <a:avLst/>
            </a:prstGeom>
          </p:spPr>
          <p:txBody>
            <a:bodyPr wrap="square">
              <a:noAutofit/>
            </a:bodyPr>
            <a:lstStyle/>
            <a:p>
              <a:pPr algn="ctr" rtl="1">
                <a:lnSpc>
                  <a:spcPct val="107000"/>
                </a:lnSpc>
                <a:spcAft>
                  <a:spcPts val="0"/>
                </a:spcAft>
              </a:pPr>
              <a:r>
                <a:rPr lang="ar-EG" sz="2400" b="1" kern="1200" dirty="0" smtClean="0">
                  <a:solidFill>
                    <a:srgbClr val="038FD3"/>
                  </a:solidFill>
                  <a:effectLst/>
                  <a:latin typeface="Sakkal Majalla" panose="02000000000000000000" pitchFamily="2" charset="-78"/>
                  <a:ea typeface="Calibri" panose="020F0502020204030204" pitchFamily="34" charset="0"/>
                  <a:cs typeface="Sakkal Majalla" panose="02000000000000000000" pitchFamily="2" charset="-78"/>
                </a:rPr>
                <a:t>1</a:t>
              </a:r>
              <a:endParaRPr lang="en-US" sz="1600" dirty="0">
                <a:solidFill>
                  <a:srgbClr val="038FD3"/>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1" name="Group 10"/>
          <p:cNvGrpSpPr/>
          <p:nvPr/>
        </p:nvGrpSpPr>
        <p:grpSpPr>
          <a:xfrm>
            <a:off x="7237548" y="2364053"/>
            <a:ext cx="958033" cy="3053634"/>
            <a:chOff x="2629747" y="924178"/>
            <a:chExt cx="1135312" cy="4892170"/>
          </a:xfrm>
        </p:grpSpPr>
        <p:sp>
          <p:nvSpPr>
            <p:cNvPr id="12" name="Rectangle 11"/>
            <p:cNvSpPr/>
            <p:nvPr/>
          </p:nvSpPr>
          <p:spPr>
            <a:xfrm rot="5654641">
              <a:off x="1181587" y="2521299"/>
              <a:ext cx="4180594" cy="986351"/>
            </a:xfrm>
            <a:prstGeom prst="rect">
              <a:avLst/>
            </a:prstGeom>
          </p:spPr>
          <p:txBody>
            <a:bodyPr wrap="square">
              <a:noAutofit/>
            </a:bodyPr>
            <a:lstStyle/>
            <a:p>
              <a:pPr algn="ctr">
                <a:lnSpc>
                  <a:spcPct val="107000"/>
                </a:lnSpc>
              </a:pPr>
              <a:r>
                <a:rPr lang="ar-EG" sz="2400" b="1" dirty="0">
                  <a:solidFill>
                    <a:srgbClr val="B62CD9"/>
                  </a:solidFill>
                  <a:latin typeface="Sakkal Majalla" panose="02000000000000000000" pitchFamily="2" charset="-78"/>
                  <a:ea typeface="Calibri" panose="020F0502020204030204" pitchFamily="34" charset="0"/>
                  <a:cs typeface="Sakkal Majalla" panose="02000000000000000000" pitchFamily="2" charset="-78"/>
                </a:rPr>
                <a:t>مستودعات التخزين في درجات حرارة متحكم فيها</a:t>
              </a:r>
              <a:endParaRPr lang="en-US" sz="1600" dirty="0">
                <a:solidFill>
                  <a:srgbClr val="B62CD9"/>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13" name="Rectangle 12"/>
            <p:cNvSpPr/>
            <p:nvPr/>
          </p:nvSpPr>
          <p:spPr>
            <a:xfrm rot="6242218">
              <a:off x="2337281" y="5071862"/>
              <a:ext cx="1036952" cy="452019"/>
            </a:xfrm>
            <a:prstGeom prst="rect">
              <a:avLst/>
            </a:prstGeom>
          </p:spPr>
          <p:txBody>
            <a:bodyPr wrap="square">
              <a:noAutofit/>
            </a:bodyPr>
            <a:lstStyle/>
            <a:p>
              <a:pPr algn="ctr" rtl="1">
                <a:lnSpc>
                  <a:spcPct val="107000"/>
                </a:lnSpc>
                <a:spcAft>
                  <a:spcPts val="0"/>
                </a:spcAft>
              </a:pPr>
              <a:r>
                <a:rPr lang="ar-EG" sz="2400" b="1" kern="1200" dirty="0" smtClean="0">
                  <a:solidFill>
                    <a:srgbClr val="B62CD9"/>
                  </a:solidFill>
                  <a:effectLst/>
                  <a:latin typeface="Sakkal Majalla" panose="02000000000000000000" pitchFamily="2" charset="-78"/>
                  <a:ea typeface="Calibri" panose="020F0502020204030204" pitchFamily="34" charset="0"/>
                  <a:cs typeface="Sakkal Majalla" panose="02000000000000000000" pitchFamily="2" charset="-78"/>
                </a:rPr>
                <a:t>2</a:t>
              </a:r>
              <a:endParaRPr lang="en-US" sz="1600" dirty="0">
                <a:solidFill>
                  <a:srgbClr val="B62CD9"/>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4" name="Group 13"/>
          <p:cNvGrpSpPr/>
          <p:nvPr/>
        </p:nvGrpSpPr>
        <p:grpSpPr>
          <a:xfrm rot="5872162">
            <a:off x="4987720" y="4474744"/>
            <a:ext cx="832332" cy="2329393"/>
            <a:chOff x="2598248" y="2084472"/>
            <a:chExt cx="986351" cy="3731876"/>
          </a:xfrm>
        </p:grpSpPr>
        <p:sp>
          <p:nvSpPr>
            <p:cNvPr id="15" name="Rectangle 14"/>
            <p:cNvSpPr/>
            <p:nvPr/>
          </p:nvSpPr>
          <p:spPr>
            <a:xfrm rot="15727838">
              <a:off x="1743692" y="2939028"/>
              <a:ext cx="2695463" cy="986351"/>
            </a:xfrm>
            <a:prstGeom prst="rect">
              <a:avLst/>
            </a:prstGeom>
          </p:spPr>
          <p:txBody>
            <a:bodyPr wrap="square">
              <a:noAutofit/>
            </a:bodyPr>
            <a:lstStyle/>
            <a:p>
              <a:pPr algn="ctr">
                <a:lnSpc>
                  <a:spcPct val="107000"/>
                </a:lnSpc>
              </a:pPr>
              <a:r>
                <a:rPr lang="ar-EG" sz="2400" b="1" dirty="0">
                  <a:solidFill>
                    <a:srgbClr val="EE5A00"/>
                  </a:solidFill>
                  <a:latin typeface="Sakkal Majalla" panose="02000000000000000000" pitchFamily="2" charset="-78"/>
                  <a:ea typeface="Calibri" panose="020F0502020204030204" pitchFamily="34" charset="0"/>
                  <a:cs typeface="Sakkal Majalla" panose="02000000000000000000" pitchFamily="2" charset="-78"/>
                </a:rPr>
                <a:t>المستودعات الجمركية</a:t>
              </a:r>
              <a:endParaRPr lang="en-US" sz="1600" dirty="0">
                <a:solidFill>
                  <a:srgbClr val="EE5A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16" name="Rectangle 15"/>
            <p:cNvSpPr/>
            <p:nvPr/>
          </p:nvSpPr>
          <p:spPr>
            <a:xfrm rot="17519689">
              <a:off x="2337281" y="5071862"/>
              <a:ext cx="1036952" cy="452019"/>
            </a:xfrm>
            <a:prstGeom prst="rect">
              <a:avLst/>
            </a:prstGeom>
          </p:spPr>
          <p:txBody>
            <a:bodyPr wrap="square">
              <a:noAutofit/>
            </a:bodyPr>
            <a:lstStyle/>
            <a:p>
              <a:pPr algn="ctr" rtl="1">
                <a:lnSpc>
                  <a:spcPct val="107000"/>
                </a:lnSpc>
                <a:spcAft>
                  <a:spcPts val="0"/>
                </a:spcAft>
              </a:pPr>
              <a:r>
                <a:rPr lang="ar-EG" sz="2400" b="1" kern="1200" dirty="0" smtClean="0">
                  <a:solidFill>
                    <a:srgbClr val="EE5A00"/>
                  </a:solidFill>
                  <a:effectLst/>
                  <a:latin typeface="Sakkal Majalla" panose="02000000000000000000" pitchFamily="2" charset="-78"/>
                  <a:ea typeface="Calibri" panose="020F0502020204030204" pitchFamily="34" charset="0"/>
                  <a:cs typeface="Sakkal Majalla" panose="02000000000000000000" pitchFamily="2" charset="-78"/>
                </a:rPr>
                <a:t>3</a:t>
              </a:r>
              <a:endParaRPr lang="en-US" sz="1600" dirty="0">
                <a:solidFill>
                  <a:srgbClr val="EE5A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7" name="Group 16"/>
          <p:cNvGrpSpPr/>
          <p:nvPr/>
        </p:nvGrpSpPr>
        <p:grpSpPr>
          <a:xfrm rot="5872162">
            <a:off x="2683256" y="3334238"/>
            <a:ext cx="2795142" cy="667585"/>
            <a:chOff x="1209460" y="3335537"/>
            <a:chExt cx="3312369" cy="1069523"/>
          </a:xfrm>
        </p:grpSpPr>
        <p:sp>
          <p:nvSpPr>
            <p:cNvPr id="18" name="Rectangle 17"/>
            <p:cNvSpPr/>
            <p:nvPr/>
          </p:nvSpPr>
          <p:spPr>
            <a:xfrm rot="10868611">
              <a:off x="1830665" y="3485113"/>
              <a:ext cx="2691164" cy="919947"/>
            </a:xfrm>
            <a:prstGeom prst="rect">
              <a:avLst/>
            </a:prstGeom>
          </p:spPr>
          <p:txBody>
            <a:bodyPr wrap="square">
              <a:noAutofit/>
            </a:bodyPr>
            <a:lstStyle/>
            <a:p>
              <a:pPr algn="ctr">
                <a:lnSpc>
                  <a:spcPct val="107000"/>
                </a:lnSpc>
              </a:pPr>
              <a:r>
                <a:rPr lang="ar-EG" sz="2400" b="1" dirty="0">
                  <a:solidFill>
                    <a:srgbClr val="FF238B"/>
                  </a:solidFill>
                  <a:latin typeface="Sakkal Majalla" panose="02000000000000000000" pitchFamily="2" charset="-78"/>
                  <a:ea typeface="Calibri" panose="020F0502020204030204" pitchFamily="34" charset="0"/>
                  <a:cs typeface="Sakkal Majalla" panose="02000000000000000000" pitchFamily="2" charset="-78"/>
                </a:rPr>
                <a:t>مستودعات السجلات</a:t>
              </a:r>
              <a:endParaRPr lang="en-US" sz="1600" dirty="0">
                <a:solidFill>
                  <a:srgbClr val="FF238B"/>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19" name="Rectangle 18"/>
            <p:cNvSpPr/>
            <p:nvPr/>
          </p:nvSpPr>
          <p:spPr>
            <a:xfrm rot="11569160">
              <a:off x="1209460" y="3335537"/>
              <a:ext cx="767024" cy="611091"/>
            </a:xfrm>
            <a:prstGeom prst="rect">
              <a:avLst/>
            </a:prstGeom>
          </p:spPr>
          <p:txBody>
            <a:bodyPr wrap="square">
              <a:noAutofit/>
            </a:bodyPr>
            <a:lstStyle/>
            <a:p>
              <a:pPr algn="ctr" rtl="1">
                <a:lnSpc>
                  <a:spcPct val="107000"/>
                </a:lnSpc>
                <a:spcAft>
                  <a:spcPts val="0"/>
                </a:spcAft>
              </a:pPr>
              <a:r>
                <a:rPr lang="ar-EG" sz="2400" b="1" kern="1200" dirty="0" smtClean="0">
                  <a:solidFill>
                    <a:srgbClr val="FF238B"/>
                  </a:solidFill>
                  <a:effectLst/>
                  <a:latin typeface="Sakkal Majalla" panose="02000000000000000000" pitchFamily="2" charset="-78"/>
                  <a:ea typeface="Calibri" panose="020F0502020204030204" pitchFamily="34" charset="0"/>
                  <a:cs typeface="Sakkal Majalla" panose="02000000000000000000" pitchFamily="2" charset="-78"/>
                </a:rPr>
                <a:t>4</a:t>
              </a:r>
              <a:endParaRPr lang="en-US" sz="1600" dirty="0">
                <a:solidFill>
                  <a:srgbClr val="FF238B"/>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pic>
        <p:nvPicPr>
          <p:cNvPr id="20" name="Picture 19" descr="Image result for temperature controlled warehouse clipart"/>
          <p:cNvPicPr/>
          <p:nvPr/>
        </p:nvPicPr>
        <p:blipFill rotWithShape="1">
          <a:blip r:embed="rId4" cstate="print">
            <a:extLst>
              <a:ext uri="{28A0092B-C50C-407E-A947-70E740481C1C}">
                <a14:useLocalDpi xmlns:a14="http://schemas.microsoft.com/office/drawing/2010/main" val="0"/>
              </a:ext>
            </a:extLst>
          </a:blip>
          <a:srcRect l="5898" t="6547" r="4489" b="5172"/>
          <a:stretch/>
        </p:blipFill>
        <p:spPr bwMode="auto">
          <a:xfrm>
            <a:off x="8640003" y="3659760"/>
            <a:ext cx="3206843" cy="3047523"/>
          </a:xfrm>
          <a:prstGeom prst="rect">
            <a:avLst/>
          </a:prstGeom>
          <a:noFill/>
          <a:ln>
            <a:noFill/>
          </a:ln>
          <a:extLst>
            <a:ext uri="{53640926-AAD7-44D8-BBD7-CCE9431645EC}">
              <a14:shadowObscured xmlns:a14="http://schemas.microsoft.com/office/drawing/2010/main"/>
            </a:ext>
          </a:extLst>
        </p:spPr>
      </p:pic>
      <p:sp>
        <p:nvSpPr>
          <p:cNvPr id="21"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22"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5"/>
              </a:rPr>
              <a:t>www.dawliatraining.com</a:t>
            </a:r>
            <a:endParaRPr lang="en-US" sz="1100" dirty="0">
              <a:effectLst/>
              <a:ea typeface="Calibri"/>
              <a:cs typeface="Arial"/>
            </a:endParaRPr>
          </a:p>
        </p:txBody>
      </p:sp>
    </p:spTree>
    <p:extLst>
      <p:ext uri="{BB962C8B-B14F-4D97-AF65-F5344CB8AC3E}">
        <p14:creationId xmlns:p14="http://schemas.microsoft.com/office/powerpoint/2010/main" val="34958210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1000" fill="hold"/>
                                        <p:tgtEl>
                                          <p:spTgt spid="8"/>
                                        </p:tgtEl>
                                        <p:attrNameLst>
                                          <p:attrName>ppt_w</p:attrName>
                                        </p:attrNameLst>
                                      </p:cBhvr>
                                      <p:tavLst>
                                        <p:tav tm="0">
                                          <p:val>
                                            <p:fltVal val="0"/>
                                          </p:val>
                                        </p:tav>
                                        <p:tav tm="100000">
                                          <p:val>
                                            <p:strVal val="#ppt_w"/>
                                          </p:val>
                                        </p:tav>
                                      </p:tavLst>
                                    </p:anim>
                                    <p:anim calcmode="lin" valueType="num">
                                      <p:cBhvr>
                                        <p:cTn id="15" dur="1000" fill="hold"/>
                                        <p:tgtEl>
                                          <p:spTgt spid="8"/>
                                        </p:tgtEl>
                                        <p:attrNameLst>
                                          <p:attrName>ppt_h</p:attrName>
                                        </p:attrNameLst>
                                      </p:cBhvr>
                                      <p:tavLst>
                                        <p:tav tm="0">
                                          <p:val>
                                            <p:fltVal val="0"/>
                                          </p:val>
                                        </p:tav>
                                        <p:tav tm="100000">
                                          <p:val>
                                            <p:strVal val="#ppt_h"/>
                                          </p:val>
                                        </p:tav>
                                      </p:tavLst>
                                    </p:anim>
                                    <p:anim calcmode="lin" valueType="num">
                                      <p:cBhvr>
                                        <p:cTn id="16" dur="1000" fill="hold"/>
                                        <p:tgtEl>
                                          <p:spTgt spid="8"/>
                                        </p:tgtEl>
                                        <p:attrNameLst>
                                          <p:attrName>style.rotation</p:attrName>
                                        </p:attrNameLst>
                                      </p:cBhvr>
                                      <p:tavLst>
                                        <p:tav tm="0">
                                          <p:val>
                                            <p:fltVal val="90"/>
                                          </p:val>
                                        </p:tav>
                                        <p:tav tm="100000">
                                          <p:val>
                                            <p:fltVal val="0"/>
                                          </p:val>
                                        </p:tav>
                                      </p:tavLst>
                                    </p:anim>
                                    <p:animEffect transition="in" filter="fade">
                                      <p:cBhvr>
                                        <p:cTn id="17" dur="10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1000" fill="hold"/>
                                        <p:tgtEl>
                                          <p:spTgt spid="11"/>
                                        </p:tgtEl>
                                        <p:attrNameLst>
                                          <p:attrName>ppt_w</p:attrName>
                                        </p:attrNameLst>
                                      </p:cBhvr>
                                      <p:tavLst>
                                        <p:tav tm="0">
                                          <p:val>
                                            <p:fltVal val="0"/>
                                          </p:val>
                                        </p:tav>
                                        <p:tav tm="100000">
                                          <p:val>
                                            <p:strVal val="#ppt_w"/>
                                          </p:val>
                                        </p:tav>
                                      </p:tavLst>
                                    </p:anim>
                                    <p:anim calcmode="lin" valueType="num">
                                      <p:cBhvr>
                                        <p:cTn id="23" dur="1000" fill="hold"/>
                                        <p:tgtEl>
                                          <p:spTgt spid="11"/>
                                        </p:tgtEl>
                                        <p:attrNameLst>
                                          <p:attrName>ppt_h</p:attrName>
                                        </p:attrNameLst>
                                      </p:cBhvr>
                                      <p:tavLst>
                                        <p:tav tm="0">
                                          <p:val>
                                            <p:fltVal val="0"/>
                                          </p:val>
                                        </p:tav>
                                        <p:tav tm="100000">
                                          <p:val>
                                            <p:strVal val="#ppt_h"/>
                                          </p:val>
                                        </p:tav>
                                      </p:tavLst>
                                    </p:anim>
                                    <p:anim calcmode="lin" valueType="num">
                                      <p:cBhvr>
                                        <p:cTn id="24" dur="1000" fill="hold"/>
                                        <p:tgtEl>
                                          <p:spTgt spid="11"/>
                                        </p:tgtEl>
                                        <p:attrNameLst>
                                          <p:attrName>style.rotation</p:attrName>
                                        </p:attrNameLst>
                                      </p:cBhvr>
                                      <p:tavLst>
                                        <p:tav tm="0">
                                          <p:val>
                                            <p:fltVal val="90"/>
                                          </p:val>
                                        </p:tav>
                                        <p:tav tm="100000">
                                          <p:val>
                                            <p:fltVal val="0"/>
                                          </p:val>
                                        </p:tav>
                                      </p:tavLst>
                                    </p:anim>
                                    <p:animEffect transition="in" filter="fade">
                                      <p:cBhvr>
                                        <p:cTn id="25" dur="1000"/>
                                        <p:tgtEl>
                                          <p:spTgt spid="11"/>
                                        </p:tgtEl>
                                      </p:cBhvr>
                                    </p:animEffect>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nodeType="click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1000" fill="hold"/>
                                        <p:tgtEl>
                                          <p:spTgt spid="14"/>
                                        </p:tgtEl>
                                        <p:attrNameLst>
                                          <p:attrName>ppt_w</p:attrName>
                                        </p:attrNameLst>
                                      </p:cBhvr>
                                      <p:tavLst>
                                        <p:tav tm="0">
                                          <p:val>
                                            <p:fltVal val="0"/>
                                          </p:val>
                                        </p:tav>
                                        <p:tav tm="100000">
                                          <p:val>
                                            <p:strVal val="#ppt_w"/>
                                          </p:val>
                                        </p:tav>
                                      </p:tavLst>
                                    </p:anim>
                                    <p:anim calcmode="lin" valueType="num">
                                      <p:cBhvr>
                                        <p:cTn id="31" dur="1000" fill="hold"/>
                                        <p:tgtEl>
                                          <p:spTgt spid="14"/>
                                        </p:tgtEl>
                                        <p:attrNameLst>
                                          <p:attrName>ppt_h</p:attrName>
                                        </p:attrNameLst>
                                      </p:cBhvr>
                                      <p:tavLst>
                                        <p:tav tm="0">
                                          <p:val>
                                            <p:fltVal val="0"/>
                                          </p:val>
                                        </p:tav>
                                        <p:tav tm="100000">
                                          <p:val>
                                            <p:strVal val="#ppt_h"/>
                                          </p:val>
                                        </p:tav>
                                      </p:tavLst>
                                    </p:anim>
                                    <p:anim calcmode="lin" valueType="num">
                                      <p:cBhvr>
                                        <p:cTn id="32" dur="1000" fill="hold"/>
                                        <p:tgtEl>
                                          <p:spTgt spid="14"/>
                                        </p:tgtEl>
                                        <p:attrNameLst>
                                          <p:attrName>style.rotation</p:attrName>
                                        </p:attrNameLst>
                                      </p:cBhvr>
                                      <p:tavLst>
                                        <p:tav tm="0">
                                          <p:val>
                                            <p:fltVal val="90"/>
                                          </p:val>
                                        </p:tav>
                                        <p:tav tm="100000">
                                          <p:val>
                                            <p:fltVal val="0"/>
                                          </p:val>
                                        </p:tav>
                                      </p:tavLst>
                                    </p:anim>
                                    <p:animEffect transition="in" filter="fade">
                                      <p:cBhvr>
                                        <p:cTn id="33" dur="1000"/>
                                        <p:tgtEl>
                                          <p:spTgt spid="14"/>
                                        </p:tgtEl>
                                      </p:cBhvr>
                                    </p:animEffect>
                                  </p:childTnLst>
                                </p:cTn>
                              </p:par>
                            </p:childTnLst>
                          </p:cTn>
                        </p:par>
                      </p:childTnLst>
                    </p:cTn>
                  </p:par>
                  <p:par>
                    <p:cTn id="34" fill="hold">
                      <p:stCondLst>
                        <p:cond delay="indefinite"/>
                      </p:stCondLst>
                      <p:childTnLst>
                        <p:par>
                          <p:cTn id="35" fill="hold">
                            <p:stCondLst>
                              <p:cond delay="0"/>
                            </p:stCondLst>
                            <p:childTnLst>
                              <p:par>
                                <p:cTn id="36" presetID="31" presetClass="entr" presetSubtype="0" fill="hold" nodeType="clickEffect">
                                  <p:stCondLst>
                                    <p:cond delay="0"/>
                                  </p:stCondLst>
                                  <p:childTnLst>
                                    <p:set>
                                      <p:cBhvr>
                                        <p:cTn id="37" dur="1" fill="hold">
                                          <p:stCondLst>
                                            <p:cond delay="0"/>
                                          </p:stCondLst>
                                        </p:cTn>
                                        <p:tgtEl>
                                          <p:spTgt spid="17"/>
                                        </p:tgtEl>
                                        <p:attrNameLst>
                                          <p:attrName>style.visibility</p:attrName>
                                        </p:attrNameLst>
                                      </p:cBhvr>
                                      <p:to>
                                        <p:strVal val="visible"/>
                                      </p:to>
                                    </p:set>
                                    <p:anim calcmode="lin" valueType="num">
                                      <p:cBhvr>
                                        <p:cTn id="38" dur="1000" fill="hold"/>
                                        <p:tgtEl>
                                          <p:spTgt spid="17"/>
                                        </p:tgtEl>
                                        <p:attrNameLst>
                                          <p:attrName>ppt_w</p:attrName>
                                        </p:attrNameLst>
                                      </p:cBhvr>
                                      <p:tavLst>
                                        <p:tav tm="0">
                                          <p:val>
                                            <p:fltVal val="0"/>
                                          </p:val>
                                        </p:tav>
                                        <p:tav tm="100000">
                                          <p:val>
                                            <p:strVal val="#ppt_w"/>
                                          </p:val>
                                        </p:tav>
                                      </p:tavLst>
                                    </p:anim>
                                    <p:anim calcmode="lin" valueType="num">
                                      <p:cBhvr>
                                        <p:cTn id="39" dur="1000" fill="hold"/>
                                        <p:tgtEl>
                                          <p:spTgt spid="17"/>
                                        </p:tgtEl>
                                        <p:attrNameLst>
                                          <p:attrName>ppt_h</p:attrName>
                                        </p:attrNameLst>
                                      </p:cBhvr>
                                      <p:tavLst>
                                        <p:tav tm="0">
                                          <p:val>
                                            <p:fltVal val="0"/>
                                          </p:val>
                                        </p:tav>
                                        <p:tav tm="100000">
                                          <p:val>
                                            <p:strVal val="#ppt_h"/>
                                          </p:val>
                                        </p:tav>
                                      </p:tavLst>
                                    </p:anim>
                                    <p:anim calcmode="lin" valueType="num">
                                      <p:cBhvr>
                                        <p:cTn id="40" dur="1000" fill="hold"/>
                                        <p:tgtEl>
                                          <p:spTgt spid="17"/>
                                        </p:tgtEl>
                                        <p:attrNameLst>
                                          <p:attrName>style.rotation</p:attrName>
                                        </p:attrNameLst>
                                      </p:cBhvr>
                                      <p:tavLst>
                                        <p:tav tm="0">
                                          <p:val>
                                            <p:fltVal val="90"/>
                                          </p:val>
                                        </p:tav>
                                        <p:tav tm="100000">
                                          <p:val>
                                            <p:fltVal val="0"/>
                                          </p:val>
                                        </p:tav>
                                      </p:tavLst>
                                    </p:anim>
                                    <p:animEffect transition="in" filter="fade">
                                      <p:cBhvr>
                                        <p:cTn id="41"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xmlns="" id="{7E5A0D50-BD01-48CF-9E1E-6EBE3CFE0757}"/>
              </a:ext>
            </a:extLst>
          </p:cNvPr>
          <p:cNvSpPr txBox="1"/>
          <p:nvPr/>
        </p:nvSpPr>
        <p:spPr>
          <a:xfrm>
            <a:off x="6015789" y="2441346"/>
            <a:ext cx="5563014"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sz="4800" kern="0" dirty="0">
                <a:solidFill>
                  <a:prstClr val="black">
                    <a:lumMod val="75000"/>
                    <a:lumOff val="25000"/>
                  </a:prstClr>
                </a:solidFill>
                <a:latin typeface="Sakkal Majalla" panose="02000000000000000000" pitchFamily="2" charset="-78"/>
                <a:cs typeface="Sakkal Majalla" pitchFamily="2" charset="-78"/>
              </a:rPr>
              <a:t>أصناف وأنواع المواد المخزنة</a:t>
            </a:r>
            <a:endParaRPr kumimoji="0" lang="ar-EG" sz="4800" b="0" i="0" u="none" strike="noStrike" kern="0" cap="none" spc="0" normalizeH="0" baseline="0" noProof="0" dirty="0">
              <a:ln>
                <a:noFill/>
              </a:ln>
              <a:solidFill>
                <a:prstClr val="black">
                  <a:lumMod val="75000"/>
                  <a:lumOff val="25000"/>
                </a:prstClr>
              </a:solidFill>
              <a:effectLst/>
              <a:uLnTx/>
              <a:uFillTx/>
              <a:latin typeface="Sakkal Majalla" panose="02000000000000000000" pitchFamily="2" charset="-78"/>
              <a:ea typeface="+mn-ea"/>
              <a:cs typeface="Sakkal Majalla" pitchFamily="2" charset="-78"/>
            </a:endParaRP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33</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7" name="Picture 6" descr="D:\esraa\الإدارة الحديثة للمستودعات والمخازن\photos\feat_inventory.jpg"/>
          <p:cNvPicPr/>
          <p:nvPr/>
        </p:nvPicPr>
        <p:blipFill>
          <a:blip r:embed="rId3">
            <a:clrChange>
              <a:clrFrom>
                <a:srgbClr val="E9E9EB"/>
              </a:clrFrom>
              <a:clrTo>
                <a:srgbClr val="E9E9EB">
                  <a:alpha val="0"/>
                </a:srgbClr>
              </a:clrTo>
            </a:clrChange>
            <a:extLst>
              <a:ext uri="{28A0092B-C50C-407E-A947-70E740481C1C}">
                <a14:useLocalDpi xmlns:a14="http://schemas.microsoft.com/office/drawing/2010/main" val="0"/>
              </a:ext>
            </a:extLst>
          </a:blip>
          <a:srcRect/>
          <a:stretch>
            <a:fillRect/>
          </a:stretch>
        </p:blipFill>
        <p:spPr bwMode="auto">
          <a:xfrm>
            <a:off x="2277979" y="1996508"/>
            <a:ext cx="3240505" cy="2142355"/>
          </a:xfrm>
          <a:prstGeom prst="rect">
            <a:avLst/>
          </a:prstGeom>
        </p:spPr>
      </p:pic>
      <p:sp>
        <p:nvSpPr>
          <p:cNvPr id="5"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6" name="مستطيل 2"/>
          <p:cNvSpPr/>
          <p:nvPr/>
        </p:nvSpPr>
        <p:spPr>
          <a:xfrm>
            <a:off x="0" y="316174"/>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4"/>
              </a:rPr>
              <a:t>www.dawliatraining.com</a:t>
            </a:r>
            <a:endParaRPr lang="en-US" sz="1100" dirty="0">
              <a:effectLst/>
              <a:ea typeface="Calibri"/>
              <a:cs typeface="Arial"/>
            </a:endParaRPr>
          </a:p>
        </p:txBody>
      </p:sp>
    </p:spTree>
    <p:extLst>
      <p:ext uri="{BB962C8B-B14F-4D97-AF65-F5344CB8AC3E}">
        <p14:creationId xmlns:p14="http://schemas.microsoft.com/office/powerpoint/2010/main" val="320617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34</a:t>
            </a:fld>
            <a:endParaRPr lang="ar-EG"/>
          </a:p>
        </p:txBody>
      </p:sp>
      <p:sp>
        <p:nvSpPr>
          <p:cNvPr id="23" name="Rectangle 22"/>
          <p:cNvSpPr/>
          <p:nvPr/>
        </p:nvSpPr>
        <p:spPr>
          <a:xfrm>
            <a:off x="7375621" y="202376"/>
            <a:ext cx="4474710" cy="707886"/>
          </a:xfrm>
          <a:prstGeom prst="rect">
            <a:avLst/>
          </a:prstGeom>
        </p:spPr>
        <p:txBody>
          <a:bodyPr wrap="square">
            <a:spAutoFit/>
          </a:bodyPr>
          <a:lstStyle/>
          <a:p>
            <a:pPr lvl="0" algn="ctr">
              <a:lnSpc>
                <a:spcPct val="125000"/>
              </a:lnSpc>
            </a:pPr>
            <a:r>
              <a:rPr lang="ar-EG" sz="3200" dirty="0">
                <a:solidFill>
                  <a:prstClr val="white"/>
                </a:solidFill>
                <a:latin typeface="Sakkal Majalla" pitchFamily="2" charset="-78"/>
                <a:cs typeface="Sakkal Majalla" pitchFamily="2" charset="-78"/>
              </a:rPr>
              <a:t>أصناف وأنواع المواد المخزنة</a:t>
            </a:r>
          </a:p>
        </p:txBody>
      </p:sp>
      <p:pic>
        <p:nvPicPr>
          <p:cNvPr id="4" name="Picture 3" descr="نتيجة بحث الصور عن warehouse png"/>
          <p:cNvPicPr/>
          <p:nvPr/>
        </p:nvPicPr>
        <p:blipFill>
          <a:blip r:embed="rId3">
            <a:extLst>
              <a:ext uri="{28A0092B-C50C-407E-A947-70E740481C1C}">
                <a14:useLocalDpi xmlns:a14="http://schemas.microsoft.com/office/drawing/2010/main" val="0"/>
              </a:ext>
            </a:extLst>
          </a:blip>
          <a:srcRect/>
          <a:stretch>
            <a:fillRect/>
          </a:stretch>
        </p:blipFill>
        <p:spPr bwMode="auto">
          <a:xfrm>
            <a:off x="1652336" y="2540652"/>
            <a:ext cx="5558739" cy="3815699"/>
          </a:xfrm>
          <a:prstGeom prst="rect">
            <a:avLst/>
          </a:prstGeom>
          <a:noFill/>
          <a:ln>
            <a:noFill/>
          </a:ln>
        </p:spPr>
      </p:pic>
      <p:sp>
        <p:nvSpPr>
          <p:cNvPr id="2" name="Rectangle 1"/>
          <p:cNvSpPr/>
          <p:nvPr/>
        </p:nvSpPr>
        <p:spPr>
          <a:xfrm>
            <a:off x="3070707" y="2329781"/>
            <a:ext cx="8383355" cy="1477328"/>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يتضمن المخزون المواد والبضائع والسلع تامة الصنع التي تحتفظ بها الشركة أو المصنع </a:t>
            </a:r>
            <a:r>
              <a:rPr lang="ar-EG" sz="2400" b="1" dirty="0" smtClean="0">
                <a:solidFill>
                  <a:srgbClr val="002060"/>
                </a:solidFill>
                <a:latin typeface="Sakkal Majalla" panose="02000000000000000000" pitchFamily="2" charset="-78"/>
                <a:cs typeface="Sakkal Majalla" panose="02000000000000000000" pitchFamily="2" charset="-78"/>
              </a:rPr>
              <a:t/>
            </a:r>
            <a:br>
              <a:rPr lang="ar-EG" sz="2400" b="1" dirty="0" smtClean="0">
                <a:solidFill>
                  <a:srgbClr val="002060"/>
                </a:solidFill>
                <a:latin typeface="Sakkal Majalla" panose="02000000000000000000" pitchFamily="2" charset="-78"/>
                <a:cs typeface="Sakkal Majalla" panose="02000000000000000000" pitchFamily="2" charset="-78"/>
              </a:rPr>
            </a:br>
            <a:r>
              <a:rPr lang="ar-EG" sz="2400" b="1" dirty="0" smtClean="0">
                <a:solidFill>
                  <a:srgbClr val="002060"/>
                </a:solidFill>
                <a:latin typeface="Sakkal Majalla" panose="02000000000000000000" pitchFamily="2" charset="-78"/>
                <a:cs typeface="Sakkal Majalla" panose="02000000000000000000" pitchFamily="2" charset="-78"/>
              </a:rPr>
              <a:t>في </a:t>
            </a:r>
            <a:r>
              <a:rPr lang="ar-EG" sz="2400" b="1" dirty="0">
                <a:solidFill>
                  <a:srgbClr val="002060"/>
                </a:solidFill>
                <a:latin typeface="Sakkal Majalla" panose="02000000000000000000" pitchFamily="2" charset="-78"/>
                <a:cs typeface="Sakkal Majalla" panose="02000000000000000000" pitchFamily="2" charset="-78"/>
              </a:rPr>
              <a:t>المخازن والساحات، وتختلف أنواع المخزون باختلاف الصناعة أو الشركة والمهام التي تقوم بها، فليس من الضروري وجود جميع الأصناف في شركة واحدة أو مصنع واحد</a:t>
            </a:r>
          </a:p>
        </p:txBody>
      </p:sp>
      <p:sp>
        <p:nvSpPr>
          <p:cNvPr id="6"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8"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4"/>
              </a:rPr>
              <a:t>www.dawliatraining.com</a:t>
            </a:r>
            <a:endParaRPr lang="en-US" sz="1100" dirty="0">
              <a:effectLst/>
              <a:ea typeface="Calibri"/>
              <a:cs typeface="Arial"/>
            </a:endParaRPr>
          </a:p>
        </p:txBody>
      </p:sp>
    </p:spTree>
    <p:extLst>
      <p:ext uri="{BB962C8B-B14F-4D97-AF65-F5344CB8AC3E}">
        <p14:creationId xmlns:p14="http://schemas.microsoft.com/office/powerpoint/2010/main" val="31534793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14" presetClass="entr" presetSubtype="1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randombar(horizontal)">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35</a:t>
            </a:fld>
            <a:endParaRPr lang="ar-EG"/>
          </a:p>
        </p:txBody>
      </p:sp>
      <p:sp>
        <p:nvSpPr>
          <p:cNvPr id="23" name="Rectangle 22"/>
          <p:cNvSpPr/>
          <p:nvPr/>
        </p:nvSpPr>
        <p:spPr>
          <a:xfrm>
            <a:off x="7375621" y="202376"/>
            <a:ext cx="4474710" cy="707886"/>
          </a:xfrm>
          <a:prstGeom prst="rect">
            <a:avLst/>
          </a:prstGeom>
        </p:spPr>
        <p:txBody>
          <a:bodyPr wrap="square">
            <a:spAutoFit/>
          </a:bodyPr>
          <a:lstStyle/>
          <a:p>
            <a:pPr lvl="0" algn="ctr">
              <a:lnSpc>
                <a:spcPct val="125000"/>
              </a:lnSpc>
            </a:pPr>
            <a:r>
              <a:rPr lang="ar-EG" sz="3200" dirty="0">
                <a:solidFill>
                  <a:prstClr val="white"/>
                </a:solidFill>
                <a:latin typeface="Sakkal Majalla" pitchFamily="2" charset="-78"/>
                <a:cs typeface="Sakkal Majalla" pitchFamily="2" charset="-78"/>
              </a:rPr>
              <a:t>أصناف وأنواع المواد المخزنة</a:t>
            </a:r>
          </a:p>
        </p:txBody>
      </p:sp>
      <p:pic>
        <p:nvPicPr>
          <p:cNvPr id="5" name="Picture 4"/>
          <p:cNvPicPr>
            <a:picLocks noChangeAspect="1"/>
          </p:cNvPicPr>
          <p:nvPr/>
        </p:nvPicPr>
        <p:blipFill>
          <a:blip r:embed="rId3"/>
          <a:stretch>
            <a:fillRect/>
          </a:stretch>
        </p:blipFill>
        <p:spPr>
          <a:xfrm>
            <a:off x="838200" y="660203"/>
            <a:ext cx="5696148" cy="5696148"/>
          </a:xfrm>
          <a:prstGeom prst="rect">
            <a:avLst/>
          </a:prstGeom>
        </p:spPr>
      </p:pic>
      <p:sp>
        <p:nvSpPr>
          <p:cNvPr id="6" name="Rectangle 5"/>
          <p:cNvSpPr/>
          <p:nvPr/>
        </p:nvSpPr>
        <p:spPr>
          <a:xfrm rot="2680450">
            <a:off x="3901040" y="1384462"/>
            <a:ext cx="2051773" cy="1200329"/>
          </a:xfrm>
          <a:prstGeom prst="rect">
            <a:avLst/>
          </a:prstGeom>
        </p:spPr>
        <p:txBody>
          <a:bodyPr wrap="square">
            <a:spAutoFit/>
          </a:bodyPr>
          <a:lstStyle/>
          <a:p>
            <a:pPr algn="ctr"/>
            <a:r>
              <a:rPr lang="ar-EG" sz="2400" dirty="0">
                <a:solidFill>
                  <a:schemeClr val="bg1"/>
                </a:solidFill>
                <a:latin typeface="Sakkal Majalla" panose="02000000000000000000" pitchFamily="2" charset="-78"/>
                <a:cs typeface="Sakkal Majalla" panose="02000000000000000000" pitchFamily="2" charset="-78"/>
              </a:rPr>
              <a:t>المواد الخام وهي المواد التي تصبح جزءاً  أو صنفاً تام الصنع</a:t>
            </a:r>
          </a:p>
        </p:txBody>
      </p:sp>
      <p:sp>
        <p:nvSpPr>
          <p:cNvPr id="8" name="Rectangle 7"/>
          <p:cNvSpPr/>
          <p:nvPr/>
        </p:nvSpPr>
        <p:spPr>
          <a:xfrm>
            <a:off x="2811711" y="2788365"/>
            <a:ext cx="1849753" cy="1331134"/>
          </a:xfrm>
          <a:prstGeom prst="rect">
            <a:avLst/>
          </a:prstGeom>
        </p:spPr>
        <p:txBody>
          <a:bodyPr wrap="square">
            <a:spAutoFit/>
          </a:bodyPr>
          <a:lstStyle/>
          <a:p>
            <a:pPr algn="ctr">
              <a:lnSpc>
                <a:spcPct val="150000"/>
              </a:lnSpc>
            </a:pPr>
            <a:r>
              <a:rPr lang="ar-EG" sz="2800" b="1" dirty="0" smtClean="0">
                <a:solidFill>
                  <a:srgbClr val="C00000"/>
                </a:solidFill>
                <a:latin typeface="Sakkal Majalla" panose="02000000000000000000" pitchFamily="2" charset="-78"/>
                <a:cs typeface="Sakkal Majalla" panose="02000000000000000000" pitchFamily="2" charset="-78"/>
              </a:rPr>
              <a:t>من </a:t>
            </a:r>
            <a:r>
              <a:rPr lang="ar-EG" sz="2800" b="1" dirty="0">
                <a:solidFill>
                  <a:srgbClr val="C00000"/>
                </a:solidFill>
                <a:latin typeface="Sakkal Majalla" panose="02000000000000000000" pitchFamily="2" charset="-78"/>
                <a:cs typeface="Sakkal Majalla" panose="02000000000000000000" pitchFamily="2" charset="-78"/>
              </a:rPr>
              <a:t>تلك الأنواع ما يلي</a:t>
            </a:r>
          </a:p>
        </p:txBody>
      </p:sp>
      <p:sp>
        <p:nvSpPr>
          <p:cNvPr id="9" name="Rectangle 8"/>
          <p:cNvSpPr/>
          <p:nvPr/>
        </p:nvSpPr>
        <p:spPr>
          <a:xfrm rot="5400000">
            <a:off x="4636911" y="2908112"/>
            <a:ext cx="1851769" cy="1200329"/>
          </a:xfrm>
          <a:prstGeom prst="rect">
            <a:avLst/>
          </a:prstGeom>
        </p:spPr>
        <p:txBody>
          <a:bodyPr wrap="square">
            <a:spAutoFit/>
          </a:bodyPr>
          <a:lstStyle/>
          <a:p>
            <a:pPr algn="ctr"/>
            <a:r>
              <a:rPr lang="ar-EG" sz="2400" dirty="0">
                <a:solidFill>
                  <a:schemeClr val="bg1"/>
                </a:solidFill>
                <a:latin typeface="Sakkal Majalla" panose="02000000000000000000" pitchFamily="2" charset="-78"/>
                <a:cs typeface="Sakkal Majalla" panose="02000000000000000000" pitchFamily="2" charset="-78"/>
              </a:rPr>
              <a:t>المحركات والمولدات وقد تكون </a:t>
            </a:r>
            <a:r>
              <a:rPr lang="ar-EG" sz="2400" dirty="0" smtClean="0">
                <a:solidFill>
                  <a:schemeClr val="bg1"/>
                </a:solidFill>
                <a:latin typeface="Sakkal Majalla" panose="02000000000000000000" pitchFamily="2" charset="-78"/>
                <a:cs typeface="Sakkal Majalla" panose="02000000000000000000" pitchFamily="2" charset="-78"/>
              </a:rPr>
              <a:t>مشتراه </a:t>
            </a:r>
            <a:r>
              <a:rPr lang="ar-EG" sz="2400" dirty="0">
                <a:solidFill>
                  <a:schemeClr val="bg1"/>
                </a:solidFill>
                <a:latin typeface="Sakkal Majalla" panose="02000000000000000000" pitchFamily="2" charset="-78"/>
                <a:cs typeface="Sakkal Majalla" panose="02000000000000000000" pitchFamily="2" charset="-78"/>
              </a:rPr>
              <a:t>أو مصنعة</a:t>
            </a:r>
          </a:p>
        </p:txBody>
      </p:sp>
      <p:sp>
        <p:nvSpPr>
          <p:cNvPr id="10" name="Rectangle 9"/>
          <p:cNvSpPr/>
          <p:nvPr/>
        </p:nvSpPr>
        <p:spPr>
          <a:xfrm rot="19594705">
            <a:off x="4049588" y="4573515"/>
            <a:ext cx="1736770" cy="830997"/>
          </a:xfrm>
          <a:prstGeom prst="rect">
            <a:avLst/>
          </a:prstGeom>
        </p:spPr>
        <p:txBody>
          <a:bodyPr wrap="square">
            <a:spAutoFit/>
          </a:bodyPr>
          <a:lstStyle/>
          <a:p>
            <a:pPr algn="ctr"/>
            <a:r>
              <a:rPr lang="ar-EG" sz="2400" b="1" dirty="0">
                <a:solidFill>
                  <a:schemeClr val="bg1"/>
                </a:solidFill>
                <a:latin typeface="Sakkal Majalla" panose="02000000000000000000" pitchFamily="2" charset="-78"/>
                <a:cs typeface="Sakkal Majalla" panose="02000000000000000000" pitchFamily="2" charset="-78"/>
              </a:rPr>
              <a:t>مخلفات عمليات التصنيع</a:t>
            </a:r>
          </a:p>
        </p:txBody>
      </p:sp>
      <p:sp>
        <p:nvSpPr>
          <p:cNvPr id="11" name="Rectangle 10"/>
          <p:cNvSpPr/>
          <p:nvPr/>
        </p:nvSpPr>
        <p:spPr>
          <a:xfrm rot="616606">
            <a:off x="2295070" y="4692114"/>
            <a:ext cx="1899229" cy="1431161"/>
          </a:xfrm>
          <a:prstGeom prst="rect">
            <a:avLst/>
          </a:prstGeom>
        </p:spPr>
        <p:txBody>
          <a:bodyPr wrap="square">
            <a:spAutoFit/>
          </a:bodyPr>
          <a:lstStyle/>
          <a:p>
            <a:pPr algn="ctr">
              <a:lnSpc>
                <a:spcPct val="90000"/>
              </a:lnSpc>
            </a:pPr>
            <a:r>
              <a:rPr lang="ar-EG" sz="2400" dirty="0">
                <a:solidFill>
                  <a:schemeClr val="bg1"/>
                </a:solidFill>
                <a:latin typeface="Sakkal Majalla" panose="02000000000000000000" pitchFamily="2" charset="-78"/>
                <a:cs typeface="Sakkal Majalla" panose="02000000000000000000" pitchFamily="2" charset="-78"/>
              </a:rPr>
              <a:t>مواد التغليف، وتشمل جميع المواد التي تستخدم في تغليف وحزم السلع</a:t>
            </a:r>
          </a:p>
        </p:txBody>
      </p:sp>
      <p:sp>
        <p:nvSpPr>
          <p:cNvPr id="12" name="Rectangle 11"/>
          <p:cNvSpPr/>
          <p:nvPr/>
        </p:nvSpPr>
        <p:spPr>
          <a:xfrm rot="14267261">
            <a:off x="1061836" y="4158308"/>
            <a:ext cx="1741577" cy="461665"/>
          </a:xfrm>
          <a:prstGeom prst="rect">
            <a:avLst/>
          </a:prstGeom>
        </p:spPr>
        <p:txBody>
          <a:bodyPr wrap="square">
            <a:spAutoFit/>
          </a:bodyPr>
          <a:lstStyle/>
          <a:p>
            <a:pPr algn="ctr"/>
            <a:r>
              <a:rPr lang="ar-EG" sz="2400" dirty="0">
                <a:solidFill>
                  <a:schemeClr val="bg1"/>
                </a:solidFill>
                <a:latin typeface="Sakkal Majalla" panose="02000000000000000000" pitchFamily="2" charset="-78"/>
                <a:cs typeface="Sakkal Majalla" panose="02000000000000000000" pitchFamily="2" charset="-78"/>
              </a:rPr>
              <a:t>قطع الغيار</a:t>
            </a:r>
          </a:p>
        </p:txBody>
      </p:sp>
      <p:sp>
        <p:nvSpPr>
          <p:cNvPr id="13" name="Rectangle 12"/>
          <p:cNvSpPr/>
          <p:nvPr/>
        </p:nvSpPr>
        <p:spPr>
          <a:xfrm rot="17552078">
            <a:off x="843521" y="1982228"/>
            <a:ext cx="1826529" cy="1200329"/>
          </a:xfrm>
          <a:prstGeom prst="rect">
            <a:avLst/>
          </a:prstGeom>
        </p:spPr>
        <p:txBody>
          <a:bodyPr wrap="square">
            <a:spAutoFit/>
          </a:bodyPr>
          <a:lstStyle/>
          <a:p>
            <a:pPr algn="ctr"/>
            <a:r>
              <a:rPr lang="ar-EG" sz="2400" b="1" dirty="0">
                <a:solidFill>
                  <a:schemeClr val="bg1"/>
                </a:solidFill>
                <a:latin typeface="Sakkal Majalla" panose="02000000000000000000" pitchFamily="2" charset="-78"/>
                <a:cs typeface="Sakkal Majalla" panose="02000000000000000000" pitchFamily="2" charset="-78"/>
              </a:rPr>
              <a:t>التجهيزات الخاصة بالوزن والقياس والنقل</a:t>
            </a:r>
          </a:p>
        </p:txBody>
      </p:sp>
      <p:sp>
        <p:nvSpPr>
          <p:cNvPr id="14" name="Rectangle 13"/>
          <p:cNvSpPr/>
          <p:nvPr/>
        </p:nvSpPr>
        <p:spPr>
          <a:xfrm rot="20952174">
            <a:off x="2495020" y="1322177"/>
            <a:ext cx="1536698" cy="461665"/>
          </a:xfrm>
          <a:prstGeom prst="rect">
            <a:avLst/>
          </a:prstGeom>
        </p:spPr>
        <p:txBody>
          <a:bodyPr wrap="square">
            <a:spAutoFit/>
          </a:bodyPr>
          <a:lstStyle/>
          <a:p>
            <a:pPr algn="ctr"/>
            <a:r>
              <a:rPr lang="ar-EG" sz="2400" b="1" dirty="0">
                <a:solidFill>
                  <a:schemeClr val="bg1"/>
                </a:solidFill>
                <a:latin typeface="Sakkal Majalla" panose="02000000000000000000" pitchFamily="2" charset="-78"/>
                <a:cs typeface="Sakkal Majalla" panose="02000000000000000000" pitchFamily="2" charset="-78"/>
              </a:rPr>
              <a:t>مواد متنوعة</a:t>
            </a:r>
          </a:p>
        </p:txBody>
      </p:sp>
      <p:pic>
        <p:nvPicPr>
          <p:cNvPr id="15" name="Picture 14" descr="نتيجة بحث الصور عن warehouse png"/>
          <p:cNvPicPr/>
          <p:nvPr/>
        </p:nvPicPr>
        <p:blipFill>
          <a:blip r:embed="rId4">
            <a:extLst>
              <a:ext uri="{28A0092B-C50C-407E-A947-70E740481C1C}">
                <a14:useLocalDpi xmlns:a14="http://schemas.microsoft.com/office/drawing/2010/main" val="0"/>
              </a:ext>
            </a:extLst>
          </a:blip>
          <a:srcRect/>
          <a:stretch>
            <a:fillRect/>
          </a:stretch>
        </p:blipFill>
        <p:spPr bwMode="auto">
          <a:xfrm>
            <a:off x="6740924" y="2327222"/>
            <a:ext cx="5146211" cy="3486886"/>
          </a:xfrm>
          <a:prstGeom prst="rect">
            <a:avLst/>
          </a:prstGeom>
          <a:noFill/>
          <a:ln>
            <a:noFill/>
          </a:ln>
        </p:spPr>
      </p:pic>
      <p:sp>
        <p:nvSpPr>
          <p:cNvPr id="16"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17"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5"/>
              </a:rPr>
              <a:t>www.dawliatraining.com</a:t>
            </a:r>
            <a:endParaRPr lang="en-US" sz="1100" dirty="0">
              <a:effectLst/>
              <a:ea typeface="Calibri"/>
              <a:cs typeface="Arial"/>
            </a:endParaRPr>
          </a:p>
        </p:txBody>
      </p:sp>
    </p:spTree>
    <p:extLst>
      <p:ext uri="{BB962C8B-B14F-4D97-AF65-F5344CB8AC3E}">
        <p14:creationId xmlns:p14="http://schemas.microsoft.com/office/powerpoint/2010/main" val="159732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barn(inVertical)">
                                      <p:cBhvr>
                                        <p:cTn id="14" dur="500"/>
                                        <p:tgtEl>
                                          <p:spTgt spid="5"/>
                                        </p:tgtEl>
                                      </p:cBhvr>
                                    </p:animEffect>
                                  </p:childTnLst>
                                </p:cTn>
                              </p:par>
                              <p:par>
                                <p:cTn id="15" presetID="16" presetClass="entr" presetSubtype="21"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arn(inVertic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barn(inVertical)">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arn(inVertical)">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arn(inVertical)">
                                      <p:cBhvr>
                                        <p:cTn id="42" dur="5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barn(inVertical)">
                                      <p:cBhvr>
                                        <p:cTn id="4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P spid="10" grpId="0"/>
      <p:bldP spid="11" grpId="0"/>
      <p:bldP spid="12" grpId="0"/>
      <p:bldP spid="13" grpId="0"/>
      <p:bldP spid="1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oogle Shape;105;p14"/>
          <p:cNvPicPr preferRelativeResize="0"/>
          <p:nvPr/>
        </p:nvPicPr>
        <p:blipFill>
          <a:blip r:embed="rId3">
            <a:extLst>
              <a:ext uri="{28A0092B-C50C-407E-A947-70E740481C1C}">
                <a14:useLocalDpi xmlns:a14="http://schemas.microsoft.com/office/drawing/2010/main" val="0"/>
              </a:ext>
            </a:extLst>
          </a:blip>
          <a:stretch>
            <a:fillRect/>
          </a:stretch>
        </p:blipFill>
        <p:spPr>
          <a:xfrm flipH="1">
            <a:off x="5604588" y="0"/>
            <a:ext cx="6587412" cy="6858000"/>
          </a:xfrm>
          <a:custGeom>
            <a:avLst/>
            <a:gdLst/>
            <a:ahLst/>
            <a:cxnLst/>
            <a:rect l="l" t="t" r="r" b="b"/>
            <a:pathLst>
              <a:path w="21600" h="21600" extrusionOk="0">
                <a:moveTo>
                  <a:pt x="0" y="0"/>
                </a:moveTo>
                <a:lnTo>
                  <a:pt x="0" y="21600"/>
                </a:lnTo>
                <a:lnTo>
                  <a:pt x="20218" y="21600"/>
                </a:lnTo>
                <a:lnTo>
                  <a:pt x="21600" y="15354"/>
                </a:lnTo>
                <a:lnTo>
                  <a:pt x="16966" y="16698"/>
                </a:lnTo>
                <a:lnTo>
                  <a:pt x="14603" y="14996"/>
                </a:lnTo>
                <a:lnTo>
                  <a:pt x="14607" y="14994"/>
                </a:lnTo>
                <a:lnTo>
                  <a:pt x="17925" y="0"/>
                </a:lnTo>
                <a:lnTo>
                  <a:pt x="0" y="0"/>
                </a:lnTo>
                <a:close/>
              </a:path>
            </a:pathLst>
          </a:custGeom>
          <a:blipFill>
            <a:blip r:embed="rId4"/>
            <a:stretch>
              <a:fillRect/>
            </a:stretch>
          </a:blipFill>
          <a:ln>
            <a:noFill/>
          </a:ln>
        </p:spPr>
      </p:pic>
      <p:sp>
        <p:nvSpPr>
          <p:cNvPr id="19" name="TextBox 18">
            <a:extLst>
              <a:ext uri="{FF2B5EF4-FFF2-40B4-BE49-F238E27FC236}">
                <a16:creationId xmlns:a16="http://schemas.microsoft.com/office/drawing/2014/main" xmlns="" id="{7E5A0D50-BD01-48CF-9E1E-6EBE3CFE0757}"/>
              </a:ext>
            </a:extLst>
          </p:cNvPr>
          <p:cNvSpPr txBox="1"/>
          <p:nvPr/>
        </p:nvSpPr>
        <p:spPr>
          <a:xfrm rot="4793141" flipH="1">
            <a:off x="4500585" y="1646021"/>
            <a:ext cx="4622296" cy="1143728"/>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sz="4000" b="1" kern="0" dirty="0">
                <a:solidFill>
                  <a:prstClr val="white"/>
                </a:solidFill>
                <a:latin typeface="Sakkal Majalla" pitchFamily="2" charset="-78"/>
                <a:cs typeface="Sakkal Majalla" pitchFamily="2" charset="-78"/>
              </a:rPr>
              <a:t>الجلسة التدريبية الثانية</a:t>
            </a:r>
            <a:endParaRPr kumimoji="0" lang="ar-EG" sz="4000" b="1" i="0" u="none" strike="noStrike" kern="0" cap="none" spc="0" normalizeH="0" baseline="0" noProof="0" dirty="0">
              <a:ln>
                <a:noFill/>
              </a:ln>
              <a:solidFill>
                <a:prstClr val="white"/>
              </a:solidFill>
              <a:effectLst/>
              <a:uLnTx/>
              <a:uFillTx/>
              <a:latin typeface="Sakkal Majalla" pitchFamily="2" charset="-78"/>
              <a:ea typeface="+mn-ea"/>
              <a:cs typeface="Sakkal Majalla" pitchFamily="2" charset="-78"/>
            </a:endParaRPr>
          </a:p>
        </p:txBody>
      </p:sp>
      <p:sp>
        <p:nvSpPr>
          <p:cNvPr id="18" name="TextBox 17">
            <a:extLst>
              <a:ext uri="{FF2B5EF4-FFF2-40B4-BE49-F238E27FC236}">
                <a16:creationId xmlns:a16="http://schemas.microsoft.com/office/drawing/2014/main" xmlns="" id="{7E5A0D50-BD01-48CF-9E1E-6EBE3CFE0757}"/>
              </a:ext>
            </a:extLst>
          </p:cNvPr>
          <p:cNvSpPr txBox="1"/>
          <p:nvPr/>
        </p:nvSpPr>
        <p:spPr>
          <a:xfrm>
            <a:off x="440895" y="2346186"/>
            <a:ext cx="5401994" cy="1285130"/>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b="1" kern="0" dirty="0">
                <a:solidFill>
                  <a:prstClr val="black">
                    <a:lumMod val="75000"/>
                    <a:lumOff val="25000"/>
                  </a:prstClr>
                </a:solidFill>
                <a:effectLst>
                  <a:outerShdw blurRad="38100" dist="38100" dir="2700000" algn="tl">
                    <a:srgbClr val="000000">
                      <a:alpha val="43137"/>
                    </a:srgbClr>
                  </a:outerShdw>
                </a:effectLst>
                <a:latin typeface="Sakkal Majalla" pitchFamily="2" charset="-78"/>
                <a:cs typeface="Sakkal Majalla" pitchFamily="2" charset="-78"/>
              </a:rPr>
              <a:t>مراقبة المخزون</a:t>
            </a:r>
            <a:endParaRPr kumimoji="0" lang="ar-EG" sz="5400" b="1" i="0" u="none" strike="noStrike" kern="0" cap="none" spc="0" normalizeH="0" baseline="0" noProof="0" dirty="0">
              <a:ln>
                <a:noFill/>
              </a:ln>
              <a:solidFill>
                <a:prstClr val="black">
                  <a:lumMod val="75000"/>
                  <a:lumOff val="25000"/>
                </a:prstClr>
              </a:solidFill>
              <a:effectLst>
                <a:outerShdw blurRad="38100" dist="38100" dir="2700000" algn="tl">
                  <a:srgbClr val="000000">
                    <a:alpha val="43137"/>
                  </a:srgbClr>
                </a:outerShdw>
              </a:effectLst>
              <a:uLnTx/>
              <a:uFillTx/>
              <a:latin typeface="Sakkal Majalla" pitchFamily="2" charset="-78"/>
              <a:ea typeface="+mn-ea"/>
              <a:cs typeface="Sakkal Majalla" pitchFamily="2" charset="-78"/>
            </a:endParaRPr>
          </a:p>
        </p:txBody>
      </p:sp>
      <p:sp>
        <p:nvSpPr>
          <p:cNvPr id="4" name="Slide Number Placeholder 3"/>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36</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7" name="مستطيل 2"/>
          <p:cNvSpPr/>
          <p:nvPr/>
        </p:nvSpPr>
        <p:spPr>
          <a:xfrm>
            <a:off x="8735644" y="655320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5"/>
              </a:rPr>
              <a:t>www.dawliatraining.com</a:t>
            </a:r>
            <a:endParaRPr lang="en-US" sz="1100" dirty="0">
              <a:effectLst/>
              <a:ea typeface="Calibri"/>
              <a:cs typeface="Arial"/>
            </a:endParaRPr>
          </a:p>
        </p:txBody>
      </p:sp>
    </p:spTree>
    <p:extLst>
      <p:ext uri="{BB962C8B-B14F-4D97-AF65-F5344CB8AC3E}">
        <p14:creationId xmlns:p14="http://schemas.microsoft.com/office/powerpoint/2010/main" val="20376318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xmlns="" id="{7E5A0D50-BD01-48CF-9E1E-6EBE3CFE0757}"/>
              </a:ext>
            </a:extLst>
          </p:cNvPr>
          <p:cNvSpPr txBox="1"/>
          <p:nvPr/>
        </p:nvSpPr>
        <p:spPr>
          <a:xfrm>
            <a:off x="6176809" y="2441346"/>
            <a:ext cx="5401994"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sz="4800" kern="0" dirty="0">
                <a:solidFill>
                  <a:prstClr val="black">
                    <a:lumMod val="75000"/>
                    <a:lumOff val="25000"/>
                  </a:prstClr>
                </a:solidFill>
                <a:latin typeface="Sakkal Majalla" panose="02000000000000000000" pitchFamily="2" charset="-78"/>
                <a:cs typeface="Sakkal Majalla" pitchFamily="2" charset="-78"/>
              </a:rPr>
              <a:t>مفهوم مراقبة المخزون</a:t>
            </a:r>
            <a:endParaRPr kumimoji="0" lang="ar-EG" sz="4800" b="0" i="0" u="none" strike="noStrike" kern="0" cap="none" spc="0" normalizeH="0" baseline="0" noProof="0" dirty="0">
              <a:ln>
                <a:noFill/>
              </a:ln>
              <a:solidFill>
                <a:prstClr val="black">
                  <a:lumMod val="75000"/>
                  <a:lumOff val="25000"/>
                </a:prstClr>
              </a:solidFill>
              <a:effectLst/>
              <a:uLnTx/>
              <a:uFillTx/>
              <a:latin typeface="Sakkal Majalla" panose="02000000000000000000" pitchFamily="2" charset="-78"/>
              <a:ea typeface="+mn-ea"/>
              <a:cs typeface="Sakkal Majalla" pitchFamily="2" charset="-78"/>
            </a:endParaRP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37</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7" name="Picture 6" descr="D:\esraa\الإدارة الحديثة للمستودعات والمخازن\photos\feat_inventory.jpg"/>
          <p:cNvPicPr/>
          <p:nvPr/>
        </p:nvPicPr>
        <p:blipFill>
          <a:blip r:embed="rId3">
            <a:clrChange>
              <a:clrFrom>
                <a:srgbClr val="E9E9EB"/>
              </a:clrFrom>
              <a:clrTo>
                <a:srgbClr val="E9E9EB">
                  <a:alpha val="0"/>
                </a:srgbClr>
              </a:clrTo>
            </a:clrChange>
            <a:extLst>
              <a:ext uri="{28A0092B-C50C-407E-A947-70E740481C1C}">
                <a14:useLocalDpi xmlns:a14="http://schemas.microsoft.com/office/drawing/2010/main" val="0"/>
              </a:ext>
            </a:extLst>
          </a:blip>
          <a:srcRect/>
          <a:stretch>
            <a:fillRect/>
          </a:stretch>
        </p:blipFill>
        <p:spPr bwMode="auto">
          <a:xfrm>
            <a:off x="2277979" y="1996508"/>
            <a:ext cx="3240505" cy="2142355"/>
          </a:xfrm>
          <a:prstGeom prst="rect">
            <a:avLst/>
          </a:prstGeom>
        </p:spPr>
      </p:pic>
      <p:sp>
        <p:nvSpPr>
          <p:cNvPr id="5"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6" name="مستطيل 2"/>
          <p:cNvSpPr/>
          <p:nvPr/>
        </p:nvSpPr>
        <p:spPr>
          <a:xfrm>
            <a:off x="0" y="288879"/>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4"/>
              </a:rPr>
              <a:t>www.dawliatraining.com</a:t>
            </a:r>
            <a:endParaRPr lang="en-US" sz="1100" dirty="0">
              <a:effectLst/>
              <a:ea typeface="Calibri"/>
              <a:cs typeface="Arial"/>
            </a:endParaRPr>
          </a:p>
        </p:txBody>
      </p:sp>
    </p:spTree>
    <p:extLst>
      <p:ext uri="{BB962C8B-B14F-4D97-AF65-F5344CB8AC3E}">
        <p14:creationId xmlns:p14="http://schemas.microsoft.com/office/powerpoint/2010/main" val="127074393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38</a:t>
            </a:fld>
            <a:endParaRPr lang="ar-EG"/>
          </a:p>
        </p:txBody>
      </p:sp>
      <p:sp>
        <p:nvSpPr>
          <p:cNvPr id="23" name="Rectangle 22"/>
          <p:cNvSpPr/>
          <p:nvPr/>
        </p:nvSpPr>
        <p:spPr>
          <a:xfrm>
            <a:off x="7375621" y="202376"/>
            <a:ext cx="4474710" cy="707886"/>
          </a:xfrm>
          <a:prstGeom prst="rect">
            <a:avLst/>
          </a:prstGeom>
        </p:spPr>
        <p:txBody>
          <a:bodyPr wrap="square">
            <a:spAutoFit/>
          </a:bodyPr>
          <a:lstStyle/>
          <a:p>
            <a:pPr lvl="0" algn="ctr">
              <a:lnSpc>
                <a:spcPct val="125000"/>
              </a:lnSpc>
            </a:pPr>
            <a:r>
              <a:rPr lang="ar-EG" sz="3200" dirty="0">
                <a:solidFill>
                  <a:prstClr val="white"/>
                </a:solidFill>
                <a:latin typeface="Sakkal Majalla" pitchFamily="2" charset="-78"/>
                <a:cs typeface="Sakkal Majalla" pitchFamily="2" charset="-78"/>
              </a:rPr>
              <a:t>مفهوم مراقبة المخزون</a:t>
            </a:r>
          </a:p>
        </p:txBody>
      </p:sp>
      <p:grpSp>
        <p:nvGrpSpPr>
          <p:cNvPr id="3" name="Group 2"/>
          <p:cNvGrpSpPr/>
          <p:nvPr/>
        </p:nvGrpSpPr>
        <p:grpSpPr>
          <a:xfrm>
            <a:off x="9416715" y="1320118"/>
            <a:ext cx="2183163" cy="2195520"/>
            <a:chOff x="9817768" y="1285617"/>
            <a:chExt cx="2183163" cy="2195520"/>
          </a:xfrm>
        </p:grpSpPr>
        <p:pic>
          <p:nvPicPr>
            <p:cNvPr id="4" name="Picture 3" descr="نتيجة بحث الصور عن مراقبة المخزون"/>
            <p:cNvPicPr/>
            <p:nvPr/>
          </p:nvPicPr>
          <p:blipFill>
            <a:blip r:embed="rId3">
              <a:extLst>
                <a:ext uri="{28A0092B-C50C-407E-A947-70E740481C1C}">
                  <a14:useLocalDpi xmlns:a14="http://schemas.microsoft.com/office/drawing/2010/main" val="0"/>
                </a:ext>
              </a:extLst>
            </a:blip>
            <a:srcRect/>
            <a:stretch>
              <a:fillRect/>
            </a:stretch>
          </p:blipFill>
          <p:spPr bwMode="auto">
            <a:xfrm>
              <a:off x="9817768" y="1870392"/>
              <a:ext cx="2183163" cy="1610745"/>
            </a:xfrm>
            <a:prstGeom prst="rect">
              <a:avLst/>
            </a:prstGeom>
            <a:noFill/>
            <a:ln>
              <a:noFill/>
            </a:ln>
          </p:spPr>
        </p:pic>
        <p:sp>
          <p:nvSpPr>
            <p:cNvPr id="2" name="Rectangle 1"/>
            <p:cNvSpPr/>
            <p:nvPr/>
          </p:nvSpPr>
          <p:spPr>
            <a:xfrm>
              <a:off x="10236931" y="1285617"/>
              <a:ext cx="1063112" cy="584775"/>
            </a:xfrm>
            <a:prstGeom prst="rect">
              <a:avLst/>
            </a:prstGeom>
          </p:spPr>
          <p:txBody>
            <a:bodyPr wrap="none">
              <a:spAutoFit/>
            </a:bodyPr>
            <a:lstStyle/>
            <a:p>
              <a:r>
                <a:rPr lang="en-US" sz="3200" b="1" dirty="0">
                  <a:solidFill>
                    <a:srgbClr val="002060"/>
                  </a:solidFill>
                  <a:latin typeface="Sakkal Majalla" panose="02000000000000000000" pitchFamily="2" charset="-78"/>
                  <a:ea typeface="Calibri" panose="020F0502020204030204" pitchFamily="34" charset="0"/>
                </a:rPr>
                <a:t> </a:t>
              </a:r>
              <a:r>
                <a:rPr lang="ar-EG" sz="3200" b="1" dirty="0" smtClean="0">
                  <a:solidFill>
                    <a:srgbClr val="00B050"/>
                  </a:solidFill>
                  <a:ea typeface="Calibri" panose="020F0502020204030204" pitchFamily="34" charset="0"/>
                  <a:cs typeface="Sakkal Majalla" panose="02000000000000000000" pitchFamily="2" charset="-78"/>
                </a:rPr>
                <a:t>الرقابة</a:t>
              </a:r>
              <a:endParaRPr lang="ar-EG" sz="3600" dirty="0"/>
            </a:p>
          </p:txBody>
        </p:sp>
      </p:grpSp>
      <p:sp>
        <p:nvSpPr>
          <p:cNvPr id="5" name="Rectangle 4"/>
          <p:cNvSpPr/>
          <p:nvPr/>
        </p:nvSpPr>
        <p:spPr>
          <a:xfrm>
            <a:off x="593558" y="1985227"/>
            <a:ext cx="8823157" cy="1200329"/>
          </a:xfrm>
          <a:prstGeom prst="rect">
            <a:avLst/>
          </a:prstGeom>
        </p:spPr>
        <p:txBody>
          <a:bodyPr wrap="square">
            <a:spAutoFit/>
          </a:bodyPr>
          <a:lstStyle/>
          <a:p>
            <a:pPr algn="justLow">
              <a:lnSpc>
                <a:spcPct val="150000"/>
              </a:lnSpc>
            </a:pPr>
            <a:r>
              <a:rPr lang="ar-EG" sz="2400" b="1" dirty="0">
                <a:solidFill>
                  <a:srgbClr val="002060"/>
                </a:solidFill>
                <a:ea typeface="Calibri" panose="020F0502020204030204" pitchFamily="34" charset="0"/>
                <a:cs typeface="Sakkal Majalla" panose="02000000000000000000" pitchFamily="2" charset="-78"/>
              </a:rPr>
              <a:t>هي قياس وتصحيح الأداء للتأكد من تحقيق الأهداف المقررة للشركة أو المنشأة تهدف </a:t>
            </a:r>
            <a:r>
              <a:rPr lang="ar-EG" sz="2400" b="1" dirty="0" smtClean="0">
                <a:solidFill>
                  <a:srgbClr val="002060"/>
                </a:solidFill>
                <a:ea typeface="Calibri" panose="020F0502020204030204" pitchFamily="34" charset="0"/>
                <a:cs typeface="Sakkal Majalla" panose="02000000000000000000" pitchFamily="2" charset="-78"/>
              </a:rPr>
              <a:t>إلى </a:t>
            </a:r>
            <a:r>
              <a:rPr lang="ar-EG" sz="2400" b="1" dirty="0">
                <a:solidFill>
                  <a:srgbClr val="002060"/>
                </a:solidFill>
                <a:ea typeface="Calibri" panose="020F0502020204030204" pitchFamily="34" charset="0"/>
                <a:cs typeface="Sakkal Majalla" panose="02000000000000000000" pitchFamily="2" charset="-78"/>
              </a:rPr>
              <a:t>التأكد أن ما يتم تحقيقه هو المخطط له أصلا، كما تهدف إلى تنفيذ الخطط الموضوعة ومراقبة تنفيذها</a:t>
            </a:r>
            <a:endParaRPr lang="ar-EG" sz="2800" dirty="0">
              <a:solidFill>
                <a:srgbClr val="002060"/>
              </a:solidFill>
            </a:endParaRPr>
          </a:p>
        </p:txBody>
      </p:sp>
      <p:grpSp>
        <p:nvGrpSpPr>
          <p:cNvPr id="8" name="Group 7"/>
          <p:cNvGrpSpPr/>
          <p:nvPr/>
        </p:nvGrpSpPr>
        <p:grpSpPr>
          <a:xfrm>
            <a:off x="9416715" y="3694304"/>
            <a:ext cx="2183163" cy="2507044"/>
            <a:chOff x="9817768" y="974093"/>
            <a:chExt cx="2183163" cy="2507044"/>
          </a:xfrm>
        </p:grpSpPr>
        <p:pic>
          <p:nvPicPr>
            <p:cNvPr id="9" name="Picture 8" descr="نتيجة بحث الصور عن مراقبة المخزون"/>
            <p:cNvPicPr/>
            <p:nvPr/>
          </p:nvPicPr>
          <p:blipFill>
            <a:blip r:embed="rId3">
              <a:extLst>
                <a:ext uri="{28A0092B-C50C-407E-A947-70E740481C1C}">
                  <a14:useLocalDpi xmlns:a14="http://schemas.microsoft.com/office/drawing/2010/main" val="0"/>
                </a:ext>
              </a:extLst>
            </a:blip>
            <a:srcRect/>
            <a:stretch>
              <a:fillRect/>
            </a:stretch>
          </p:blipFill>
          <p:spPr bwMode="auto">
            <a:xfrm>
              <a:off x="9817768" y="1870392"/>
              <a:ext cx="2183163" cy="1610745"/>
            </a:xfrm>
            <a:prstGeom prst="rect">
              <a:avLst/>
            </a:prstGeom>
            <a:noFill/>
            <a:ln>
              <a:noFill/>
            </a:ln>
          </p:spPr>
        </p:pic>
        <p:sp>
          <p:nvSpPr>
            <p:cNvPr id="10" name="Rectangle 9"/>
            <p:cNvSpPr/>
            <p:nvPr/>
          </p:nvSpPr>
          <p:spPr>
            <a:xfrm>
              <a:off x="9817768" y="974093"/>
              <a:ext cx="1876927" cy="954107"/>
            </a:xfrm>
            <a:prstGeom prst="rect">
              <a:avLst/>
            </a:prstGeom>
          </p:spPr>
          <p:txBody>
            <a:bodyPr wrap="square">
              <a:spAutoFit/>
            </a:bodyPr>
            <a:lstStyle/>
            <a:p>
              <a:r>
                <a:rPr lang="ar-EG" sz="2800" b="1" dirty="0">
                  <a:solidFill>
                    <a:srgbClr val="00B050"/>
                  </a:solidFill>
                  <a:latin typeface="Sakkal Majalla" panose="02000000000000000000" pitchFamily="2" charset="-78"/>
                  <a:ea typeface="Calibri" panose="020F0502020204030204" pitchFamily="34" charset="0"/>
                  <a:cs typeface="Sakkal Majalla" panose="02000000000000000000" pitchFamily="2" charset="-78"/>
                </a:rPr>
                <a:t>بشكل عام فإن مراقبة المخزون </a:t>
              </a:r>
            </a:p>
          </p:txBody>
        </p:sp>
      </p:grpSp>
      <p:sp>
        <p:nvSpPr>
          <p:cNvPr id="11" name="Rectangle 10"/>
          <p:cNvSpPr/>
          <p:nvPr/>
        </p:nvSpPr>
        <p:spPr>
          <a:xfrm>
            <a:off x="838200" y="4806434"/>
            <a:ext cx="8578515" cy="1154162"/>
          </a:xfrm>
          <a:prstGeom prst="rect">
            <a:avLst/>
          </a:prstGeom>
        </p:spPr>
        <p:txBody>
          <a:bodyPr wrap="square">
            <a:spAutoFit/>
          </a:bodyPr>
          <a:lstStyle/>
          <a:p>
            <a:pPr algn="justLow">
              <a:lnSpc>
                <a:spcPct val="150000"/>
              </a:lnSpc>
            </a:pPr>
            <a:r>
              <a:rPr lang="ar-EG" sz="2400" b="1" dirty="0">
                <a:solidFill>
                  <a:srgbClr val="002060"/>
                </a:solidFill>
                <a:ea typeface="Calibri" panose="020F0502020204030204" pitchFamily="34" charset="0"/>
                <a:cs typeface="Sakkal Majalla" panose="02000000000000000000" pitchFamily="2" charset="-78"/>
              </a:rPr>
              <a:t>هي عملية تصميم الطرق والوسائل التي تكفل التحقق من أن عمليات صرف وتأمين المواد تتم وفقا لخطة موضوعة لتحقيق أهداف المنشأة والاستفادة من مواردها </a:t>
            </a:r>
            <a:r>
              <a:rPr lang="ar-EG" sz="2400" b="1" dirty="0" smtClean="0">
                <a:solidFill>
                  <a:srgbClr val="002060"/>
                </a:solidFill>
                <a:ea typeface="Calibri" panose="020F0502020204030204" pitchFamily="34" charset="0"/>
                <a:cs typeface="Sakkal Majalla" panose="02000000000000000000" pitchFamily="2" charset="-78"/>
              </a:rPr>
              <a:t>إلى </a:t>
            </a:r>
            <a:r>
              <a:rPr lang="ar-EG" sz="2400" b="1" dirty="0">
                <a:solidFill>
                  <a:srgbClr val="002060"/>
                </a:solidFill>
                <a:ea typeface="Calibri" panose="020F0502020204030204" pitchFamily="34" charset="0"/>
                <a:cs typeface="Sakkal Majalla" panose="02000000000000000000" pitchFamily="2" charset="-78"/>
              </a:rPr>
              <a:t>أقصى حد ممكن</a:t>
            </a:r>
          </a:p>
        </p:txBody>
      </p:sp>
      <p:sp>
        <p:nvSpPr>
          <p:cNvPr id="12"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13"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4"/>
              </a:rPr>
              <a:t>www.dawliatraining.com</a:t>
            </a:r>
            <a:endParaRPr lang="en-US" sz="1100" dirty="0">
              <a:effectLst/>
              <a:ea typeface="Calibri"/>
              <a:cs typeface="Arial"/>
            </a:endParaRPr>
          </a:p>
        </p:txBody>
      </p:sp>
    </p:spTree>
    <p:extLst>
      <p:ext uri="{BB962C8B-B14F-4D97-AF65-F5344CB8AC3E}">
        <p14:creationId xmlns:p14="http://schemas.microsoft.com/office/powerpoint/2010/main" val="15104442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2"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right)">
                                      <p:cBhvr>
                                        <p:cTn id="14" dur="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2"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right)">
                                      <p:cBhvr>
                                        <p:cTn id="2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39</a:t>
            </a:fld>
            <a:endParaRPr lang="ar-EG"/>
          </a:p>
        </p:txBody>
      </p:sp>
      <p:sp>
        <p:nvSpPr>
          <p:cNvPr id="23" name="Rectangle 22"/>
          <p:cNvSpPr/>
          <p:nvPr/>
        </p:nvSpPr>
        <p:spPr>
          <a:xfrm>
            <a:off x="7375621" y="202376"/>
            <a:ext cx="4474710" cy="707886"/>
          </a:xfrm>
          <a:prstGeom prst="rect">
            <a:avLst/>
          </a:prstGeom>
        </p:spPr>
        <p:txBody>
          <a:bodyPr wrap="square">
            <a:spAutoFit/>
          </a:bodyPr>
          <a:lstStyle/>
          <a:p>
            <a:pPr lvl="0" algn="ctr">
              <a:lnSpc>
                <a:spcPct val="125000"/>
              </a:lnSpc>
            </a:pPr>
            <a:r>
              <a:rPr lang="ar-EG" sz="3200" dirty="0">
                <a:solidFill>
                  <a:prstClr val="white"/>
                </a:solidFill>
                <a:latin typeface="Sakkal Majalla" pitchFamily="2" charset="-78"/>
                <a:cs typeface="Sakkal Majalla" pitchFamily="2" charset="-78"/>
              </a:rPr>
              <a:t>مفهوم مراقبة المخزون</a:t>
            </a:r>
          </a:p>
        </p:txBody>
      </p:sp>
      <p:grpSp>
        <p:nvGrpSpPr>
          <p:cNvPr id="4" name="Group 3"/>
          <p:cNvGrpSpPr/>
          <p:nvPr/>
        </p:nvGrpSpPr>
        <p:grpSpPr>
          <a:xfrm>
            <a:off x="2005431" y="401053"/>
            <a:ext cx="2646780" cy="665163"/>
            <a:chOff x="0" y="0"/>
            <a:chExt cx="2540635" cy="629285"/>
          </a:xfrm>
        </p:grpSpPr>
        <p:pic>
          <p:nvPicPr>
            <p:cNvPr id="5" name="Picture 4" descr="C:\Users\Google\Desktop\اشكال\ااااااااااااااا_0004_Vector-Smart-Object.png"/>
            <p:cNvPicPr>
              <a:picLocks noChangeAspect="1"/>
            </p:cNvPicPr>
            <p:nvPr/>
          </p:nvPicPr>
          <p:blipFill rotWithShape="1">
            <a:blip r:embed="rId3" cstate="print">
              <a:extLst>
                <a:ext uri="{28A0092B-C50C-407E-A947-70E740481C1C}">
                  <a14:useLocalDpi xmlns:a14="http://schemas.microsoft.com/office/drawing/2010/main" val="0"/>
                </a:ext>
              </a:extLst>
            </a:blip>
            <a:srcRect t="5752" b="7960"/>
            <a:stretch/>
          </p:blipFill>
          <p:spPr bwMode="auto">
            <a:xfrm flipH="1">
              <a:off x="0" y="0"/>
              <a:ext cx="2540635" cy="629285"/>
            </a:xfrm>
            <a:prstGeom prst="rect">
              <a:avLst/>
            </a:prstGeom>
            <a:noFill/>
            <a:ln>
              <a:noFill/>
            </a:ln>
            <a:extLst>
              <a:ext uri="{53640926-AAD7-44D8-BBD7-CCE9431645EC}">
                <a14:shadowObscured xmlns:a14="http://schemas.microsoft.com/office/drawing/2010/main"/>
              </a:ext>
            </a:extLst>
          </p:spPr>
        </p:pic>
        <p:sp>
          <p:nvSpPr>
            <p:cNvPr id="6" name="Rectangle 5"/>
            <p:cNvSpPr/>
            <p:nvPr/>
          </p:nvSpPr>
          <p:spPr>
            <a:xfrm flipH="1">
              <a:off x="213755" y="142504"/>
              <a:ext cx="2170465" cy="401782"/>
            </a:xfrm>
            <a:prstGeom prst="rect">
              <a:avLst/>
            </a:prstGeom>
          </p:spPr>
          <p:txBody>
            <a:bodyPr wrap="square">
              <a:noAutofit/>
            </a:bodyPr>
            <a:lstStyle/>
            <a:p>
              <a:pPr algn="ctr" rtl="1">
                <a:lnSpc>
                  <a:spcPct val="107000"/>
                </a:lnSpc>
                <a:spcAft>
                  <a:spcPts val="800"/>
                </a:spcAft>
              </a:pPr>
              <a:r>
                <a:rPr lang="ar-SA" sz="2400" b="1">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أهداف مراقبة المخزون</a:t>
              </a:r>
              <a:endParaRPr lang="en-US" sz="1400">
                <a:effectLst/>
                <a:latin typeface="Sakkal Majalla" panose="02000000000000000000" pitchFamily="2" charset="-78"/>
                <a:ea typeface="Calibri" panose="020F0502020204030204" pitchFamily="34" charset="0"/>
                <a:cs typeface="Sakkal Majalla" panose="02000000000000000000" pitchFamily="2" charset="-78"/>
              </a:endParaRPr>
            </a:p>
          </p:txBody>
        </p:sp>
      </p:grpSp>
      <p:pic>
        <p:nvPicPr>
          <p:cNvPr id="8" name="Picture 7" descr="نتيجة بحث الصور عن المستودعات والمخازن"/>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76830" y="2668135"/>
            <a:ext cx="3092350" cy="2304916"/>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3" name="Rectangle 2"/>
          <p:cNvSpPr/>
          <p:nvPr/>
        </p:nvSpPr>
        <p:spPr>
          <a:xfrm>
            <a:off x="7780422" y="2668135"/>
            <a:ext cx="3096126" cy="2308324"/>
          </a:xfrm>
          <a:prstGeom prst="rect">
            <a:avLst/>
          </a:prstGeom>
        </p:spPr>
        <p:txBody>
          <a:bodyPr wrap="square">
            <a:spAutoFit/>
          </a:bodyPr>
          <a:lstStyle/>
          <a:p>
            <a:pPr algn="ctr">
              <a:lnSpc>
                <a:spcPct val="150000"/>
              </a:lnSpc>
            </a:pPr>
            <a:r>
              <a:rPr lang="ar-EG" sz="2400" b="1" dirty="0">
                <a:solidFill>
                  <a:srgbClr val="002060"/>
                </a:solidFill>
                <a:ea typeface="Calibri" panose="020F0502020204030204" pitchFamily="34" charset="0"/>
                <a:cs typeface="Sakkal Majalla" panose="02000000000000000000" pitchFamily="2" charset="-78"/>
              </a:rPr>
              <a:t>استمرارية تدفق المواد لتغذية خطوط الإنتاج وتزويد الإدارات والأقسام باحتياجاتها بما يضمن استمرارية العملية الإنتاجية</a:t>
            </a:r>
          </a:p>
        </p:txBody>
      </p:sp>
      <p:sp>
        <p:nvSpPr>
          <p:cNvPr id="10" name="Rectangle 9"/>
          <p:cNvSpPr/>
          <p:nvPr/>
        </p:nvSpPr>
        <p:spPr>
          <a:xfrm>
            <a:off x="1203159" y="2664727"/>
            <a:ext cx="3773671" cy="2308324"/>
          </a:xfrm>
          <a:prstGeom prst="rect">
            <a:avLst/>
          </a:prstGeom>
        </p:spPr>
        <p:txBody>
          <a:bodyPr wrap="square">
            <a:spAutoFit/>
          </a:bodyPr>
          <a:lstStyle/>
          <a:p>
            <a:pPr algn="ctr">
              <a:lnSpc>
                <a:spcPct val="150000"/>
              </a:lnSpc>
            </a:pPr>
            <a:r>
              <a:rPr lang="ar-EG" sz="2400" b="1" dirty="0">
                <a:solidFill>
                  <a:srgbClr val="002060"/>
                </a:solidFill>
                <a:ea typeface="Calibri" panose="020F0502020204030204" pitchFamily="34" charset="0"/>
                <a:cs typeface="Sakkal Majalla" panose="02000000000000000000" pitchFamily="2" charset="-78"/>
              </a:rPr>
              <a:t>مراعاة أن يكون الاستثمار في المخزون وتكلفة المواد عند أدنى حدٍ ممكن، شريطة عدم التأثير على استمرار عمليات الإنتاج أو تنفيذ المهام المتعلقة بالإدارات</a:t>
            </a:r>
          </a:p>
        </p:txBody>
      </p:sp>
      <p:sp>
        <p:nvSpPr>
          <p:cNvPr id="11"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12"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5"/>
              </a:rPr>
              <a:t>www.dawliatraining.com</a:t>
            </a:r>
            <a:endParaRPr lang="en-US" sz="1100" dirty="0">
              <a:effectLst/>
              <a:ea typeface="Calibri"/>
              <a:cs typeface="Arial"/>
            </a:endParaRPr>
          </a:p>
        </p:txBody>
      </p:sp>
    </p:spTree>
    <p:extLst>
      <p:ext uri="{BB962C8B-B14F-4D97-AF65-F5344CB8AC3E}">
        <p14:creationId xmlns:p14="http://schemas.microsoft.com/office/powerpoint/2010/main" val="16521178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randombar(horizontal)">
                                      <p:cBhvr>
                                        <p:cTn id="14" dur="500"/>
                                        <p:tgtEl>
                                          <p:spTgt spid="8"/>
                                        </p:tgtEl>
                                      </p:cBhvr>
                                    </p:animEffect>
                                  </p:childTnLst>
                                </p:cTn>
                              </p:par>
                              <p:par>
                                <p:cTn id="15" presetID="14" presetClass="entr" presetSubtype="10"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randombar(horizont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randombar(horizontal)">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359243" y="539645"/>
            <a:ext cx="11481527" cy="6001067"/>
            <a:chOff x="342778" y="1113807"/>
            <a:chExt cx="11481527" cy="5646391"/>
          </a:xfrm>
        </p:grpSpPr>
        <p:sp>
          <p:nvSpPr>
            <p:cNvPr id="5" name="Rectangle 4">
              <a:extLst>
                <a:ext uri="{FF2B5EF4-FFF2-40B4-BE49-F238E27FC236}">
                  <a16:creationId xmlns:a16="http://schemas.microsoft.com/office/drawing/2014/main" xmlns="" id="{C03955BB-E41C-4E77-BB48-325360470229}"/>
                </a:ext>
              </a:extLst>
            </p:cNvPr>
            <p:cNvSpPr/>
            <p:nvPr/>
          </p:nvSpPr>
          <p:spPr>
            <a:xfrm>
              <a:off x="342778" y="1113807"/>
              <a:ext cx="5681417" cy="5640605"/>
            </a:xfrm>
            <a:prstGeom prst="rect">
              <a:avLst/>
            </a:prstGeom>
            <a:blipFill>
              <a:blip r:embed="rId2"/>
              <a:stretch>
                <a:fillRect/>
              </a:stretch>
            </a:blipFill>
            <a:ln w="12700" cap="flat" cmpd="sng" algn="ctr">
              <a:noFill/>
              <a:prstDash val="solid"/>
              <a:miter lim="800000"/>
            </a:ln>
            <a:effectLst>
              <a:outerShdw blurRad="50800" dist="88900" dir="10800000" algn="r"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grpSp>
          <p:nvGrpSpPr>
            <p:cNvPr id="6" name="Group 5"/>
            <p:cNvGrpSpPr/>
            <p:nvPr/>
          </p:nvGrpSpPr>
          <p:grpSpPr>
            <a:xfrm>
              <a:off x="419175" y="1119593"/>
              <a:ext cx="11405130" cy="5640605"/>
              <a:chOff x="419175" y="1119593"/>
              <a:chExt cx="11405130" cy="5640605"/>
            </a:xfrm>
          </p:grpSpPr>
          <p:sp>
            <p:nvSpPr>
              <p:cNvPr id="7" name="Rectangle 6">
                <a:extLst>
                  <a:ext uri="{FF2B5EF4-FFF2-40B4-BE49-F238E27FC236}">
                    <a16:creationId xmlns:a16="http://schemas.microsoft.com/office/drawing/2014/main" xmlns="" id="{33F222A8-AF2A-4292-8A95-0C3AD37A109D}"/>
                  </a:ext>
                </a:extLst>
              </p:cNvPr>
              <p:cNvSpPr/>
              <p:nvPr/>
            </p:nvSpPr>
            <p:spPr>
              <a:xfrm>
                <a:off x="6163734" y="1119593"/>
                <a:ext cx="5660571" cy="5640605"/>
              </a:xfrm>
              <a:prstGeom prst="rect">
                <a:avLst/>
              </a:prstGeom>
              <a:blipFill>
                <a:blip r:embed="rId2"/>
                <a:stretch>
                  <a:fillRect/>
                </a:stretch>
              </a:blipFill>
              <a:ln w="12700" cap="flat" cmpd="sng" algn="ctr">
                <a:noFill/>
                <a:prstDash val="solid"/>
                <a:miter lim="800000"/>
              </a:ln>
              <a:effectLst>
                <a:outerShdw blurRad="50800" dist="76200" algn="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grpSp>
            <p:nvGrpSpPr>
              <p:cNvPr id="8" name="Group 7"/>
              <p:cNvGrpSpPr/>
              <p:nvPr/>
            </p:nvGrpSpPr>
            <p:grpSpPr>
              <a:xfrm>
                <a:off x="419175" y="1199605"/>
                <a:ext cx="11319094" cy="5445389"/>
                <a:chOff x="419175" y="1199605"/>
                <a:chExt cx="11319094" cy="5445389"/>
              </a:xfrm>
            </p:grpSpPr>
            <p:grpSp>
              <p:nvGrpSpPr>
                <p:cNvPr id="9" name="Group 8"/>
                <p:cNvGrpSpPr/>
                <p:nvPr/>
              </p:nvGrpSpPr>
              <p:grpSpPr>
                <a:xfrm>
                  <a:off x="6196606" y="1210309"/>
                  <a:ext cx="5541663" cy="5434685"/>
                  <a:chOff x="6128872" y="119550"/>
                  <a:chExt cx="5541663" cy="6607638"/>
                </a:xfrm>
              </p:grpSpPr>
              <p:sp>
                <p:nvSpPr>
                  <p:cNvPr id="98" name="Rectangle 97">
                    <a:extLst>
                      <a:ext uri="{FF2B5EF4-FFF2-40B4-BE49-F238E27FC236}">
                        <a16:creationId xmlns:a16="http://schemas.microsoft.com/office/drawing/2014/main" xmlns="" id="{479DEB60-7570-45B4-8336-36827F8A3ED2}"/>
                      </a:ext>
                    </a:extLst>
                  </p:cNvPr>
                  <p:cNvSpPr/>
                  <p:nvPr/>
                </p:nvSpPr>
                <p:spPr>
                  <a:xfrm>
                    <a:off x="11148331" y="4069452"/>
                    <a:ext cx="522204" cy="2657736"/>
                  </a:xfrm>
                  <a:prstGeom prst="rect">
                    <a:avLst/>
                  </a:prstGeom>
                  <a:solidFill>
                    <a:srgbClr val="28B056"/>
                  </a:solidFill>
                  <a:ln w="12700" cap="flat" cmpd="sng" algn="ctr">
                    <a:noFill/>
                    <a:prstDash val="solid"/>
                    <a:miter lim="800000"/>
                  </a:ln>
                  <a:effectLst>
                    <a:outerShdw blurRad="50800" dist="1270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99" name="Freeform: Shape 191">
                    <a:extLst>
                      <a:ext uri="{FF2B5EF4-FFF2-40B4-BE49-F238E27FC236}">
                        <a16:creationId xmlns:a16="http://schemas.microsoft.com/office/drawing/2014/main" xmlns="" id="{1F0B4A1C-B94A-47CE-AED1-2D2A4BE4CFF9}"/>
                      </a:ext>
                    </a:extLst>
                  </p:cNvPr>
                  <p:cNvSpPr/>
                  <p:nvPr/>
                </p:nvSpPr>
                <p:spPr>
                  <a:xfrm>
                    <a:off x="6128872" y="119550"/>
                    <a:ext cx="5395162" cy="6607322"/>
                  </a:xfrm>
                  <a:custGeom>
                    <a:avLst/>
                    <a:gdLst>
                      <a:gd name="connsiteX0" fmla="*/ 0 w 5395162"/>
                      <a:gd name="connsiteY0" fmla="*/ 0 h 6607323"/>
                      <a:gd name="connsiteX1" fmla="*/ 5395162 w 5395162"/>
                      <a:gd name="connsiteY1" fmla="*/ 0 h 6607323"/>
                      <a:gd name="connsiteX2" fmla="*/ 5395162 w 5395162"/>
                      <a:gd name="connsiteY2" fmla="*/ 3949902 h 6607323"/>
                      <a:gd name="connsiteX3" fmla="*/ 5230980 w 5395162"/>
                      <a:gd name="connsiteY3" fmla="*/ 3949902 h 6607323"/>
                      <a:gd name="connsiteX4" fmla="*/ 5032614 w 5395162"/>
                      <a:gd name="connsiteY4" fmla="*/ 4148268 h 6607323"/>
                      <a:gd name="connsiteX5" fmla="*/ 5032614 w 5395162"/>
                      <a:gd name="connsiteY5" fmla="*/ 6607209 h 6607323"/>
                      <a:gd name="connsiteX6" fmla="*/ 5032625 w 5395162"/>
                      <a:gd name="connsiteY6" fmla="*/ 6607323 h 6607323"/>
                      <a:gd name="connsiteX7" fmla="*/ 0 w 5395162"/>
                      <a:gd name="connsiteY7" fmla="*/ 6607323 h 6607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95162" h="6607323">
                        <a:moveTo>
                          <a:pt x="0" y="0"/>
                        </a:moveTo>
                        <a:lnTo>
                          <a:pt x="5395162" y="0"/>
                        </a:lnTo>
                        <a:lnTo>
                          <a:pt x="5395162" y="3949902"/>
                        </a:lnTo>
                        <a:lnTo>
                          <a:pt x="5230980" y="3949902"/>
                        </a:lnTo>
                        <a:cubicBezTo>
                          <a:pt x="5121425" y="3949902"/>
                          <a:pt x="5032614" y="4038713"/>
                          <a:pt x="5032614" y="4148268"/>
                        </a:cubicBezTo>
                        <a:lnTo>
                          <a:pt x="5032614" y="6607209"/>
                        </a:lnTo>
                        <a:lnTo>
                          <a:pt x="5032625" y="6607323"/>
                        </a:lnTo>
                        <a:lnTo>
                          <a:pt x="0" y="6607323"/>
                        </a:lnTo>
                        <a:close/>
                      </a:path>
                    </a:pathLst>
                  </a:custGeom>
                  <a:solidFill>
                    <a:srgbClr val="FDFDFD"/>
                  </a:solidFill>
                  <a:ln w="12700" cap="flat" cmpd="sng" algn="ctr">
                    <a:noFill/>
                    <a:prstDash val="solid"/>
                    <a:miter lim="800000"/>
                  </a:ln>
                  <a:effectLst>
                    <a:outerShdw blurRad="50800" dist="1270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grpSp>
            <p:grpSp>
              <p:nvGrpSpPr>
                <p:cNvPr id="10" name="Group 9">
                  <a:extLst>
                    <a:ext uri="{FF2B5EF4-FFF2-40B4-BE49-F238E27FC236}">
                      <a16:creationId xmlns:a16="http://schemas.microsoft.com/office/drawing/2014/main" xmlns="" id="{4D3EC6F6-41B8-42EA-9450-9660D30297B3}"/>
                    </a:ext>
                  </a:extLst>
                </p:cNvPr>
                <p:cNvGrpSpPr/>
                <p:nvPr/>
              </p:nvGrpSpPr>
              <p:grpSpPr>
                <a:xfrm flipH="1">
                  <a:off x="419175" y="1199605"/>
                  <a:ext cx="5541663" cy="5434686"/>
                  <a:chOff x="6128872" y="119550"/>
                  <a:chExt cx="5541663" cy="6607638"/>
                </a:xfrm>
              </p:grpSpPr>
              <p:sp>
                <p:nvSpPr>
                  <p:cNvPr id="96" name="Rectangle 95">
                    <a:extLst>
                      <a:ext uri="{FF2B5EF4-FFF2-40B4-BE49-F238E27FC236}">
                        <a16:creationId xmlns:a16="http://schemas.microsoft.com/office/drawing/2014/main" xmlns="" id="{BC45525F-CA64-4D1D-A75E-E6290B229999}"/>
                      </a:ext>
                    </a:extLst>
                  </p:cNvPr>
                  <p:cNvSpPr/>
                  <p:nvPr/>
                </p:nvSpPr>
                <p:spPr>
                  <a:xfrm>
                    <a:off x="11148331" y="4069452"/>
                    <a:ext cx="522204" cy="2657736"/>
                  </a:xfrm>
                  <a:prstGeom prst="rect">
                    <a:avLst/>
                  </a:prstGeom>
                  <a:solidFill>
                    <a:srgbClr val="28B056"/>
                  </a:solidFill>
                  <a:ln w="12700" cap="flat" cmpd="sng" algn="ctr">
                    <a:noFill/>
                    <a:prstDash val="solid"/>
                    <a:miter lim="800000"/>
                  </a:ln>
                  <a:effectLst>
                    <a:outerShdw blurRad="50800" dist="63500" dir="10800000" algn="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97" name="Freeform: Shape 175">
                    <a:extLst>
                      <a:ext uri="{FF2B5EF4-FFF2-40B4-BE49-F238E27FC236}">
                        <a16:creationId xmlns:a16="http://schemas.microsoft.com/office/drawing/2014/main" xmlns="" id="{4CCDAA36-0014-487F-9FC8-FB18AD79A536}"/>
                      </a:ext>
                    </a:extLst>
                  </p:cNvPr>
                  <p:cNvSpPr/>
                  <p:nvPr/>
                </p:nvSpPr>
                <p:spPr>
                  <a:xfrm>
                    <a:off x="6128872" y="119550"/>
                    <a:ext cx="5395162" cy="6607323"/>
                  </a:xfrm>
                  <a:custGeom>
                    <a:avLst/>
                    <a:gdLst>
                      <a:gd name="connsiteX0" fmla="*/ 0 w 5395162"/>
                      <a:gd name="connsiteY0" fmla="*/ 0 h 6607323"/>
                      <a:gd name="connsiteX1" fmla="*/ 5395162 w 5395162"/>
                      <a:gd name="connsiteY1" fmla="*/ 0 h 6607323"/>
                      <a:gd name="connsiteX2" fmla="*/ 5395162 w 5395162"/>
                      <a:gd name="connsiteY2" fmla="*/ 3949902 h 6607323"/>
                      <a:gd name="connsiteX3" fmla="*/ 5230980 w 5395162"/>
                      <a:gd name="connsiteY3" fmla="*/ 3949902 h 6607323"/>
                      <a:gd name="connsiteX4" fmla="*/ 5032614 w 5395162"/>
                      <a:gd name="connsiteY4" fmla="*/ 4148268 h 6607323"/>
                      <a:gd name="connsiteX5" fmla="*/ 5032614 w 5395162"/>
                      <a:gd name="connsiteY5" fmla="*/ 6607209 h 6607323"/>
                      <a:gd name="connsiteX6" fmla="*/ 5032625 w 5395162"/>
                      <a:gd name="connsiteY6" fmla="*/ 6607323 h 6607323"/>
                      <a:gd name="connsiteX7" fmla="*/ 0 w 5395162"/>
                      <a:gd name="connsiteY7" fmla="*/ 6607323 h 6607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95162" h="6607323">
                        <a:moveTo>
                          <a:pt x="0" y="0"/>
                        </a:moveTo>
                        <a:lnTo>
                          <a:pt x="5395162" y="0"/>
                        </a:lnTo>
                        <a:lnTo>
                          <a:pt x="5395162" y="3949902"/>
                        </a:lnTo>
                        <a:lnTo>
                          <a:pt x="5230980" y="3949902"/>
                        </a:lnTo>
                        <a:cubicBezTo>
                          <a:pt x="5121425" y="3949902"/>
                          <a:pt x="5032614" y="4038713"/>
                          <a:pt x="5032614" y="4148268"/>
                        </a:cubicBezTo>
                        <a:lnTo>
                          <a:pt x="5032614" y="6607209"/>
                        </a:lnTo>
                        <a:lnTo>
                          <a:pt x="5032625" y="6607323"/>
                        </a:lnTo>
                        <a:lnTo>
                          <a:pt x="0" y="6607323"/>
                        </a:lnTo>
                        <a:close/>
                      </a:path>
                    </a:pathLst>
                  </a:custGeom>
                  <a:solidFill>
                    <a:srgbClr val="FDFDFD"/>
                  </a:solidFill>
                  <a:ln w="12700" cap="flat" cmpd="sng" algn="ctr">
                    <a:noFill/>
                    <a:prstDash val="solid"/>
                    <a:miter lim="800000"/>
                  </a:ln>
                  <a:effectLst>
                    <a:outerShdw blurRad="50800" dist="76200" dir="10800000" algn="r"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grpSp>
            <p:grpSp>
              <p:nvGrpSpPr>
                <p:cNvPr id="11" name="Group 10">
                  <a:extLst>
                    <a:ext uri="{FF2B5EF4-FFF2-40B4-BE49-F238E27FC236}">
                      <a16:creationId xmlns:a16="http://schemas.microsoft.com/office/drawing/2014/main" xmlns="" id="{0F1A4B53-3DA8-4B08-87F6-99E2B5780CCB}"/>
                    </a:ext>
                  </a:extLst>
                </p:cNvPr>
                <p:cNvGrpSpPr/>
                <p:nvPr/>
              </p:nvGrpSpPr>
              <p:grpSpPr>
                <a:xfrm>
                  <a:off x="5672345" y="1210272"/>
                  <a:ext cx="781676" cy="5434427"/>
                  <a:chOff x="5604611" y="119550"/>
                  <a:chExt cx="781676" cy="6607323"/>
                </a:xfrm>
              </p:grpSpPr>
              <p:sp>
                <p:nvSpPr>
                  <p:cNvPr id="12" name="Rectangle 11">
                    <a:extLst>
                      <a:ext uri="{FF2B5EF4-FFF2-40B4-BE49-F238E27FC236}">
                        <a16:creationId xmlns:a16="http://schemas.microsoft.com/office/drawing/2014/main" xmlns="" id="{D119F2DB-0E38-4A31-831F-2BAF295D2A25}"/>
                      </a:ext>
                    </a:extLst>
                  </p:cNvPr>
                  <p:cNvSpPr/>
                  <p:nvPr/>
                </p:nvSpPr>
                <p:spPr>
                  <a:xfrm>
                    <a:off x="5635694" y="20253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grpSp>
                <p:nvGrpSpPr>
                  <p:cNvPr id="13" name="Group 12">
                    <a:extLst>
                      <a:ext uri="{FF2B5EF4-FFF2-40B4-BE49-F238E27FC236}">
                        <a16:creationId xmlns:a16="http://schemas.microsoft.com/office/drawing/2014/main" xmlns="" id="{AEE5042A-E067-4FB7-BCFF-00BB33BFEDEC}"/>
                      </a:ext>
                    </a:extLst>
                  </p:cNvPr>
                  <p:cNvGrpSpPr/>
                  <p:nvPr/>
                </p:nvGrpSpPr>
                <p:grpSpPr>
                  <a:xfrm>
                    <a:off x="5805714" y="119550"/>
                    <a:ext cx="580573" cy="386869"/>
                    <a:chOff x="5805714" y="609691"/>
                    <a:chExt cx="580573" cy="386869"/>
                  </a:xfrm>
                </p:grpSpPr>
                <p:sp>
                  <p:nvSpPr>
                    <p:cNvPr id="94" name="Rectangle 93">
                      <a:extLst>
                        <a:ext uri="{FF2B5EF4-FFF2-40B4-BE49-F238E27FC236}">
                          <a16:creationId xmlns:a16="http://schemas.microsoft.com/office/drawing/2014/main" xmlns="" id="{9ECC8D50-758B-45D1-9832-058DA749338C}"/>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95" name="Arc 94">
                      <a:extLst>
                        <a:ext uri="{FF2B5EF4-FFF2-40B4-BE49-F238E27FC236}">
                          <a16:creationId xmlns:a16="http://schemas.microsoft.com/office/drawing/2014/main" xmlns="" id="{FC783E55-1922-4926-8D97-EC60526709F7}"/>
                        </a:ext>
                      </a:extLst>
                    </p:cNvPr>
                    <p:cNvSpPr/>
                    <p:nvPr/>
                  </p:nvSpPr>
                  <p:spPr>
                    <a:xfrm>
                      <a:off x="5805714" y="609691"/>
                      <a:ext cx="410553" cy="386869"/>
                    </a:xfrm>
                    <a:prstGeom prst="arc">
                      <a:avLst>
                        <a:gd name="adj1" fmla="val 10333954"/>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libri" panose="020F0502020204030204"/>
                        <a:ea typeface="+mn-ea"/>
                        <a:cs typeface="+mn-cs"/>
                      </a:endParaRPr>
                    </a:p>
                  </p:txBody>
                </p:sp>
              </p:grpSp>
              <p:sp>
                <p:nvSpPr>
                  <p:cNvPr id="14" name="Rectangle 13">
                    <a:extLst>
                      <a:ext uri="{FF2B5EF4-FFF2-40B4-BE49-F238E27FC236}">
                        <a16:creationId xmlns:a16="http://schemas.microsoft.com/office/drawing/2014/main" xmlns="" id="{FCB92E0C-F05E-4602-8A6C-A561815032EC}"/>
                      </a:ext>
                    </a:extLst>
                  </p:cNvPr>
                  <p:cNvSpPr/>
                  <p:nvPr/>
                </p:nvSpPr>
                <p:spPr>
                  <a:xfrm>
                    <a:off x="5632035" y="503041"/>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grpSp>
                <p:nvGrpSpPr>
                  <p:cNvPr id="15" name="Group 14">
                    <a:extLst>
                      <a:ext uri="{FF2B5EF4-FFF2-40B4-BE49-F238E27FC236}">
                        <a16:creationId xmlns:a16="http://schemas.microsoft.com/office/drawing/2014/main" xmlns="" id="{E48E30C9-A74F-4C52-AD04-FC9A5CBD8258}"/>
                      </a:ext>
                    </a:extLst>
                  </p:cNvPr>
                  <p:cNvGrpSpPr/>
                  <p:nvPr/>
                </p:nvGrpSpPr>
                <p:grpSpPr>
                  <a:xfrm>
                    <a:off x="5805714" y="430573"/>
                    <a:ext cx="580573" cy="386869"/>
                    <a:chOff x="5805714" y="609691"/>
                    <a:chExt cx="580573" cy="386869"/>
                  </a:xfrm>
                </p:grpSpPr>
                <p:sp>
                  <p:nvSpPr>
                    <p:cNvPr id="92" name="Rectangle 91">
                      <a:extLst>
                        <a:ext uri="{FF2B5EF4-FFF2-40B4-BE49-F238E27FC236}">
                          <a16:creationId xmlns:a16="http://schemas.microsoft.com/office/drawing/2014/main" xmlns="" id="{9D80A7DB-810E-4588-BE25-E9F7C34D3DB1}"/>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93" name="Arc 92">
                      <a:extLst>
                        <a:ext uri="{FF2B5EF4-FFF2-40B4-BE49-F238E27FC236}">
                          <a16:creationId xmlns:a16="http://schemas.microsoft.com/office/drawing/2014/main" xmlns="" id="{0CEE252C-3F6B-425D-A974-8C322FD62AA8}"/>
                        </a:ext>
                      </a:extLst>
                    </p:cNvPr>
                    <p:cNvSpPr/>
                    <p:nvPr/>
                  </p:nvSpPr>
                  <p:spPr>
                    <a:xfrm>
                      <a:off x="5805714" y="609691"/>
                      <a:ext cx="410553" cy="386869"/>
                    </a:xfrm>
                    <a:prstGeom prst="arc">
                      <a:avLst>
                        <a:gd name="adj1" fmla="val 10604954"/>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libri" panose="020F0502020204030204"/>
                        <a:ea typeface="+mn-ea"/>
                        <a:cs typeface="+mn-cs"/>
                      </a:endParaRPr>
                    </a:p>
                  </p:txBody>
                </p:sp>
              </p:grpSp>
              <p:sp>
                <p:nvSpPr>
                  <p:cNvPr id="16" name="Rectangle 15">
                    <a:extLst>
                      <a:ext uri="{FF2B5EF4-FFF2-40B4-BE49-F238E27FC236}">
                        <a16:creationId xmlns:a16="http://schemas.microsoft.com/office/drawing/2014/main" xmlns="" id="{A4620A41-830E-412F-B7F4-82B17531460F}"/>
                      </a:ext>
                    </a:extLst>
                  </p:cNvPr>
                  <p:cNvSpPr/>
                  <p:nvPr/>
                </p:nvSpPr>
                <p:spPr>
                  <a:xfrm>
                    <a:off x="5635694" y="81748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17" name="Rectangle 16">
                    <a:extLst>
                      <a:ext uri="{FF2B5EF4-FFF2-40B4-BE49-F238E27FC236}">
                        <a16:creationId xmlns:a16="http://schemas.microsoft.com/office/drawing/2014/main" xmlns="" id="{B8C591D4-C50C-4B67-805A-961945693BE6}"/>
                      </a:ext>
                    </a:extLst>
                  </p:cNvPr>
                  <p:cNvSpPr/>
                  <p:nvPr/>
                </p:nvSpPr>
                <p:spPr>
                  <a:xfrm>
                    <a:off x="5636493" y="1123923"/>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18" name="Rectangle 17">
                    <a:extLst>
                      <a:ext uri="{FF2B5EF4-FFF2-40B4-BE49-F238E27FC236}">
                        <a16:creationId xmlns:a16="http://schemas.microsoft.com/office/drawing/2014/main" xmlns="" id="{461F08B5-15BF-4C63-B54C-7D2001EDCAD3}"/>
                      </a:ext>
                    </a:extLst>
                  </p:cNvPr>
                  <p:cNvSpPr/>
                  <p:nvPr/>
                </p:nvSpPr>
                <p:spPr>
                  <a:xfrm>
                    <a:off x="5633303" y="144082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19" name="Rectangle 18">
                    <a:extLst>
                      <a:ext uri="{FF2B5EF4-FFF2-40B4-BE49-F238E27FC236}">
                        <a16:creationId xmlns:a16="http://schemas.microsoft.com/office/drawing/2014/main" xmlns="" id="{D12C5631-8C0A-4256-BD3E-88D081A7321B}"/>
                      </a:ext>
                    </a:extLst>
                  </p:cNvPr>
                  <p:cNvSpPr/>
                  <p:nvPr/>
                </p:nvSpPr>
                <p:spPr>
                  <a:xfrm>
                    <a:off x="5641689" y="174238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20" name="Rectangle 19">
                    <a:extLst>
                      <a:ext uri="{FF2B5EF4-FFF2-40B4-BE49-F238E27FC236}">
                        <a16:creationId xmlns:a16="http://schemas.microsoft.com/office/drawing/2014/main" xmlns="" id="{D3030D9B-44CF-4F4E-A86E-18A79322376D}"/>
                      </a:ext>
                    </a:extLst>
                  </p:cNvPr>
                  <p:cNvSpPr/>
                  <p:nvPr/>
                </p:nvSpPr>
                <p:spPr>
                  <a:xfrm>
                    <a:off x="5626130" y="2064953"/>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21" name="Rectangle 20">
                    <a:extLst>
                      <a:ext uri="{FF2B5EF4-FFF2-40B4-BE49-F238E27FC236}">
                        <a16:creationId xmlns:a16="http://schemas.microsoft.com/office/drawing/2014/main" xmlns="" id="{0E9F8D11-58D9-4493-A410-DACB43B5E48F}"/>
                      </a:ext>
                    </a:extLst>
                  </p:cNvPr>
                  <p:cNvSpPr/>
                  <p:nvPr/>
                </p:nvSpPr>
                <p:spPr>
                  <a:xfrm>
                    <a:off x="5626130" y="2372116"/>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22" name="Rectangle 21">
                    <a:extLst>
                      <a:ext uri="{FF2B5EF4-FFF2-40B4-BE49-F238E27FC236}">
                        <a16:creationId xmlns:a16="http://schemas.microsoft.com/office/drawing/2014/main" xmlns="" id="{880FA994-AF36-4890-A98D-4750B71B3C59}"/>
                      </a:ext>
                    </a:extLst>
                  </p:cNvPr>
                  <p:cNvSpPr/>
                  <p:nvPr/>
                </p:nvSpPr>
                <p:spPr>
                  <a:xfrm>
                    <a:off x="5633303" y="268452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23" name="Rectangle 22">
                    <a:extLst>
                      <a:ext uri="{FF2B5EF4-FFF2-40B4-BE49-F238E27FC236}">
                        <a16:creationId xmlns:a16="http://schemas.microsoft.com/office/drawing/2014/main" xmlns="" id="{9E5C2FB6-992A-4537-B467-2FCB0FDBDB9F}"/>
                      </a:ext>
                    </a:extLst>
                  </p:cNvPr>
                  <p:cNvSpPr/>
                  <p:nvPr/>
                </p:nvSpPr>
                <p:spPr>
                  <a:xfrm>
                    <a:off x="5633303" y="2985986"/>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24" name="Rectangle 23">
                    <a:extLst>
                      <a:ext uri="{FF2B5EF4-FFF2-40B4-BE49-F238E27FC236}">
                        <a16:creationId xmlns:a16="http://schemas.microsoft.com/office/drawing/2014/main" xmlns="" id="{73193785-12A4-408F-9E7C-27DDBEAFA7BD}"/>
                      </a:ext>
                    </a:extLst>
                  </p:cNvPr>
                  <p:cNvSpPr/>
                  <p:nvPr/>
                </p:nvSpPr>
                <p:spPr>
                  <a:xfrm>
                    <a:off x="5626130" y="330818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25" name="Rectangle 24">
                    <a:extLst>
                      <a:ext uri="{FF2B5EF4-FFF2-40B4-BE49-F238E27FC236}">
                        <a16:creationId xmlns:a16="http://schemas.microsoft.com/office/drawing/2014/main" xmlns="" id="{FF68EA0C-3323-4279-9322-583E0496C340}"/>
                      </a:ext>
                    </a:extLst>
                  </p:cNvPr>
                  <p:cNvSpPr/>
                  <p:nvPr/>
                </p:nvSpPr>
                <p:spPr>
                  <a:xfrm>
                    <a:off x="5618957" y="361510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26" name="Rectangle 25">
                    <a:extLst>
                      <a:ext uri="{FF2B5EF4-FFF2-40B4-BE49-F238E27FC236}">
                        <a16:creationId xmlns:a16="http://schemas.microsoft.com/office/drawing/2014/main" xmlns="" id="{DA8F7F98-A2C1-4622-86E7-4F2038831BBE}"/>
                      </a:ext>
                    </a:extLst>
                  </p:cNvPr>
                  <p:cNvSpPr/>
                  <p:nvPr/>
                </p:nvSpPr>
                <p:spPr>
                  <a:xfrm>
                    <a:off x="5604611" y="392724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27" name="Rectangle 26">
                    <a:extLst>
                      <a:ext uri="{FF2B5EF4-FFF2-40B4-BE49-F238E27FC236}">
                        <a16:creationId xmlns:a16="http://schemas.microsoft.com/office/drawing/2014/main" xmlns="" id="{0A05E640-BFCE-401E-8E58-B95F9FAC8DFA}"/>
                      </a:ext>
                    </a:extLst>
                  </p:cNvPr>
                  <p:cNvSpPr/>
                  <p:nvPr/>
                </p:nvSpPr>
                <p:spPr>
                  <a:xfrm>
                    <a:off x="5611784" y="4239143"/>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28" name="Rectangle 27">
                    <a:extLst>
                      <a:ext uri="{FF2B5EF4-FFF2-40B4-BE49-F238E27FC236}">
                        <a16:creationId xmlns:a16="http://schemas.microsoft.com/office/drawing/2014/main" xmlns="" id="{E054FE0A-3727-4A81-B405-7B2AD3CF46C1}"/>
                      </a:ext>
                    </a:extLst>
                  </p:cNvPr>
                  <p:cNvSpPr/>
                  <p:nvPr/>
                </p:nvSpPr>
                <p:spPr>
                  <a:xfrm>
                    <a:off x="5604611" y="4546182"/>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29" name="Rectangle 28">
                    <a:extLst>
                      <a:ext uri="{FF2B5EF4-FFF2-40B4-BE49-F238E27FC236}">
                        <a16:creationId xmlns:a16="http://schemas.microsoft.com/office/drawing/2014/main" xmlns="" id="{181F776C-2AF8-48ED-A45F-6043E45954BF}"/>
                      </a:ext>
                    </a:extLst>
                  </p:cNvPr>
                  <p:cNvSpPr/>
                  <p:nvPr/>
                </p:nvSpPr>
                <p:spPr>
                  <a:xfrm>
                    <a:off x="5609779" y="485746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30" name="Rectangle 29">
                    <a:extLst>
                      <a:ext uri="{FF2B5EF4-FFF2-40B4-BE49-F238E27FC236}">
                        <a16:creationId xmlns:a16="http://schemas.microsoft.com/office/drawing/2014/main" xmlns="" id="{F411B93B-64DC-40ED-8351-A38502F83EC2}"/>
                      </a:ext>
                    </a:extLst>
                  </p:cNvPr>
                  <p:cNvSpPr/>
                  <p:nvPr/>
                </p:nvSpPr>
                <p:spPr>
                  <a:xfrm>
                    <a:off x="5618957" y="517189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31" name="Rectangle 30">
                    <a:extLst>
                      <a:ext uri="{FF2B5EF4-FFF2-40B4-BE49-F238E27FC236}">
                        <a16:creationId xmlns:a16="http://schemas.microsoft.com/office/drawing/2014/main" xmlns="" id="{6D4EF766-AAA1-4FD1-9EB8-BC7CCAF80F4C}"/>
                      </a:ext>
                    </a:extLst>
                  </p:cNvPr>
                  <p:cNvSpPr/>
                  <p:nvPr/>
                </p:nvSpPr>
                <p:spPr>
                  <a:xfrm>
                    <a:off x="5611784" y="550314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32" name="Rectangle 31">
                    <a:extLst>
                      <a:ext uri="{FF2B5EF4-FFF2-40B4-BE49-F238E27FC236}">
                        <a16:creationId xmlns:a16="http://schemas.microsoft.com/office/drawing/2014/main" xmlns="" id="{CA3BC80A-A5C7-4031-AE04-E1DBB065F990}"/>
                      </a:ext>
                    </a:extLst>
                  </p:cNvPr>
                  <p:cNvSpPr/>
                  <p:nvPr/>
                </p:nvSpPr>
                <p:spPr>
                  <a:xfrm>
                    <a:off x="5604611" y="5797854"/>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33" name="Rectangle 32">
                    <a:extLst>
                      <a:ext uri="{FF2B5EF4-FFF2-40B4-BE49-F238E27FC236}">
                        <a16:creationId xmlns:a16="http://schemas.microsoft.com/office/drawing/2014/main" xmlns="" id="{B2C4E260-0390-4C3C-B29D-AB4732D5F312}"/>
                      </a:ext>
                    </a:extLst>
                  </p:cNvPr>
                  <p:cNvSpPr/>
                  <p:nvPr/>
                </p:nvSpPr>
                <p:spPr>
                  <a:xfrm>
                    <a:off x="5604611" y="609721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34" name="Rectangle 33">
                    <a:extLst>
                      <a:ext uri="{FF2B5EF4-FFF2-40B4-BE49-F238E27FC236}">
                        <a16:creationId xmlns:a16="http://schemas.microsoft.com/office/drawing/2014/main" xmlns="" id="{9CF30D03-0768-4F4A-876B-4064ADC4B962}"/>
                      </a:ext>
                    </a:extLst>
                  </p:cNvPr>
                  <p:cNvSpPr/>
                  <p:nvPr/>
                </p:nvSpPr>
                <p:spPr>
                  <a:xfrm>
                    <a:off x="5611784" y="6412576"/>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grpSp>
                <p:nvGrpSpPr>
                  <p:cNvPr id="35" name="Group 34">
                    <a:extLst>
                      <a:ext uri="{FF2B5EF4-FFF2-40B4-BE49-F238E27FC236}">
                        <a16:creationId xmlns:a16="http://schemas.microsoft.com/office/drawing/2014/main" xmlns="" id="{BDE4CAF1-67FB-4A00-A957-F84932EF37EA}"/>
                      </a:ext>
                    </a:extLst>
                  </p:cNvPr>
                  <p:cNvGrpSpPr/>
                  <p:nvPr/>
                </p:nvGrpSpPr>
                <p:grpSpPr>
                  <a:xfrm>
                    <a:off x="5805714" y="741596"/>
                    <a:ext cx="580573" cy="386869"/>
                    <a:chOff x="5805714" y="609691"/>
                    <a:chExt cx="580573" cy="386869"/>
                  </a:xfrm>
                </p:grpSpPr>
                <p:sp>
                  <p:nvSpPr>
                    <p:cNvPr id="90" name="Rectangle 89">
                      <a:extLst>
                        <a:ext uri="{FF2B5EF4-FFF2-40B4-BE49-F238E27FC236}">
                          <a16:creationId xmlns:a16="http://schemas.microsoft.com/office/drawing/2014/main" xmlns="" id="{74C944AF-D50A-425E-A441-BD46E8CB9783}"/>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91" name="Arc 90">
                      <a:extLst>
                        <a:ext uri="{FF2B5EF4-FFF2-40B4-BE49-F238E27FC236}">
                          <a16:creationId xmlns:a16="http://schemas.microsoft.com/office/drawing/2014/main" xmlns="" id="{AE95EC9D-DB78-417E-AF31-C543DE84C1EE}"/>
                        </a:ext>
                      </a:extLst>
                    </p:cNvPr>
                    <p:cNvSpPr/>
                    <p:nvPr/>
                  </p:nvSpPr>
                  <p:spPr>
                    <a:xfrm>
                      <a:off x="5805714" y="609691"/>
                      <a:ext cx="410553" cy="386869"/>
                    </a:xfrm>
                    <a:prstGeom prst="arc">
                      <a:avLst>
                        <a:gd name="adj1" fmla="val 10757576"/>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libri" panose="020F0502020204030204"/>
                        <a:ea typeface="+mn-ea"/>
                        <a:cs typeface="+mn-cs"/>
                      </a:endParaRPr>
                    </a:p>
                  </p:txBody>
                </p:sp>
              </p:grpSp>
              <p:grpSp>
                <p:nvGrpSpPr>
                  <p:cNvPr id="36" name="Group 35">
                    <a:extLst>
                      <a:ext uri="{FF2B5EF4-FFF2-40B4-BE49-F238E27FC236}">
                        <a16:creationId xmlns:a16="http://schemas.microsoft.com/office/drawing/2014/main" xmlns="" id="{EC3E0684-8AE8-4214-BF7B-4AAB6B86F600}"/>
                      </a:ext>
                    </a:extLst>
                  </p:cNvPr>
                  <p:cNvGrpSpPr/>
                  <p:nvPr/>
                </p:nvGrpSpPr>
                <p:grpSpPr>
                  <a:xfrm>
                    <a:off x="5805714" y="1052619"/>
                    <a:ext cx="580573" cy="386869"/>
                    <a:chOff x="5805714" y="609691"/>
                    <a:chExt cx="580573" cy="386869"/>
                  </a:xfrm>
                </p:grpSpPr>
                <p:sp>
                  <p:nvSpPr>
                    <p:cNvPr id="88" name="Rectangle 87">
                      <a:extLst>
                        <a:ext uri="{FF2B5EF4-FFF2-40B4-BE49-F238E27FC236}">
                          <a16:creationId xmlns:a16="http://schemas.microsoft.com/office/drawing/2014/main" xmlns="" id="{CF8E04A3-B6B4-4F3C-BB6B-AF9929DDA237}"/>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89" name="Arc 88">
                      <a:extLst>
                        <a:ext uri="{FF2B5EF4-FFF2-40B4-BE49-F238E27FC236}">
                          <a16:creationId xmlns:a16="http://schemas.microsoft.com/office/drawing/2014/main" xmlns="" id="{18A95974-DAB2-4BF8-9192-96278D1744CD}"/>
                        </a:ext>
                      </a:extLst>
                    </p:cNvPr>
                    <p:cNvSpPr/>
                    <p:nvPr/>
                  </p:nvSpPr>
                  <p:spPr>
                    <a:xfrm>
                      <a:off x="5805714" y="609691"/>
                      <a:ext cx="410553" cy="386869"/>
                    </a:xfrm>
                    <a:prstGeom prst="arc">
                      <a:avLst>
                        <a:gd name="adj1" fmla="val 10830485"/>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libri" panose="020F0502020204030204"/>
                        <a:ea typeface="+mn-ea"/>
                        <a:cs typeface="+mn-cs"/>
                      </a:endParaRPr>
                    </a:p>
                  </p:txBody>
                </p:sp>
              </p:grpSp>
              <p:grpSp>
                <p:nvGrpSpPr>
                  <p:cNvPr id="37" name="Group 36">
                    <a:extLst>
                      <a:ext uri="{FF2B5EF4-FFF2-40B4-BE49-F238E27FC236}">
                        <a16:creationId xmlns:a16="http://schemas.microsoft.com/office/drawing/2014/main" xmlns="" id="{C97BDBFC-6DCF-4D05-9235-AF24FD08B7BA}"/>
                      </a:ext>
                    </a:extLst>
                  </p:cNvPr>
                  <p:cNvGrpSpPr/>
                  <p:nvPr/>
                </p:nvGrpSpPr>
                <p:grpSpPr>
                  <a:xfrm>
                    <a:off x="5805714" y="1363642"/>
                    <a:ext cx="580573" cy="386869"/>
                    <a:chOff x="5805714" y="609691"/>
                    <a:chExt cx="580573" cy="386869"/>
                  </a:xfrm>
                </p:grpSpPr>
                <p:sp>
                  <p:nvSpPr>
                    <p:cNvPr id="86" name="Rectangle 85">
                      <a:extLst>
                        <a:ext uri="{FF2B5EF4-FFF2-40B4-BE49-F238E27FC236}">
                          <a16:creationId xmlns:a16="http://schemas.microsoft.com/office/drawing/2014/main" xmlns="" id="{4AB8CE96-3DF3-4063-9F27-D4DB07BB75EF}"/>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87" name="Arc 86">
                      <a:extLst>
                        <a:ext uri="{FF2B5EF4-FFF2-40B4-BE49-F238E27FC236}">
                          <a16:creationId xmlns:a16="http://schemas.microsoft.com/office/drawing/2014/main" xmlns="" id="{309BD817-14B6-4AA7-A1F6-6EAEFBC3A86F}"/>
                        </a:ext>
                      </a:extLst>
                    </p:cNvPr>
                    <p:cNvSpPr/>
                    <p:nvPr/>
                  </p:nvSpPr>
                  <p:spPr>
                    <a:xfrm>
                      <a:off x="5805714" y="609691"/>
                      <a:ext cx="410553" cy="386869"/>
                    </a:xfrm>
                    <a:prstGeom prst="arc">
                      <a:avLst>
                        <a:gd name="adj1" fmla="val 10809658"/>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libri" panose="020F0502020204030204"/>
                        <a:ea typeface="+mn-ea"/>
                        <a:cs typeface="+mn-cs"/>
                      </a:endParaRPr>
                    </a:p>
                  </p:txBody>
                </p:sp>
              </p:grpSp>
              <p:grpSp>
                <p:nvGrpSpPr>
                  <p:cNvPr id="38" name="Group 37">
                    <a:extLst>
                      <a:ext uri="{FF2B5EF4-FFF2-40B4-BE49-F238E27FC236}">
                        <a16:creationId xmlns:a16="http://schemas.microsoft.com/office/drawing/2014/main" xmlns="" id="{C6951FED-2BD7-4859-B333-5B1CAEF8AB8D}"/>
                      </a:ext>
                    </a:extLst>
                  </p:cNvPr>
                  <p:cNvGrpSpPr/>
                  <p:nvPr/>
                </p:nvGrpSpPr>
                <p:grpSpPr>
                  <a:xfrm>
                    <a:off x="5805714" y="1674665"/>
                    <a:ext cx="580573" cy="386869"/>
                    <a:chOff x="5805714" y="609691"/>
                    <a:chExt cx="580573" cy="386869"/>
                  </a:xfrm>
                </p:grpSpPr>
                <p:sp>
                  <p:nvSpPr>
                    <p:cNvPr id="84" name="Rectangle 83">
                      <a:extLst>
                        <a:ext uri="{FF2B5EF4-FFF2-40B4-BE49-F238E27FC236}">
                          <a16:creationId xmlns:a16="http://schemas.microsoft.com/office/drawing/2014/main" xmlns="" id="{FE30C63D-F045-40E9-8C54-26DA5BDA0F44}"/>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85" name="Arc 84">
                      <a:extLst>
                        <a:ext uri="{FF2B5EF4-FFF2-40B4-BE49-F238E27FC236}">
                          <a16:creationId xmlns:a16="http://schemas.microsoft.com/office/drawing/2014/main" xmlns="" id="{434A2720-2A66-40B1-AC7E-5C244C6E6EB9}"/>
                        </a:ext>
                      </a:extLst>
                    </p:cNvPr>
                    <p:cNvSpPr/>
                    <p:nvPr/>
                  </p:nvSpPr>
                  <p:spPr>
                    <a:xfrm>
                      <a:off x="5805714" y="609691"/>
                      <a:ext cx="410553" cy="386869"/>
                    </a:xfrm>
                    <a:prstGeom prst="arc">
                      <a:avLst>
                        <a:gd name="adj1" fmla="val 10875716"/>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black"/>
                        </a:solidFill>
                        <a:effectLst/>
                        <a:uLnTx/>
                        <a:uFillTx/>
                        <a:latin typeface="Calibri" panose="020F0502020204030204"/>
                        <a:ea typeface="+mn-ea"/>
                        <a:cs typeface="+mn-cs"/>
                      </a:endParaRPr>
                    </a:p>
                  </p:txBody>
                </p:sp>
              </p:grpSp>
              <p:grpSp>
                <p:nvGrpSpPr>
                  <p:cNvPr id="39" name="Group 38">
                    <a:extLst>
                      <a:ext uri="{FF2B5EF4-FFF2-40B4-BE49-F238E27FC236}">
                        <a16:creationId xmlns:a16="http://schemas.microsoft.com/office/drawing/2014/main" xmlns="" id="{3253887B-E245-4C89-84BB-C89576187B4D}"/>
                      </a:ext>
                    </a:extLst>
                  </p:cNvPr>
                  <p:cNvGrpSpPr/>
                  <p:nvPr/>
                </p:nvGrpSpPr>
                <p:grpSpPr>
                  <a:xfrm>
                    <a:off x="5805714" y="1985688"/>
                    <a:ext cx="580573" cy="386869"/>
                    <a:chOff x="5805714" y="609691"/>
                    <a:chExt cx="580573" cy="386869"/>
                  </a:xfrm>
                </p:grpSpPr>
                <p:sp>
                  <p:nvSpPr>
                    <p:cNvPr id="82" name="Rectangle 81">
                      <a:extLst>
                        <a:ext uri="{FF2B5EF4-FFF2-40B4-BE49-F238E27FC236}">
                          <a16:creationId xmlns:a16="http://schemas.microsoft.com/office/drawing/2014/main" xmlns="" id="{C2935527-C9EF-4950-89BB-EB1207B25EAD}"/>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83" name="Arc 82">
                      <a:extLst>
                        <a:ext uri="{FF2B5EF4-FFF2-40B4-BE49-F238E27FC236}">
                          <a16:creationId xmlns:a16="http://schemas.microsoft.com/office/drawing/2014/main" xmlns="" id="{B885AD0D-2A97-4761-A7E2-81AE7730FF98}"/>
                        </a:ext>
                      </a:extLst>
                    </p:cNvPr>
                    <p:cNvSpPr/>
                    <p:nvPr/>
                  </p:nvSpPr>
                  <p:spPr>
                    <a:xfrm>
                      <a:off x="5805714" y="609691"/>
                      <a:ext cx="410553" cy="386869"/>
                    </a:xfrm>
                    <a:prstGeom prst="arc">
                      <a:avLst>
                        <a:gd name="adj1" fmla="val 10782495"/>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libri" panose="020F0502020204030204"/>
                        <a:ea typeface="+mn-ea"/>
                        <a:cs typeface="+mn-cs"/>
                      </a:endParaRPr>
                    </a:p>
                  </p:txBody>
                </p:sp>
              </p:grpSp>
              <p:grpSp>
                <p:nvGrpSpPr>
                  <p:cNvPr id="40" name="Group 39">
                    <a:extLst>
                      <a:ext uri="{FF2B5EF4-FFF2-40B4-BE49-F238E27FC236}">
                        <a16:creationId xmlns:a16="http://schemas.microsoft.com/office/drawing/2014/main" xmlns="" id="{B20895E6-FBAD-4249-90F9-43369FD2080F}"/>
                      </a:ext>
                    </a:extLst>
                  </p:cNvPr>
                  <p:cNvGrpSpPr/>
                  <p:nvPr/>
                </p:nvGrpSpPr>
                <p:grpSpPr>
                  <a:xfrm>
                    <a:off x="5805714" y="2296711"/>
                    <a:ext cx="580573" cy="386869"/>
                    <a:chOff x="5805714" y="609691"/>
                    <a:chExt cx="580573" cy="386869"/>
                  </a:xfrm>
                </p:grpSpPr>
                <p:sp>
                  <p:nvSpPr>
                    <p:cNvPr id="80" name="Rectangle 79">
                      <a:extLst>
                        <a:ext uri="{FF2B5EF4-FFF2-40B4-BE49-F238E27FC236}">
                          <a16:creationId xmlns:a16="http://schemas.microsoft.com/office/drawing/2014/main" xmlns="" id="{416F99E9-E132-4AB6-9501-719E390B2951}"/>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81" name="Arc 80">
                      <a:extLst>
                        <a:ext uri="{FF2B5EF4-FFF2-40B4-BE49-F238E27FC236}">
                          <a16:creationId xmlns:a16="http://schemas.microsoft.com/office/drawing/2014/main" xmlns="" id="{7BF41422-E1EF-4A49-906D-7C9E43200378}"/>
                        </a:ext>
                      </a:extLst>
                    </p:cNvPr>
                    <p:cNvSpPr/>
                    <p:nvPr/>
                  </p:nvSpPr>
                  <p:spPr>
                    <a:xfrm>
                      <a:off x="5805714" y="609691"/>
                      <a:ext cx="410553" cy="386869"/>
                    </a:xfrm>
                    <a:prstGeom prst="arc">
                      <a:avLst>
                        <a:gd name="adj1" fmla="val 10837911"/>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libri" panose="020F0502020204030204"/>
                        <a:ea typeface="+mn-ea"/>
                        <a:cs typeface="+mn-cs"/>
                      </a:endParaRPr>
                    </a:p>
                  </p:txBody>
                </p:sp>
              </p:grpSp>
              <p:grpSp>
                <p:nvGrpSpPr>
                  <p:cNvPr id="41" name="Group 40">
                    <a:extLst>
                      <a:ext uri="{FF2B5EF4-FFF2-40B4-BE49-F238E27FC236}">
                        <a16:creationId xmlns:a16="http://schemas.microsoft.com/office/drawing/2014/main" xmlns="" id="{3A6C8FCE-3906-4A51-8C51-53A21458A79D}"/>
                      </a:ext>
                    </a:extLst>
                  </p:cNvPr>
                  <p:cNvGrpSpPr/>
                  <p:nvPr/>
                </p:nvGrpSpPr>
                <p:grpSpPr>
                  <a:xfrm>
                    <a:off x="5805714" y="2607734"/>
                    <a:ext cx="580573" cy="386869"/>
                    <a:chOff x="5805714" y="609691"/>
                    <a:chExt cx="580573" cy="386869"/>
                  </a:xfrm>
                </p:grpSpPr>
                <p:sp>
                  <p:nvSpPr>
                    <p:cNvPr id="78" name="Rectangle 77">
                      <a:extLst>
                        <a:ext uri="{FF2B5EF4-FFF2-40B4-BE49-F238E27FC236}">
                          <a16:creationId xmlns:a16="http://schemas.microsoft.com/office/drawing/2014/main" xmlns="" id="{01B7306C-C82A-4CBC-8810-B196E2B85FD9}"/>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79" name="Arc 78">
                      <a:extLst>
                        <a:ext uri="{FF2B5EF4-FFF2-40B4-BE49-F238E27FC236}">
                          <a16:creationId xmlns:a16="http://schemas.microsoft.com/office/drawing/2014/main" xmlns="" id="{4309EB4B-A1C1-41B8-9E71-43E4632DE81A}"/>
                        </a:ext>
                      </a:extLst>
                    </p:cNvPr>
                    <p:cNvSpPr/>
                    <p:nvPr/>
                  </p:nvSpPr>
                  <p:spPr>
                    <a:xfrm>
                      <a:off x="5805714" y="609691"/>
                      <a:ext cx="410553" cy="386869"/>
                    </a:xfrm>
                    <a:prstGeom prst="arc">
                      <a:avLst>
                        <a:gd name="adj1" fmla="val 10817170"/>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libri" panose="020F0502020204030204"/>
                        <a:ea typeface="+mn-ea"/>
                        <a:cs typeface="+mn-cs"/>
                      </a:endParaRPr>
                    </a:p>
                  </p:txBody>
                </p:sp>
              </p:grpSp>
              <p:grpSp>
                <p:nvGrpSpPr>
                  <p:cNvPr id="42" name="Group 41">
                    <a:extLst>
                      <a:ext uri="{FF2B5EF4-FFF2-40B4-BE49-F238E27FC236}">
                        <a16:creationId xmlns:a16="http://schemas.microsoft.com/office/drawing/2014/main" xmlns="" id="{C74B4894-B5D2-4362-964C-D4DC0546060A}"/>
                      </a:ext>
                    </a:extLst>
                  </p:cNvPr>
                  <p:cNvGrpSpPr/>
                  <p:nvPr/>
                </p:nvGrpSpPr>
                <p:grpSpPr>
                  <a:xfrm>
                    <a:off x="5805714" y="2918757"/>
                    <a:ext cx="580573" cy="386869"/>
                    <a:chOff x="5805714" y="609691"/>
                    <a:chExt cx="580573" cy="386869"/>
                  </a:xfrm>
                </p:grpSpPr>
                <p:sp>
                  <p:nvSpPr>
                    <p:cNvPr id="76" name="Rectangle 75">
                      <a:extLst>
                        <a:ext uri="{FF2B5EF4-FFF2-40B4-BE49-F238E27FC236}">
                          <a16:creationId xmlns:a16="http://schemas.microsoft.com/office/drawing/2014/main" xmlns="" id="{DA95D981-4D5B-4F4F-8A82-69838938508F}"/>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77" name="Arc 76">
                      <a:extLst>
                        <a:ext uri="{FF2B5EF4-FFF2-40B4-BE49-F238E27FC236}">
                          <a16:creationId xmlns:a16="http://schemas.microsoft.com/office/drawing/2014/main" xmlns="" id="{E4822634-A39A-4B0D-8399-883328FCA1EE}"/>
                        </a:ext>
                      </a:extLst>
                    </p:cNvPr>
                    <p:cNvSpPr/>
                    <p:nvPr/>
                  </p:nvSpPr>
                  <p:spPr>
                    <a:xfrm>
                      <a:off x="5805714" y="609691"/>
                      <a:ext cx="410553" cy="386869"/>
                    </a:xfrm>
                    <a:prstGeom prst="arc">
                      <a:avLst>
                        <a:gd name="adj1" fmla="val 11220475"/>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libri" panose="020F0502020204030204"/>
                        <a:ea typeface="+mn-ea"/>
                        <a:cs typeface="+mn-cs"/>
                      </a:endParaRPr>
                    </a:p>
                  </p:txBody>
                </p:sp>
              </p:grpSp>
              <p:grpSp>
                <p:nvGrpSpPr>
                  <p:cNvPr id="43" name="Group 42">
                    <a:extLst>
                      <a:ext uri="{FF2B5EF4-FFF2-40B4-BE49-F238E27FC236}">
                        <a16:creationId xmlns:a16="http://schemas.microsoft.com/office/drawing/2014/main" xmlns="" id="{AC0C8900-7AAE-4DAD-9853-250BA8E46217}"/>
                      </a:ext>
                    </a:extLst>
                  </p:cNvPr>
                  <p:cNvGrpSpPr/>
                  <p:nvPr/>
                </p:nvGrpSpPr>
                <p:grpSpPr>
                  <a:xfrm>
                    <a:off x="5805714" y="3229780"/>
                    <a:ext cx="580573" cy="386869"/>
                    <a:chOff x="5805714" y="609691"/>
                    <a:chExt cx="580573" cy="386869"/>
                  </a:xfrm>
                </p:grpSpPr>
                <p:sp>
                  <p:nvSpPr>
                    <p:cNvPr id="74" name="Rectangle 73">
                      <a:extLst>
                        <a:ext uri="{FF2B5EF4-FFF2-40B4-BE49-F238E27FC236}">
                          <a16:creationId xmlns:a16="http://schemas.microsoft.com/office/drawing/2014/main" xmlns="" id="{8F16C3F5-5111-4385-95DB-684995C5DA9E}"/>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75" name="Arc 74">
                      <a:extLst>
                        <a:ext uri="{FF2B5EF4-FFF2-40B4-BE49-F238E27FC236}">
                          <a16:creationId xmlns:a16="http://schemas.microsoft.com/office/drawing/2014/main" xmlns="" id="{C8E4EC42-A513-472E-AE69-66EF8F71937C}"/>
                        </a:ext>
                      </a:extLst>
                    </p:cNvPr>
                    <p:cNvSpPr/>
                    <p:nvPr/>
                  </p:nvSpPr>
                  <p:spPr>
                    <a:xfrm>
                      <a:off x="5805714" y="609691"/>
                      <a:ext cx="410553" cy="386869"/>
                    </a:xfrm>
                    <a:prstGeom prst="arc">
                      <a:avLst>
                        <a:gd name="adj1" fmla="val 1064800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libri" panose="020F0502020204030204"/>
                        <a:ea typeface="+mn-ea"/>
                        <a:cs typeface="+mn-cs"/>
                      </a:endParaRPr>
                    </a:p>
                  </p:txBody>
                </p:sp>
              </p:grpSp>
              <p:grpSp>
                <p:nvGrpSpPr>
                  <p:cNvPr id="44" name="Group 43">
                    <a:extLst>
                      <a:ext uri="{FF2B5EF4-FFF2-40B4-BE49-F238E27FC236}">
                        <a16:creationId xmlns:a16="http://schemas.microsoft.com/office/drawing/2014/main" xmlns="" id="{B9DF2A69-06AC-4DC9-B6C7-9A1B9D012585}"/>
                      </a:ext>
                    </a:extLst>
                  </p:cNvPr>
                  <p:cNvGrpSpPr/>
                  <p:nvPr/>
                </p:nvGrpSpPr>
                <p:grpSpPr>
                  <a:xfrm>
                    <a:off x="5805714" y="3540803"/>
                    <a:ext cx="580573" cy="386869"/>
                    <a:chOff x="5805714" y="609691"/>
                    <a:chExt cx="580573" cy="386869"/>
                  </a:xfrm>
                </p:grpSpPr>
                <p:sp>
                  <p:nvSpPr>
                    <p:cNvPr id="72" name="Rectangle 71">
                      <a:extLst>
                        <a:ext uri="{FF2B5EF4-FFF2-40B4-BE49-F238E27FC236}">
                          <a16:creationId xmlns:a16="http://schemas.microsoft.com/office/drawing/2014/main" xmlns="" id="{66D59475-186E-4F7A-A501-ABEDCC08DC98}"/>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73" name="Arc 72">
                      <a:extLst>
                        <a:ext uri="{FF2B5EF4-FFF2-40B4-BE49-F238E27FC236}">
                          <a16:creationId xmlns:a16="http://schemas.microsoft.com/office/drawing/2014/main" xmlns="" id="{55C929AA-C5D4-4A29-94FC-BF99C03F9430}"/>
                        </a:ext>
                      </a:extLst>
                    </p:cNvPr>
                    <p:cNvSpPr/>
                    <p:nvPr/>
                  </p:nvSpPr>
                  <p:spPr>
                    <a:xfrm>
                      <a:off x="5805714" y="609691"/>
                      <a:ext cx="410553" cy="386869"/>
                    </a:xfrm>
                    <a:prstGeom prst="arc">
                      <a:avLst>
                        <a:gd name="adj1" fmla="val 1090146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libri" panose="020F0502020204030204"/>
                        <a:ea typeface="+mn-ea"/>
                        <a:cs typeface="+mn-cs"/>
                      </a:endParaRPr>
                    </a:p>
                  </p:txBody>
                </p:sp>
              </p:grpSp>
              <p:grpSp>
                <p:nvGrpSpPr>
                  <p:cNvPr id="45" name="Group 44">
                    <a:extLst>
                      <a:ext uri="{FF2B5EF4-FFF2-40B4-BE49-F238E27FC236}">
                        <a16:creationId xmlns:a16="http://schemas.microsoft.com/office/drawing/2014/main" xmlns="" id="{26F5DDE8-77F1-4A19-9A73-FA16AD387091}"/>
                      </a:ext>
                    </a:extLst>
                  </p:cNvPr>
                  <p:cNvGrpSpPr/>
                  <p:nvPr/>
                </p:nvGrpSpPr>
                <p:grpSpPr>
                  <a:xfrm>
                    <a:off x="5805714" y="3851826"/>
                    <a:ext cx="580573" cy="386869"/>
                    <a:chOff x="5805714" y="609691"/>
                    <a:chExt cx="580573" cy="386869"/>
                  </a:xfrm>
                </p:grpSpPr>
                <p:sp>
                  <p:nvSpPr>
                    <p:cNvPr id="70" name="Rectangle 69">
                      <a:extLst>
                        <a:ext uri="{FF2B5EF4-FFF2-40B4-BE49-F238E27FC236}">
                          <a16:creationId xmlns:a16="http://schemas.microsoft.com/office/drawing/2014/main" xmlns="" id="{3975D25C-1E30-46E2-BA99-3037ADE31704}"/>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71" name="Arc 70">
                      <a:extLst>
                        <a:ext uri="{FF2B5EF4-FFF2-40B4-BE49-F238E27FC236}">
                          <a16:creationId xmlns:a16="http://schemas.microsoft.com/office/drawing/2014/main" xmlns="" id="{5489E9B8-DC06-4350-B467-61A9DA0B02A7}"/>
                        </a:ext>
                      </a:extLst>
                    </p:cNvPr>
                    <p:cNvSpPr/>
                    <p:nvPr/>
                  </p:nvSpPr>
                  <p:spPr>
                    <a:xfrm>
                      <a:off x="5805714" y="609691"/>
                      <a:ext cx="410553" cy="386869"/>
                    </a:xfrm>
                    <a:prstGeom prst="arc">
                      <a:avLst>
                        <a:gd name="adj1" fmla="val 11023282"/>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libri" panose="020F0502020204030204"/>
                        <a:ea typeface="+mn-ea"/>
                        <a:cs typeface="+mn-cs"/>
                      </a:endParaRPr>
                    </a:p>
                  </p:txBody>
                </p:sp>
              </p:grpSp>
              <p:grpSp>
                <p:nvGrpSpPr>
                  <p:cNvPr id="46" name="Group 45">
                    <a:extLst>
                      <a:ext uri="{FF2B5EF4-FFF2-40B4-BE49-F238E27FC236}">
                        <a16:creationId xmlns:a16="http://schemas.microsoft.com/office/drawing/2014/main" xmlns="" id="{0375CE18-5EC1-4881-8142-DC1BC91AD094}"/>
                      </a:ext>
                    </a:extLst>
                  </p:cNvPr>
                  <p:cNvGrpSpPr/>
                  <p:nvPr/>
                </p:nvGrpSpPr>
                <p:grpSpPr>
                  <a:xfrm>
                    <a:off x="5805714" y="4162849"/>
                    <a:ext cx="580573" cy="386869"/>
                    <a:chOff x="5805714" y="609691"/>
                    <a:chExt cx="580573" cy="386869"/>
                  </a:xfrm>
                </p:grpSpPr>
                <p:sp>
                  <p:nvSpPr>
                    <p:cNvPr id="68" name="Rectangle 67">
                      <a:extLst>
                        <a:ext uri="{FF2B5EF4-FFF2-40B4-BE49-F238E27FC236}">
                          <a16:creationId xmlns:a16="http://schemas.microsoft.com/office/drawing/2014/main" xmlns="" id="{10A76D25-919A-40D9-9554-EFE2D3956BE4}"/>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69" name="Arc 68">
                      <a:extLst>
                        <a:ext uri="{FF2B5EF4-FFF2-40B4-BE49-F238E27FC236}">
                          <a16:creationId xmlns:a16="http://schemas.microsoft.com/office/drawing/2014/main" xmlns="" id="{F541D253-66CC-4C59-909C-302800ABEEFC}"/>
                        </a:ext>
                      </a:extLst>
                    </p:cNvPr>
                    <p:cNvSpPr/>
                    <p:nvPr/>
                  </p:nvSpPr>
                  <p:spPr>
                    <a:xfrm>
                      <a:off x="5805714" y="609691"/>
                      <a:ext cx="410553" cy="386869"/>
                    </a:xfrm>
                    <a:prstGeom prst="arc">
                      <a:avLst>
                        <a:gd name="adj1" fmla="val 11168103"/>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libri" panose="020F0502020204030204"/>
                        <a:ea typeface="+mn-ea"/>
                        <a:cs typeface="+mn-cs"/>
                      </a:endParaRPr>
                    </a:p>
                  </p:txBody>
                </p:sp>
              </p:grpSp>
              <p:grpSp>
                <p:nvGrpSpPr>
                  <p:cNvPr id="47" name="Group 46">
                    <a:extLst>
                      <a:ext uri="{FF2B5EF4-FFF2-40B4-BE49-F238E27FC236}">
                        <a16:creationId xmlns:a16="http://schemas.microsoft.com/office/drawing/2014/main" xmlns="" id="{D86A99F9-8CBA-4BBB-88F7-14582E27C64C}"/>
                      </a:ext>
                    </a:extLst>
                  </p:cNvPr>
                  <p:cNvGrpSpPr/>
                  <p:nvPr/>
                </p:nvGrpSpPr>
                <p:grpSpPr>
                  <a:xfrm>
                    <a:off x="5805714" y="4473872"/>
                    <a:ext cx="580573" cy="386869"/>
                    <a:chOff x="5805714" y="609691"/>
                    <a:chExt cx="580573" cy="386869"/>
                  </a:xfrm>
                </p:grpSpPr>
                <p:sp>
                  <p:nvSpPr>
                    <p:cNvPr id="66" name="Rectangle 65">
                      <a:extLst>
                        <a:ext uri="{FF2B5EF4-FFF2-40B4-BE49-F238E27FC236}">
                          <a16:creationId xmlns:a16="http://schemas.microsoft.com/office/drawing/2014/main" xmlns="" id="{16259704-CA38-4525-8489-D1FECD12BDBC}"/>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67" name="Arc 66">
                      <a:extLst>
                        <a:ext uri="{FF2B5EF4-FFF2-40B4-BE49-F238E27FC236}">
                          <a16:creationId xmlns:a16="http://schemas.microsoft.com/office/drawing/2014/main" xmlns="" id="{40F4FCA1-5992-49D0-8CE6-8488CF6BAF04}"/>
                        </a:ext>
                      </a:extLst>
                    </p:cNvPr>
                    <p:cNvSpPr/>
                    <p:nvPr/>
                  </p:nvSpPr>
                  <p:spPr>
                    <a:xfrm>
                      <a:off x="5805714" y="609691"/>
                      <a:ext cx="410553" cy="386869"/>
                    </a:xfrm>
                    <a:prstGeom prst="arc">
                      <a:avLst>
                        <a:gd name="adj1" fmla="val 11188676"/>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libri" panose="020F0502020204030204"/>
                        <a:ea typeface="+mn-ea"/>
                        <a:cs typeface="+mn-cs"/>
                      </a:endParaRPr>
                    </a:p>
                  </p:txBody>
                </p:sp>
              </p:grpSp>
              <p:grpSp>
                <p:nvGrpSpPr>
                  <p:cNvPr id="48" name="Group 47">
                    <a:extLst>
                      <a:ext uri="{FF2B5EF4-FFF2-40B4-BE49-F238E27FC236}">
                        <a16:creationId xmlns:a16="http://schemas.microsoft.com/office/drawing/2014/main" xmlns="" id="{F5C59377-7214-4209-BA16-86D5D1DAE2B0}"/>
                      </a:ext>
                    </a:extLst>
                  </p:cNvPr>
                  <p:cNvGrpSpPr/>
                  <p:nvPr/>
                </p:nvGrpSpPr>
                <p:grpSpPr>
                  <a:xfrm>
                    <a:off x="5805714" y="4784895"/>
                    <a:ext cx="580573" cy="386869"/>
                    <a:chOff x="5805714" y="609691"/>
                    <a:chExt cx="580573" cy="386869"/>
                  </a:xfrm>
                </p:grpSpPr>
                <p:sp>
                  <p:nvSpPr>
                    <p:cNvPr id="64" name="Rectangle 63">
                      <a:extLst>
                        <a:ext uri="{FF2B5EF4-FFF2-40B4-BE49-F238E27FC236}">
                          <a16:creationId xmlns:a16="http://schemas.microsoft.com/office/drawing/2014/main" xmlns="" id="{959A5D35-C7AE-458F-BBB5-71CD3A3F97F8}"/>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65" name="Arc 64">
                      <a:extLst>
                        <a:ext uri="{FF2B5EF4-FFF2-40B4-BE49-F238E27FC236}">
                          <a16:creationId xmlns:a16="http://schemas.microsoft.com/office/drawing/2014/main" xmlns="" id="{F490A229-65A6-4DFF-870F-4B92A114A66A}"/>
                        </a:ext>
                      </a:extLst>
                    </p:cNvPr>
                    <p:cNvSpPr/>
                    <p:nvPr/>
                  </p:nvSpPr>
                  <p:spPr>
                    <a:xfrm>
                      <a:off x="5805714" y="609691"/>
                      <a:ext cx="410553" cy="386869"/>
                    </a:xfrm>
                    <a:prstGeom prst="arc">
                      <a:avLst>
                        <a:gd name="adj1" fmla="val 11146438"/>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libri" panose="020F0502020204030204"/>
                        <a:ea typeface="+mn-ea"/>
                        <a:cs typeface="+mn-cs"/>
                      </a:endParaRPr>
                    </a:p>
                  </p:txBody>
                </p:sp>
              </p:grpSp>
              <p:grpSp>
                <p:nvGrpSpPr>
                  <p:cNvPr id="49" name="Group 48">
                    <a:extLst>
                      <a:ext uri="{FF2B5EF4-FFF2-40B4-BE49-F238E27FC236}">
                        <a16:creationId xmlns:a16="http://schemas.microsoft.com/office/drawing/2014/main" xmlns="" id="{9EC6FFFF-2006-4366-8566-0113AD9F036A}"/>
                      </a:ext>
                    </a:extLst>
                  </p:cNvPr>
                  <p:cNvGrpSpPr/>
                  <p:nvPr/>
                </p:nvGrpSpPr>
                <p:grpSpPr>
                  <a:xfrm>
                    <a:off x="5805714" y="5095918"/>
                    <a:ext cx="580573" cy="386869"/>
                    <a:chOff x="5805714" y="609691"/>
                    <a:chExt cx="580573" cy="386869"/>
                  </a:xfrm>
                </p:grpSpPr>
                <p:sp>
                  <p:nvSpPr>
                    <p:cNvPr id="62" name="Rectangle 61">
                      <a:extLst>
                        <a:ext uri="{FF2B5EF4-FFF2-40B4-BE49-F238E27FC236}">
                          <a16:creationId xmlns:a16="http://schemas.microsoft.com/office/drawing/2014/main" xmlns="" id="{595E399E-0521-4D5B-914F-29C3ADDF2B72}"/>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63" name="Arc 62">
                      <a:extLst>
                        <a:ext uri="{FF2B5EF4-FFF2-40B4-BE49-F238E27FC236}">
                          <a16:creationId xmlns:a16="http://schemas.microsoft.com/office/drawing/2014/main" xmlns="" id="{14739334-2472-4756-B880-7780C40DA407}"/>
                        </a:ext>
                      </a:extLst>
                    </p:cNvPr>
                    <p:cNvSpPr/>
                    <p:nvPr/>
                  </p:nvSpPr>
                  <p:spPr>
                    <a:xfrm>
                      <a:off x="5805714" y="609691"/>
                      <a:ext cx="410553" cy="386869"/>
                    </a:xfrm>
                    <a:prstGeom prst="arc">
                      <a:avLst>
                        <a:gd name="adj1" fmla="val 11122511"/>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libri" panose="020F0502020204030204"/>
                        <a:ea typeface="+mn-ea"/>
                        <a:cs typeface="+mn-cs"/>
                      </a:endParaRPr>
                    </a:p>
                  </p:txBody>
                </p:sp>
              </p:grpSp>
              <p:grpSp>
                <p:nvGrpSpPr>
                  <p:cNvPr id="50" name="Group 49">
                    <a:extLst>
                      <a:ext uri="{FF2B5EF4-FFF2-40B4-BE49-F238E27FC236}">
                        <a16:creationId xmlns:a16="http://schemas.microsoft.com/office/drawing/2014/main" xmlns="" id="{6D7FEFCF-F5E2-48A4-8DA2-466E3FA530E8}"/>
                      </a:ext>
                    </a:extLst>
                  </p:cNvPr>
                  <p:cNvGrpSpPr/>
                  <p:nvPr/>
                </p:nvGrpSpPr>
                <p:grpSpPr>
                  <a:xfrm>
                    <a:off x="5805714" y="5406941"/>
                    <a:ext cx="580573" cy="386869"/>
                    <a:chOff x="5805714" y="609691"/>
                    <a:chExt cx="580573" cy="386869"/>
                  </a:xfrm>
                </p:grpSpPr>
                <p:sp>
                  <p:nvSpPr>
                    <p:cNvPr id="60" name="Rectangle 59">
                      <a:extLst>
                        <a:ext uri="{FF2B5EF4-FFF2-40B4-BE49-F238E27FC236}">
                          <a16:creationId xmlns:a16="http://schemas.microsoft.com/office/drawing/2014/main" xmlns="" id="{5B8C7798-2FB8-447C-BA5C-ECB75C74E5AD}"/>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61" name="Arc 60">
                      <a:extLst>
                        <a:ext uri="{FF2B5EF4-FFF2-40B4-BE49-F238E27FC236}">
                          <a16:creationId xmlns:a16="http://schemas.microsoft.com/office/drawing/2014/main" xmlns="" id="{DDFE7CA2-AC7D-4CF0-A779-1F7EC6161969}"/>
                        </a:ext>
                      </a:extLst>
                    </p:cNvPr>
                    <p:cNvSpPr/>
                    <p:nvPr/>
                  </p:nvSpPr>
                  <p:spPr>
                    <a:xfrm>
                      <a:off x="5805714" y="609691"/>
                      <a:ext cx="410553" cy="386869"/>
                    </a:xfrm>
                    <a:prstGeom prst="arc">
                      <a:avLst>
                        <a:gd name="adj1" fmla="val 1087916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libri" panose="020F0502020204030204"/>
                        <a:ea typeface="+mn-ea"/>
                        <a:cs typeface="+mn-cs"/>
                      </a:endParaRPr>
                    </a:p>
                  </p:txBody>
                </p:sp>
              </p:grpSp>
              <p:grpSp>
                <p:nvGrpSpPr>
                  <p:cNvPr id="51" name="Group 50">
                    <a:extLst>
                      <a:ext uri="{FF2B5EF4-FFF2-40B4-BE49-F238E27FC236}">
                        <a16:creationId xmlns:a16="http://schemas.microsoft.com/office/drawing/2014/main" xmlns="" id="{EF6B5FAD-EB1F-43DC-8B99-11CAD21D64C9}"/>
                      </a:ext>
                    </a:extLst>
                  </p:cNvPr>
                  <p:cNvGrpSpPr/>
                  <p:nvPr/>
                </p:nvGrpSpPr>
                <p:grpSpPr>
                  <a:xfrm>
                    <a:off x="5805714" y="5717964"/>
                    <a:ext cx="580573" cy="386869"/>
                    <a:chOff x="5805714" y="609691"/>
                    <a:chExt cx="580573" cy="386869"/>
                  </a:xfrm>
                </p:grpSpPr>
                <p:sp>
                  <p:nvSpPr>
                    <p:cNvPr id="58" name="Rectangle 57">
                      <a:extLst>
                        <a:ext uri="{FF2B5EF4-FFF2-40B4-BE49-F238E27FC236}">
                          <a16:creationId xmlns:a16="http://schemas.microsoft.com/office/drawing/2014/main" xmlns="" id="{B817890A-729D-4FBB-8EF7-DAFD6F73427B}"/>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59" name="Arc 58">
                      <a:extLst>
                        <a:ext uri="{FF2B5EF4-FFF2-40B4-BE49-F238E27FC236}">
                          <a16:creationId xmlns:a16="http://schemas.microsoft.com/office/drawing/2014/main" xmlns="" id="{EAD6132E-2435-4771-A3CC-CCE94E7A9600}"/>
                        </a:ext>
                      </a:extLst>
                    </p:cNvPr>
                    <p:cNvSpPr/>
                    <p:nvPr/>
                  </p:nvSpPr>
                  <p:spPr>
                    <a:xfrm>
                      <a:off x="5805714" y="609691"/>
                      <a:ext cx="410553" cy="386869"/>
                    </a:xfrm>
                    <a:prstGeom prst="arc">
                      <a:avLst>
                        <a:gd name="adj1" fmla="val 1099240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libri" panose="020F0502020204030204"/>
                        <a:ea typeface="+mn-ea"/>
                        <a:cs typeface="+mn-cs"/>
                      </a:endParaRPr>
                    </a:p>
                  </p:txBody>
                </p:sp>
              </p:grpSp>
              <p:grpSp>
                <p:nvGrpSpPr>
                  <p:cNvPr id="52" name="Group 51">
                    <a:extLst>
                      <a:ext uri="{FF2B5EF4-FFF2-40B4-BE49-F238E27FC236}">
                        <a16:creationId xmlns:a16="http://schemas.microsoft.com/office/drawing/2014/main" xmlns="" id="{2B7006E1-B188-46BA-BAA5-15A960905F4C}"/>
                      </a:ext>
                    </a:extLst>
                  </p:cNvPr>
                  <p:cNvGrpSpPr/>
                  <p:nvPr/>
                </p:nvGrpSpPr>
                <p:grpSpPr>
                  <a:xfrm>
                    <a:off x="5805714" y="6028987"/>
                    <a:ext cx="580573" cy="386869"/>
                    <a:chOff x="5805714" y="609691"/>
                    <a:chExt cx="580573" cy="386869"/>
                  </a:xfrm>
                </p:grpSpPr>
                <p:sp>
                  <p:nvSpPr>
                    <p:cNvPr id="56" name="Rectangle 55">
                      <a:extLst>
                        <a:ext uri="{FF2B5EF4-FFF2-40B4-BE49-F238E27FC236}">
                          <a16:creationId xmlns:a16="http://schemas.microsoft.com/office/drawing/2014/main" xmlns="" id="{D01250CF-AFA1-4A19-B3C7-7F163609380B}"/>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57" name="Arc 56">
                      <a:extLst>
                        <a:ext uri="{FF2B5EF4-FFF2-40B4-BE49-F238E27FC236}">
                          <a16:creationId xmlns:a16="http://schemas.microsoft.com/office/drawing/2014/main" xmlns="" id="{1014BA5C-C370-44EB-84DA-2D69E36CE6C3}"/>
                        </a:ext>
                      </a:extLst>
                    </p:cNvPr>
                    <p:cNvSpPr/>
                    <p:nvPr/>
                  </p:nvSpPr>
                  <p:spPr>
                    <a:xfrm>
                      <a:off x="5805714" y="609691"/>
                      <a:ext cx="410553" cy="386869"/>
                    </a:xfrm>
                    <a:prstGeom prst="arc">
                      <a:avLst>
                        <a:gd name="adj1" fmla="val 11197210"/>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libri" panose="020F0502020204030204"/>
                        <a:ea typeface="+mn-ea"/>
                        <a:cs typeface="+mn-cs"/>
                      </a:endParaRPr>
                    </a:p>
                  </p:txBody>
                </p:sp>
              </p:grpSp>
              <p:grpSp>
                <p:nvGrpSpPr>
                  <p:cNvPr id="53" name="Group 52">
                    <a:extLst>
                      <a:ext uri="{FF2B5EF4-FFF2-40B4-BE49-F238E27FC236}">
                        <a16:creationId xmlns:a16="http://schemas.microsoft.com/office/drawing/2014/main" xmlns="" id="{AD8CB7E5-EBC4-4791-B93B-D0B41B862B83}"/>
                      </a:ext>
                    </a:extLst>
                  </p:cNvPr>
                  <p:cNvGrpSpPr/>
                  <p:nvPr/>
                </p:nvGrpSpPr>
                <p:grpSpPr>
                  <a:xfrm>
                    <a:off x="5805714" y="6340004"/>
                    <a:ext cx="580573" cy="386869"/>
                    <a:chOff x="5805714" y="609691"/>
                    <a:chExt cx="580573" cy="386869"/>
                  </a:xfrm>
                </p:grpSpPr>
                <p:sp>
                  <p:nvSpPr>
                    <p:cNvPr id="54" name="Rectangle 53">
                      <a:extLst>
                        <a:ext uri="{FF2B5EF4-FFF2-40B4-BE49-F238E27FC236}">
                          <a16:creationId xmlns:a16="http://schemas.microsoft.com/office/drawing/2014/main" xmlns="" id="{CF456FF3-391C-4C8E-A128-A413BDBBB225}"/>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55" name="Arc 54">
                      <a:extLst>
                        <a:ext uri="{FF2B5EF4-FFF2-40B4-BE49-F238E27FC236}">
                          <a16:creationId xmlns:a16="http://schemas.microsoft.com/office/drawing/2014/main" xmlns="" id="{8838FE2A-04D7-44E3-97C3-54338832CB9A}"/>
                        </a:ext>
                      </a:extLst>
                    </p:cNvPr>
                    <p:cNvSpPr/>
                    <p:nvPr/>
                  </p:nvSpPr>
                  <p:spPr>
                    <a:xfrm>
                      <a:off x="5805714" y="609691"/>
                      <a:ext cx="410553" cy="386869"/>
                    </a:xfrm>
                    <a:prstGeom prst="arc">
                      <a:avLst>
                        <a:gd name="adj1" fmla="val 11129801"/>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libri" panose="020F0502020204030204"/>
                        <a:ea typeface="+mn-ea"/>
                        <a:cs typeface="+mn-cs"/>
                      </a:endParaRPr>
                    </a:p>
                  </p:txBody>
                </p:sp>
              </p:grpSp>
            </p:grpSp>
          </p:grpSp>
        </p:grpSp>
      </p:grpSp>
      <p:sp>
        <p:nvSpPr>
          <p:cNvPr id="103" name="TextBox 102">
            <a:extLst>
              <a:ext uri="{FF2B5EF4-FFF2-40B4-BE49-F238E27FC236}">
                <a16:creationId xmlns:a16="http://schemas.microsoft.com/office/drawing/2014/main" xmlns="" id="{F2C903F3-C80B-4C65-BBE4-42679B3787E3}"/>
              </a:ext>
            </a:extLst>
          </p:cNvPr>
          <p:cNvSpPr txBox="1"/>
          <p:nvPr/>
        </p:nvSpPr>
        <p:spPr>
          <a:xfrm>
            <a:off x="7054475" y="1171034"/>
            <a:ext cx="4121107" cy="523220"/>
          </a:xfrm>
          <a:prstGeom prst="rect">
            <a:avLst/>
          </a:prstGeom>
          <a:noFill/>
        </p:spPr>
        <p:txBody>
          <a:bodyPr wrap="square" rtlCol="0">
            <a:spAutoFit/>
          </a:bodyPr>
          <a:lstStyle/>
          <a:p>
            <a:pPr algn="ctr"/>
            <a:r>
              <a:rPr lang="ar-EG" sz="2800" b="1" dirty="0">
                <a:ln>
                  <a:solidFill>
                    <a:schemeClr val="tx1">
                      <a:lumMod val="65000"/>
                      <a:lumOff val="35000"/>
                    </a:schemeClr>
                  </a:solidFill>
                </a:ln>
                <a:solidFill>
                  <a:schemeClr val="tx1">
                    <a:lumMod val="65000"/>
                    <a:lumOff val="35000"/>
                  </a:schemeClr>
                </a:solidFill>
                <a:effectLst>
                  <a:glow rad="63500">
                    <a:schemeClr val="accent6">
                      <a:satMod val="175000"/>
                      <a:alpha val="40000"/>
                    </a:schemeClr>
                  </a:glow>
                </a:effectLst>
                <a:latin typeface="Sakkal Majalla" pitchFamily="2" charset="-78"/>
                <a:cs typeface="Sakkal Majalla" pitchFamily="2" charset="-78"/>
              </a:rPr>
              <a:t>التقسيم الثلاثي للمخزون</a:t>
            </a:r>
          </a:p>
        </p:txBody>
      </p:sp>
      <p:sp>
        <p:nvSpPr>
          <p:cNvPr id="104" name="TextBox 103">
            <a:extLst>
              <a:ext uri="{FF2B5EF4-FFF2-40B4-BE49-F238E27FC236}">
                <a16:creationId xmlns:a16="http://schemas.microsoft.com/office/drawing/2014/main" xmlns="" id="{BC486640-E351-43E9-B9E2-9FE71880CCBD}"/>
              </a:ext>
            </a:extLst>
          </p:cNvPr>
          <p:cNvSpPr txBox="1"/>
          <p:nvPr/>
        </p:nvSpPr>
        <p:spPr>
          <a:xfrm>
            <a:off x="6647712" y="1864890"/>
            <a:ext cx="4530246" cy="3970318"/>
          </a:xfrm>
          <a:prstGeom prst="rect">
            <a:avLst/>
          </a:prstGeom>
          <a:noFill/>
        </p:spPr>
        <p:txBody>
          <a:bodyPr wrap="square" rtlCol="0">
            <a:spAutoFit/>
          </a:bodyPr>
          <a:lstStyle/>
          <a:p>
            <a:pPr marL="357188"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أسس التقسيم الثلاثي للمخزون.</a:t>
            </a:r>
          </a:p>
          <a:p>
            <a:pPr marL="357188"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متطلبات تخطيط ومراقبة المخزون من الفئات الثلاث.</a:t>
            </a:r>
          </a:p>
          <a:p>
            <a:pPr marL="357188"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كيفية إجراء التقسيم الثلاثي (مثال تطبيقي).</a:t>
            </a:r>
          </a:p>
          <a:p>
            <a:pPr marL="357188"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تقويم المخزون. </a:t>
            </a:r>
          </a:p>
          <a:p>
            <a:pPr marL="357188"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طرق تقويم المخزون</a:t>
            </a:r>
          </a:p>
          <a:p>
            <a:pPr marL="357188"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تصنيف وترميز المواد.</a:t>
            </a:r>
          </a:p>
        </p:txBody>
      </p:sp>
      <p:sp>
        <p:nvSpPr>
          <p:cNvPr id="105" name="TextBox 104">
            <a:extLst>
              <a:ext uri="{FF2B5EF4-FFF2-40B4-BE49-F238E27FC236}">
                <a16:creationId xmlns:a16="http://schemas.microsoft.com/office/drawing/2014/main" xmlns="" id="{F2C903F3-C80B-4C65-BBE4-42679B3787E3}"/>
              </a:ext>
            </a:extLst>
          </p:cNvPr>
          <p:cNvSpPr txBox="1"/>
          <p:nvPr/>
        </p:nvSpPr>
        <p:spPr>
          <a:xfrm>
            <a:off x="741775" y="1179508"/>
            <a:ext cx="4881957" cy="523220"/>
          </a:xfrm>
          <a:prstGeom prst="rect">
            <a:avLst/>
          </a:prstGeom>
          <a:noFill/>
        </p:spPr>
        <p:txBody>
          <a:bodyPr wrap="square" rtlCol="0">
            <a:spAutoFit/>
          </a:bodyPr>
          <a:lstStyle/>
          <a:p>
            <a:pPr algn="ctr"/>
            <a:r>
              <a:rPr lang="ar-EG" sz="2800" b="1" dirty="0">
                <a:ln>
                  <a:solidFill>
                    <a:schemeClr val="tx1">
                      <a:lumMod val="65000"/>
                      <a:lumOff val="35000"/>
                    </a:schemeClr>
                  </a:solidFill>
                </a:ln>
                <a:solidFill>
                  <a:schemeClr val="tx1">
                    <a:lumMod val="65000"/>
                    <a:lumOff val="35000"/>
                  </a:schemeClr>
                </a:solidFill>
                <a:effectLst>
                  <a:glow rad="63500">
                    <a:schemeClr val="accent6">
                      <a:satMod val="175000"/>
                      <a:alpha val="40000"/>
                    </a:schemeClr>
                  </a:glow>
                </a:effectLst>
                <a:latin typeface="Sakkal Majalla" pitchFamily="2" charset="-78"/>
                <a:cs typeface="Sakkal Majalla" pitchFamily="2" charset="-78"/>
              </a:rPr>
              <a:t>سياسات قواعد حفظ المخزون</a:t>
            </a:r>
          </a:p>
        </p:txBody>
      </p:sp>
      <p:sp>
        <p:nvSpPr>
          <p:cNvPr id="106" name="TextBox 105">
            <a:extLst>
              <a:ext uri="{FF2B5EF4-FFF2-40B4-BE49-F238E27FC236}">
                <a16:creationId xmlns:a16="http://schemas.microsoft.com/office/drawing/2014/main" xmlns="" id="{BC486640-E351-43E9-B9E2-9FE71880CCBD}"/>
              </a:ext>
            </a:extLst>
          </p:cNvPr>
          <p:cNvSpPr txBox="1"/>
          <p:nvPr/>
        </p:nvSpPr>
        <p:spPr>
          <a:xfrm>
            <a:off x="938721" y="1823632"/>
            <a:ext cx="4604039" cy="3416320"/>
          </a:xfrm>
          <a:prstGeom prst="rect">
            <a:avLst/>
          </a:prstGeom>
          <a:noFill/>
        </p:spPr>
        <p:txBody>
          <a:bodyPr wrap="square" rtlCol="0">
            <a:spAutoFit/>
          </a:bodyPr>
          <a:lstStyle/>
          <a:p>
            <a:pPr marL="357188"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أهم القواعد المنظمة للمخازن والمخزون.</a:t>
            </a:r>
          </a:p>
          <a:p>
            <a:pPr marL="357188"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قواعد ظروف التخزين في الخازن.</a:t>
            </a:r>
          </a:p>
          <a:p>
            <a:pPr marL="357188"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قواعد سياسات التخزين بالمخزن.</a:t>
            </a:r>
          </a:p>
          <a:p>
            <a:pPr marL="357188"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قواعد استلام الاصناف.</a:t>
            </a:r>
          </a:p>
          <a:p>
            <a:pPr marL="357188"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قواعد صرف الاصناف.</a:t>
            </a:r>
          </a:p>
          <a:p>
            <a:pPr marL="357188"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أمن وسلامة المخزون.</a:t>
            </a:r>
          </a:p>
        </p:txBody>
      </p:sp>
      <p:sp>
        <p:nvSpPr>
          <p:cNvPr id="107" name="TextBox 106">
            <a:extLst>
              <a:ext uri="{FF2B5EF4-FFF2-40B4-BE49-F238E27FC236}">
                <a16:creationId xmlns:a16="http://schemas.microsoft.com/office/drawing/2014/main" xmlns="" id="{B1FBF4D5-CE44-480D-BC29-B88EB2D96005}"/>
              </a:ext>
            </a:extLst>
          </p:cNvPr>
          <p:cNvSpPr txBox="1"/>
          <p:nvPr/>
        </p:nvSpPr>
        <p:spPr>
          <a:xfrm>
            <a:off x="11257684" y="4176279"/>
            <a:ext cx="553998" cy="2326663"/>
          </a:xfrm>
          <a:prstGeom prst="rect">
            <a:avLst/>
          </a:prstGeom>
          <a:noFill/>
        </p:spPr>
        <p:txBody>
          <a:bodyPr vert="vert270"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EG" sz="2400" b="1" i="0" u="none" strike="noStrike" kern="0" cap="none" spc="0" normalizeH="0" baseline="0" noProof="0" dirty="0" smtClean="0">
                <a:ln>
                  <a:noFill/>
                </a:ln>
                <a:solidFill>
                  <a:prstClr val="white"/>
                </a:solidFill>
                <a:effectLst/>
                <a:uLnTx/>
                <a:uFillTx/>
                <a:latin typeface="Sakkal Majalla" panose="02000000000000000000" pitchFamily="2" charset="-78"/>
                <a:cs typeface="Sakkal Majalla" panose="02000000000000000000" pitchFamily="2" charset="-78"/>
              </a:rPr>
              <a:t>الجلسة التدريبية الأولى </a:t>
            </a:r>
            <a:endParaRPr kumimoji="0" lang="en-US" sz="2400" b="1" i="0" u="none" strike="noStrike" kern="0" cap="none" spc="0" normalizeH="0" baseline="0" noProof="0" dirty="0" smtClean="0">
              <a:ln>
                <a:noFill/>
              </a:ln>
              <a:solidFill>
                <a:prstClr val="white"/>
              </a:solidFill>
              <a:effectLst/>
              <a:uLnTx/>
              <a:uFillTx/>
              <a:latin typeface="Sakkal Majalla" panose="02000000000000000000" pitchFamily="2" charset="-78"/>
              <a:cs typeface="Sakkal Majalla" panose="02000000000000000000" pitchFamily="2" charset="-78"/>
            </a:endParaRPr>
          </a:p>
        </p:txBody>
      </p:sp>
      <p:sp>
        <p:nvSpPr>
          <p:cNvPr id="108" name="TextBox 107">
            <a:extLst>
              <a:ext uri="{FF2B5EF4-FFF2-40B4-BE49-F238E27FC236}">
                <a16:creationId xmlns:a16="http://schemas.microsoft.com/office/drawing/2014/main" xmlns="" id="{028D77CE-26CC-48A3-92E2-0D112FD9E9FA}"/>
              </a:ext>
            </a:extLst>
          </p:cNvPr>
          <p:cNvSpPr txBox="1"/>
          <p:nvPr/>
        </p:nvSpPr>
        <p:spPr>
          <a:xfrm flipH="1">
            <a:off x="417407" y="4061881"/>
            <a:ext cx="553998" cy="2315661"/>
          </a:xfrm>
          <a:prstGeom prst="rect">
            <a:avLst/>
          </a:prstGeom>
          <a:noFill/>
        </p:spPr>
        <p:txBody>
          <a:bodyPr vert="vert270" wrap="square" rtlCol="0">
            <a:spAutoFit/>
          </a:bodyPr>
          <a:lstStyle/>
          <a:p>
            <a:pPr lvl="0" algn="ctr" rtl="0">
              <a:defRPr/>
            </a:pPr>
            <a:r>
              <a:rPr lang="ar-EG" sz="2400" b="1" kern="0" dirty="0" smtClean="0">
                <a:solidFill>
                  <a:prstClr val="white"/>
                </a:solidFill>
                <a:latin typeface="Sakkal Majalla" panose="02000000000000000000" pitchFamily="2" charset="-78"/>
                <a:cs typeface="Sakkal Majalla" panose="02000000000000000000" pitchFamily="2" charset="-78"/>
              </a:rPr>
              <a:t>الجلسة التدريبية الثانية</a:t>
            </a:r>
            <a:endParaRPr lang="en-US" sz="2400" b="1" kern="0" dirty="0">
              <a:solidFill>
                <a:prstClr val="white"/>
              </a:solidFill>
              <a:latin typeface="Sakkal Majalla" panose="02000000000000000000" pitchFamily="2" charset="-78"/>
              <a:cs typeface="Sakkal Majalla" panose="02000000000000000000" pitchFamily="2" charset="-78"/>
            </a:endParaRPr>
          </a:p>
        </p:txBody>
      </p:sp>
      <p:sp>
        <p:nvSpPr>
          <p:cNvPr id="109" name="Slide Number Placeholder 108"/>
          <p:cNvSpPr>
            <a:spLocks noGrp="1"/>
          </p:cNvSpPr>
          <p:nvPr>
            <p:ph type="sldNum" sz="quarter" idx="12"/>
          </p:nvPr>
        </p:nvSpPr>
        <p:spPr/>
        <p:txBody>
          <a:bodyPr/>
          <a:lstStyle/>
          <a:p>
            <a:fld id="{802A93DA-8321-490E-B7A0-7881EC602D96}" type="slidenum">
              <a:rPr lang="ar-EG" smtClean="0"/>
              <a:t>4</a:t>
            </a:fld>
            <a:endParaRPr lang="ar-EG"/>
          </a:p>
        </p:txBody>
      </p:sp>
      <p:grpSp>
        <p:nvGrpSpPr>
          <p:cNvPr id="110" name="Group 109"/>
          <p:cNvGrpSpPr/>
          <p:nvPr/>
        </p:nvGrpSpPr>
        <p:grpSpPr>
          <a:xfrm>
            <a:off x="3933565" y="128049"/>
            <a:ext cx="4146755" cy="938642"/>
            <a:chOff x="4132593" y="130928"/>
            <a:chExt cx="4146755" cy="938642"/>
          </a:xfrm>
        </p:grpSpPr>
        <p:pic>
          <p:nvPicPr>
            <p:cNvPr id="111" name="Picture 1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32593" y="130928"/>
              <a:ext cx="4146755" cy="938642"/>
            </a:xfrm>
            <a:prstGeom prst="rect">
              <a:avLst/>
            </a:prstGeom>
          </p:spPr>
        </p:pic>
        <p:sp>
          <p:nvSpPr>
            <p:cNvPr id="112" name="Rectangle 111">
              <a:extLst>
                <a:ext uri="{FF2B5EF4-FFF2-40B4-BE49-F238E27FC236}">
                  <a16:creationId xmlns:a16="http://schemas.microsoft.com/office/drawing/2014/main" xmlns="" id="{FA751D29-6DD3-4C4B-90D0-E0CDD25EC818}"/>
                </a:ext>
              </a:extLst>
            </p:cNvPr>
            <p:cNvSpPr/>
            <p:nvPr/>
          </p:nvSpPr>
          <p:spPr>
            <a:xfrm>
              <a:off x="4182717" y="288538"/>
              <a:ext cx="3749166" cy="646331"/>
            </a:xfrm>
            <a:prstGeom prst="rect">
              <a:avLst/>
            </a:prstGeom>
          </p:spPr>
          <p:txBody>
            <a:bodyPr wrap="square">
              <a:spAutoFit/>
            </a:bodyPr>
            <a:lstStyle/>
            <a:p>
              <a:pPr algn="ctr"/>
              <a:r>
                <a:rPr lang="ar-EG" sz="3600" b="1" dirty="0">
                  <a:solidFill>
                    <a:srgbClr val="C00000"/>
                  </a:solidFill>
                  <a:latin typeface="Sakkal Majalla" panose="02000000000000000000" pitchFamily="2" charset="-78"/>
                  <a:cs typeface="Sakkal Majalla" panose="02000000000000000000" pitchFamily="2" charset="-78"/>
                </a:rPr>
                <a:t>اليوم التدريبي الثاني</a:t>
              </a:r>
            </a:p>
          </p:txBody>
        </p:sp>
      </p:grpSp>
      <p:sp>
        <p:nvSpPr>
          <p:cNvPr id="113"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114"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4"/>
              </a:rPr>
              <a:t>www.dawliatraining.com</a:t>
            </a:r>
            <a:endParaRPr lang="en-US" sz="1100" dirty="0">
              <a:effectLst/>
              <a:ea typeface="Calibri"/>
              <a:cs typeface="Arial"/>
            </a:endParaRPr>
          </a:p>
        </p:txBody>
      </p:sp>
    </p:spTree>
    <p:extLst>
      <p:ext uri="{BB962C8B-B14F-4D97-AF65-F5344CB8AC3E}">
        <p14:creationId xmlns:p14="http://schemas.microsoft.com/office/powerpoint/2010/main" val="3042609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07"/>
                                        </p:tgtEl>
                                        <p:attrNameLst>
                                          <p:attrName>style.visibility</p:attrName>
                                        </p:attrNameLst>
                                      </p:cBhvr>
                                      <p:to>
                                        <p:strVal val="visible"/>
                                      </p:to>
                                    </p:set>
                                    <p:animEffect transition="in" filter="randombar(horizontal)">
                                      <p:cBhvr>
                                        <p:cTn id="10" dur="500"/>
                                        <p:tgtEl>
                                          <p:spTgt spid="107"/>
                                        </p:tgtEl>
                                      </p:cBhvr>
                                    </p:animEffect>
                                  </p:childTnLst>
                                </p:cTn>
                              </p:par>
                              <p:par>
                                <p:cTn id="11" presetID="2" presetClass="entr" presetSubtype="4" fill="hold" grpId="0" nodeType="withEffect">
                                  <p:stCondLst>
                                    <p:cond delay="0"/>
                                  </p:stCondLst>
                                  <p:childTnLst>
                                    <p:set>
                                      <p:cBhvr>
                                        <p:cTn id="12" dur="1" fill="hold">
                                          <p:stCondLst>
                                            <p:cond delay="0"/>
                                          </p:stCondLst>
                                        </p:cTn>
                                        <p:tgtEl>
                                          <p:spTgt spid="103"/>
                                        </p:tgtEl>
                                        <p:attrNameLst>
                                          <p:attrName>style.visibility</p:attrName>
                                        </p:attrNameLst>
                                      </p:cBhvr>
                                      <p:to>
                                        <p:strVal val="visible"/>
                                      </p:to>
                                    </p:set>
                                    <p:anim calcmode="lin" valueType="num">
                                      <p:cBhvr additive="base">
                                        <p:cTn id="13" dur="500" fill="hold"/>
                                        <p:tgtEl>
                                          <p:spTgt spid="103"/>
                                        </p:tgtEl>
                                        <p:attrNameLst>
                                          <p:attrName>ppt_x</p:attrName>
                                        </p:attrNameLst>
                                      </p:cBhvr>
                                      <p:tavLst>
                                        <p:tav tm="0">
                                          <p:val>
                                            <p:strVal val="#ppt_x"/>
                                          </p:val>
                                        </p:tav>
                                        <p:tav tm="100000">
                                          <p:val>
                                            <p:strVal val="#ppt_x"/>
                                          </p:val>
                                        </p:tav>
                                      </p:tavLst>
                                    </p:anim>
                                    <p:anim calcmode="lin" valueType="num">
                                      <p:cBhvr additive="base">
                                        <p:cTn id="14" dur="500" fill="hold"/>
                                        <p:tgtEl>
                                          <p:spTgt spid="10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104">
                                            <p:txEl>
                                              <p:pRg st="0" end="0"/>
                                            </p:txEl>
                                          </p:spTgt>
                                        </p:tgtEl>
                                        <p:attrNameLst>
                                          <p:attrName>style.visibility</p:attrName>
                                        </p:attrNameLst>
                                      </p:cBhvr>
                                      <p:to>
                                        <p:strVal val="visible"/>
                                      </p:to>
                                    </p:set>
                                    <p:animEffect transition="in" filter="barn(inVertical)">
                                      <p:cBhvr>
                                        <p:cTn id="19" dur="500"/>
                                        <p:tgtEl>
                                          <p:spTgt spid="104">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104">
                                            <p:txEl>
                                              <p:pRg st="1" end="1"/>
                                            </p:txEl>
                                          </p:spTgt>
                                        </p:tgtEl>
                                        <p:attrNameLst>
                                          <p:attrName>style.visibility</p:attrName>
                                        </p:attrNameLst>
                                      </p:cBhvr>
                                      <p:to>
                                        <p:strVal val="visible"/>
                                      </p:to>
                                    </p:set>
                                    <p:animEffect transition="in" filter="barn(inVertical)">
                                      <p:cBhvr>
                                        <p:cTn id="24" dur="500"/>
                                        <p:tgtEl>
                                          <p:spTgt spid="104">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104">
                                            <p:txEl>
                                              <p:pRg st="2" end="2"/>
                                            </p:txEl>
                                          </p:spTgt>
                                        </p:tgtEl>
                                        <p:attrNameLst>
                                          <p:attrName>style.visibility</p:attrName>
                                        </p:attrNameLst>
                                      </p:cBhvr>
                                      <p:to>
                                        <p:strVal val="visible"/>
                                      </p:to>
                                    </p:set>
                                    <p:animEffect transition="in" filter="barn(inVertical)">
                                      <p:cBhvr>
                                        <p:cTn id="29" dur="500"/>
                                        <p:tgtEl>
                                          <p:spTgt spid="104">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nodeType="clickEffect">
                                  <p:stCondLst>
                                    <p:cond delay="0"/>
                                  </p:stCondLst>
                                  <p:childTnLst>
                                    <p:set>
                                      <p:cBhvr>
                                        <p:cTn id="33" dur="1" fill="hold">
                                          <p:stCondLst>
                                            <p:cond delay="0"/>
                                          </p:stCondLst>
                                        </p:cTn>
                                        <p:tgtEl>
                                          <p:spTgt spid="104">
                                            <p:txEl>
                                              <p:pRg st="3" end="3"/>
                                            </p:txEl>
                                          </p:spTgt>
                                        </p:tgtEl>
                                        <p:attrNameLst>
                                          <p:attrName>style.visibility</p:attrName>
                                        </p:attrNameLst>
                                      </p:cBhvr>
                                      <p:to>
                                        <p:strVal val="visible"/>
                                      </p:to>
                                    </p:set>
                                    <p:animEffect transition="in" filter="barn(inVertical)">
                                      <p:cBhvr>
                                        <p:cTn id="34" dur="500"/>
                                        <p:tgtEl>
                                          <p:spTgt spid="104">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nodeType="clickEffect">
                                  <p:stCondLst>
                                    <p:cond delay="0"/>
                                  </p:stCondLst>
                                  <p:childTnLst>
                                    <p:set>
                                      <p:cBhvr>
                                        <p:cTn id="38" dur="1" fill="hold">
                                          <p:stCondLst>
                                            <p:cond delay="0"/>
                                          </p:stCondLst>
                                        </p:cTn>
                                        <p:tgtEl>
                                          <p:spTgt spid="104">
                                            <p:txEl>
                                              <p:pRg st="4" end="4"/>
                                            </p:txEl>
                                          </p:spTgt>
                                        </p:tgtEl>
                                        <p:attrNameLst>
                                          <p:attrName>style.visibility</p:attrName>
                                        </p:attrNameLst>
                                      </p:cBhvr>
                                      <p:to>
                                        <p:strVal val="visible"/>
                                      </p:to>
                                    </p:set>
                                    <p:animEffect transition="in" filter="barn(inVertical)">
                                      <p:cBhvr>
                                        <p:cTn id="39" dur="500"/>
                                        <p:tgtEl>
                                          <p:spTgt spid="104">
                                            <p:txEl>
                                              <p:pRg st="4" end="4"/>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nodeType="clickEffect">
                                  <p:stCondLst>
                                    <p:cond delay="0"/>
                                  </p:stCondLst>
                                  <p:childTnLst>
                                    <p:set>
                                      <p:cBhvr>
                                        <p:cTn id="43" dur="1" fill="hold">
                                          <p:stCondLst>
                                            <p:cond delay="0"/>
                                          </p:stCondLst>
                                        </p:cTn>
                                        <p:tgtEl>
                                          <p:spTgt spid="104">
                                            <p:txEl>
                                              <p:pRg st="5" end="5"/>
                                            </p:txEl>
                                          </p:spTgt>
                                        </p:tgtEl>
                                        <p:attrNameLst>
                                          <p:attrName>style.visibility</p:attrName>
                                        </p:attrNameLst>
                                      </p:cBhvr>
                                      <p:to>
                                        <p:strVal val="visible"/>
                                      </p:to>
                                    </p:set>
                                    <p:animEffect transition="in" filter="barn(inVertical)">
                                      <p:cBhvr>
                                        <p:cTn id="44" dur="500"/>
                                        <p:tgtEl>
                                          <p:spTgt spid="104">
                                            <p:txEl>
                                              <p:pRg st="5" end="5"/>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08"/>
                                        </p:tgtEl>
                                        <p:attrNameLst>
                                          <p:attrName>style.visibility</p:attrName>
                                        </p:attrNameLst>
                                      </p:cBhvr>
                                      <p:to>
                                        <p:strVal val="visible"/>
                                      </p:to>
                                    </p:set>
                                    <p:anim calcmode="lin" valueType="num">
                                      <p:cBhvr additive="base">
                                        <p:cTn id="49" dur="500" fill="hold"/>
                                        <p:tgtEl>
                                          <p:spTgt spid="108"/>
                                        </p:tgtEl>
                                        <p:attrNameLst>
                                          <p:attrName>ppt_x</p:attrName>
                                        </p:attrNameLst>
                                      </p:cBhvr>
                                      <p:tavLst>
                                        <p:tav tm="0">
                                          <p:val>
                                            <p:strVal val="#ppt_x"/>
                                          </p:val>
                                        </p:tav>
                                        <p:tav tm="100000">
                                          <p:val>
                                            <p:strVal val="#ppt_x"/>
                                          </p:val>
                                        </p:tav>
                                      </p:tavLst>
                                    </p:anim>
                                    <p:anim calcmode="lin" valueType="num">
                                      <p:cBhvr additive="base">
                                        <p:cTn id="50" dur="500" fill="hold"/>
                                        <p:tgtEl>
                                          <p:spTgt spid="108"/>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105"/>
                                        </p:tgtEl>
                                        <p:attrNameLst>
                                          <p:attrName>style.visibility</p:attrName>
                                        </p:attrNameLst>
                                      </p:cBhvr>
                                      <p:to>
                                        <p:strVal val="visible"/>
                                      </p:to>
                                    </p:set>
                                    <p:anim calcmode="lin" valueType="num">
                                      <p:cBhvr additive="base">
                                        <p:cTn id="53" dur="500" fill="hold"/>
                                        <p:tgtEl>
                                          <p:spTgt spid="105"/>
                                        </p:tgtEl>
                                        <p:attrNameLst>
                                          <p:attrName>ppt_x</p:attrName>
                                        </p:attrNameLst>
                                      </p:cBhvr>
                                      <p:tavLst>
                                        <p:tav tm="0">
                                          <p:val>
                                            <p:strVal val="#ppt_x"/>
                                          </p:val>
                                        </p:tav>
                                        <p:tav tm="100000">
                                          <p:val>
                                            <p:strVal val="#ppt_x"/>
                                          </p:val>
                                        </p:tav>
                                      </p:tavLst>
                                    </p:anim>
                                    <p:anim calcmode="lin" valueType="num">
                                      <p:cBhvr additive="base">
                                        <p:cTn id="54" dur="500" fill="hold"/>
                                        <p:tgtEl>
                                          <p:spTgt spid="105"/>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nodeType="clickEffect">
                                  <p:stCondLst>
                                    <p:cond delay="0"/>
                                  </p:stCondLst>
                                  <p:childTnLst>
                                    <p:set>
                                      <p:cBhvr>
                                        <p:cTn id="58" dur="1" fill="hold">
                                          <p:stCondLst>
                                            <p:cond delay="0"/>
                                          </p:stCondLst>
                                        </p:cTn>
                                        <p:tgtEl>
                                          <p:spTgt spid="106">
                                            <p:txEl>
                                              <p:pRg st="0" end="0"/>
                                            </p:txEl>
                                          </p:spTgt>
                                        </p:tgtEl>
                                        <p:attrNameLst>
                                          <p:attrName>style.visibility</p:attrName>
                                        </p:attrNameLst>
                                      </p:cBhvr>
                                      <p:to>
                                        <p:strVal val="visible"/>
                                      </p:to>
                                    </p:set>
                                    <p:animEffect transition="in" filter="barn(inVertical)">
                                      <p:cBhvr>
                                        <p:cTn id="59" dur="500"/>
                                        <p:tgtEl>
                                          <p:spTgt spid="106">
                                            <p:txEl>
                                              <p:pRg st="0" end="0"/>
                                            </p:txEl>
                                          </p:spTgt>
                                        </p:tgtEl>
                                      </p:cBhvr>
                                    </p:animEffect>
                                  </p:childTnLst>
                                </p:cTn>
                              </p:par>
                            </p:childTnLst>
                          </p:cTn>
                        </p:par>
                      </p:childTnLst>
                    </p:cTn>
                  </p:par>
                  <p:par>
                    <p:cTn id="60" fill="hold">
                      <p:stCondLst>
                        <p:cond delay="indefinite"/>
                      </p:stCondLst>
                      <p:childTnLst>
                        <p:par>
                          <p:cTn id="61" fill="hold">
                            <p:stCondLst>
                              <p:cond delay="0"/>
                            </p:stCondLst>
                            <p:childTnLst>
                              <p:par>
                                <p:cTn id="62" presetID="16" presetClass="entr" presetSubtype="21" fill="hold" nodeType="clickEffect">
                                  <p:stCondLst>
                                    <p:cond delay="0"/>
                                  </p:stCondLst>
                                  <p:childTnLst>
                                    <p:set>
                                      <p:cBhvr>
                                        <p:cTn id="63" dur="1" fill="hold">
                                          <p:stCondLst>
                                            <p:cond delay="0"/>
                                          </p:stCondLst>
                                        </p:cTn>
                                        <p:tgtEl>
                                          <p:spTgt spid="106">
                                            <p:txEl>
                                              <p:pRg st="1" end="1"/>
                                            </p:txEl>
                                          </p:spTgt>
                                        </p:tgtEl>
                                        <p:attrNameLst>
                                          <p:attrName>style.visibility</p:attrName>
                                        </p:attrNameLst>
                                      </p:cBhvr>
                                      <p:to>
                                        <p:strVal val="visible"/>
                                      </p:to>
                                    </p:set>
                                    <p:animEffect transition="in" filter="barn(inVertical)">
                                      <p:cBhvr>
                                        <p:cTn id="64" dur="500"/>
                                        <p:tgtEl>
                                          <p:spTgt spid="106">
                                            <p:txEl>
                                              <p:pRg st="1" end="1"/>
                                            </p:txEl>
                                          </p:spTgt>
                                        </p:tgtEl>
                                      </p:cBhvr>
                                    </p:animEffect>
                                  </p:childTnLst>
                                </p:cTn>
                              </p:par>
                            </p:childTnLst>
                          </p:cTn>
                        </p:par>
                      </p:childTnLst>
                    </p:cTn>
                  </p:par>
                  <p:par>
                    <p:cTn id="65" fill="hold">
                      <p:stCondLst>
                        <p:cond delay="indefinite"/>
                      </p:stCondLst>
                      <p:childTnLst>
                        <p:par>
                          <p:cTn id="66" fill="hold">
                            <p:stCondLst>
                              <p:cond delay="0"/>
                            </p:stCondLst>
                            <p:childTnLst>
                              <p:par>
                                <p:cTn id="67" presetID="16" presetClass="entr" presetSubtype="21" fill="hold" nodeType="clickEffect">
                                  <p:stCondLst>
                                    <p:cond delay="0"/>
                                  </p:stCondLst>
                                  <p:childTnLst>
                                    <p:set>
                                      <p:cBhvr>
                                        <p:cTn id="68" dur="1" fill="hold">
                                          <p:stCondLst>
                                            <p:cond delay="0"/>
                                          </p:stCondLst>
                                        </p:cTn>
                                        <p:tgtEl>
                                          <p:spTgt spid="106">
                                            <p:txEl>
                                              <p:pRg st="2" end="2"/>
                                            </p:txEl>
                                          </p:spTgt>
                                        </p:tgtEl>
                                        <p:attrNameLst>
                                          <p:attrName>style.visibility</p:attrName>
                                        </p:attrNameLst>
                                      </p:cBhvr>
                                      <p:to>
                                        <p:strVal val="visible"/>
                                      </p:to>
                                    </p:set>
                                    <p:animEffect transition="in" filter="barn(inVertical)">
                                      <p:cBhvr>
                                        <p:cTn id="69" dur="500"/>
                                        <p:tgtEl>
                                          <p:spTgt spid="106">
                                            <p:txEl>
                                              <p:pRg st="2" end="2"/>
                                            </p:txEl>
                                          </p:spTgt>
                                        </p:tgtEl>
                                      </p:cBhvr>
                                    </p:animEffect>
                                  </p:childTnLst>
                                </p:cTn>
                              </p:par>
                            </p:childTnLst>
                          </p:cTn>
                        </p:par>
                      </p:childTnLst>
                    </p:cTn>
                  </p:par>
                  <p:par>
                    <p:cTn id="70" fill="hold">
                      <p:stCondLst>
                        <p:cond delay="indefinite"/>
                      </p:stCondLst>
                      <p:childTnLst>
                        <p:par>
                          <p:cTn id="71" fill="hold">
                            <p:stCondLst>
                              <p:cond delay="0"/>
                            </p:stCondLst>
                            <p:childTnLst>
                              <p:par>
                                <p:cTn id="72" presetID="16" presetClass="entr" presetSubtype="21" fill="hold" nodeType="clickEffect">
                                  <p:stCondLst>
                                    <p:cond delay="0"/>
                                  </p:stCondLst>
                                  <p:childTnLst>
                                    <p:set>
                                      <p:cBhvr>
                                        <p:cTn id="73" dur="1" fill="hold">
                                          <p:stCondLst>
                                            <p:cond delay="0"/>
                                          </p:stCondLst>
                                        </p:cTn>
                                        <p:tgtEl>
                                          <p:spTgt spid="106">
                                            <p:txEl>
                                              <p:pRg st="3" end="3"/>
                                            </p:txEl>
                                          </p:spTgt>
                                        </p:tgtEl>
                                        <p:attrNameLst>
                                          <p:attrName>style.visibility</p:attrName>
                                        </p:attrNameLst>
                                      </p:cBhvr>
                                      <p:to>
                                        <p:strVal val="visible"/>
                                      </p:to>
                                    </p:set>
                                    <p:animEffect transition="in" filter="barn(inVertical)">
                                      <p:cBhvr>
                                        <p:cTn id="74" dur="500"/>
                                        <p:tgtEl>
                                          <p:spTgt spid="106">
                                            <p:txEl>
                                              <p:pRg st="3" end="3"/>
                                            </p:txEl>
                                          </p:spTgt>
                                        </p:tgtEl>
                                      </p:cBhvr>
                                    </p:animEffect>
                                  </p:childTnLst>
                                </p:cTn>
                              </p:par>
                            </p:childTnLst>
                          </p:cTn>
                        </p:par>
                      </p:childTnLst>
                    </p:cTn>
                  </p:par>
                  <p:par>
                    <p:cTn id="75" fill="hold">
                      <p:stCondLst>
                        <p:cond delay="indefinite"/>
                      </p:stCondLst>
                      <p:childTnLst>
                        <p:par>
                          <p:cTn id="76" fill="hold">
                            <p:stCondLst>
                              <p:cond delay="0"/>
                            </p:stCondLst>
                            <p:childTnLst>
                              <p:par>
                                <p:cTn id="77" presetID="16" presetClass="entr" presetSubtype="21" fill="hold" nodeType="clickEffect">
                                  <p:stCondLst>
                                    <p:cond delay="0"/>
                                  </p:stCondLst>
                                  <p:childTnLst>
                                    <p:set>
                                      <p:cBhvr>
                                        <p:cTn id="78" dur="1" fill="hold">
                                          <p:stCondLst>
                                            <p:cond delay="0"/>
                                          </p:stCondLst>
                                        </p:cTn>
                                        <p:tgtEl>
                                          <p:spTgt spid="106">
                                            <p:txEl>
                                              <p:pRg st="4" end="4"/>
                                            </p:txEl>
                                          </p:spTgt>
                                        </p:tgtEl>
                                        <p:attrNameLst>
                                          <p:attrName>style.visibility</p:attrName>
                                        </p:attrNameLst>
                                      </p:cBhvr>
                                      <p:to>
                                        <p:strVal val="visible"/>
                                      </p:to>
                                    </p:set>
                                    <p:animEffect transition="in" filter="barn(inVertical)">
                                      <p:cBhvr>
                                        <p:cTn id="79" dur="500"/>
                                        <p:tgtEl>
                                          <p:spTgt spid="106">
                                            <p:txEl>
                                              <p:pRg st="4" end="4"/>
                                            </p:txEl>
                                          </p:spTgt>
                                        </p:tgtEl>
                                      </p:cBhvr>
                                    </p:animEffect>
                                  </p:childTnLst>
                                </p:cTn>
                              </p:par>
                            </p:childTnLst>
                          </p:cTn>
                        </p:par>
                      </p:childTnLst>
                    </p:cTn>
                  </p:par>
                  <p:par>
                    <p:cTn id="80" fill="hold">
                      <p:stCondLst>
                        <p:cond delay="indefinite"/>
                      </p:stCondLst>
                      <p:childTnLst>
                        <p:par>
                          <p:cTn id="81" fill="hold">
                            <p:stCondLst>
                              <p:cond delay="0"/>
                            </p:stCondLst>
                            <p:childTnLst>
                              <p:par>
                                <p:cTn id="82" presetID="16" presetClass="entr" presetSubtype="21" fill="hold" nodeType="clickEffect">
                                  <p:stCondLst>
                                    <p:cond delay="0"/>
                                  </p:stCondLst>
                                  <p:childTnLst>
                                    <p:set>
                                      <p:cBhvr>
                                        <p:cTn id="83" dur="1" fill="hold">
                                          <p:stCondLst>
                                            <p:cond delay="0"/>
                                          </p:stCondLst>
                                        </p:cTn>
                                        <p:tgtEl>
                                          <p:spTgt spid="106">
                                            <p:txEl>
                                              <p:pRg st="5" end="5"/>
                                            </p:txEl>
                                          </p:spTgt>
                                        </p:tgtEl>
                                        <p:attrNameLst>
                                          <p:attrName>style.visibility</p:attrName>
                                        </p:attrNameLst>
                                      </p:cBhvr>
                                      <p:to>
                                        <p:strVal val="visible"/>
                                      </p:to>
                                    </p:set>
                                    <p:animEffect transition="in" filter="barn(inVertical)">
                                      <p:cBhvr>
                                        <p:cTn id="84" dur="500"/>
                                        <p:tgtEl>
                                          <p:spTgt spid="10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p:bldP spid="105" grpId="0"/>
      <p:bldP spid="107" grpId="0"/>
      <p:bldP spid="10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xmlns="" id="{7E5A0D50-BD01-48CF-9E1E-6EBE3CFE0757}"/>
              </a:ext>
            </a:extLst>
          </p:cNvPr>
          <p:cNvSpPr txBox="1"/>
          <p:nvPr/>
        </p:nvSpPr>
        <p:spPr>
          <a:xfrm>
            <a:off x="6176809" y="2441346"/>
            <a:ext cx="5401994"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sz="4800" kern="0" dirty="0">
                <a:solidFill>
                  <a:prstClr val="black">
                    <a:lumMod val="75000"/>
                    <a:lumOff val="25000"/>
                  </a:prstClr>
                </a:solidFill>
                <a:latin typeface="Sakkal Majalla" panose="02000000000000000000" pitchFamily="2" charset="-78"/>
                <a:cs typeface="Sakkal Majalla" pitchFamily="2" charset="-78"/>
              </a:rPr>
              <a:t>مهام إدارة مراقبة المخزون</a:t>
            </a:r>
            <a:endParaRPr kumimoji="0" lang="ar-EG" sz="4800" b="0" i="0" u="none" strike="noStrike" kern="0" cap="none" spc="0" normalizeH="0" baseline="0" noProof="0" dirty="0">
              <a:ln>
                <a:noFill/>
              </a:ln>
              <a:solidFill>
                <a:prstClr val="black">
                  <a:lumMod val="75000"/>
                  <a:lumOff val="25000"/>
                </a:prstClr>
              </a:solidFill>
              <a:effectLst/>
              <a:uLnTx/>
              <a:uFillTx/>
              <a:latin typeface="Sakkal Majalla" panose="02000000000000000000" pitchFamily="2" charset="-78"/>
              <a:ea typeface="+mn-ea"/>
              <a:cs typeface="Sakkal Majalla" pitchFamily="2" charset="-78"/>
            </a:endParaRP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40</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7" name="Picture 6" descr="D:\esraa\الإدارة الحديثة للمستودعات والمخازن\photos\feat_inventory.jpg"/>
          <p:cNvPicPr/>
          <p:nvPr/>
        </p:nvPicPr>
        <p:blipFill>
          <a:blip r:embed="rId3">
            <a:clrChange>
              <a:clrFrom>
                <a:srgbClr val="E9E9EB"/>
              </a:clrFrom>
              <a:clrTo>
                <a:srgbClr val="E9E9EB">
                  <a:alpha val="0"/>
                </a:srgbClr>
              </a:clrTo>
            </a:clrChange>
            <a:extLst>
              <a:ext uri="{28A0092B-C50C-407E-A947-70E740481C1C}">
                <a14:useLocalDpi xmlns:a14="http://schemas.microsoft.com/office/drawing/2010/main" val="0"/>
              </a:ext>
            </a:extLst>
          </a:blip>
          <a:srcRect/>
          <a:stretch>
            <a:fillRect/>
          </a:stretch>
        </p:blipFill>
        <p:spPr bwMode="auto">
          <a:xfrm>
            <a:off x="2277979" y="1996508"/>
            <a:ext cx="3240505" cy="2142355"/>
          </a:xfrm>
          <a:prstGeom prst="rect">
            <a:avLst/>
          </a:prstGeom>
        </p:spPr>
      </p:pic>
      <p:sp>
        <p:nvSpPr>
          <p:cNvPr id="5"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6" name="مستطيل 2"/>
          <p:cNvSpPr/>
          <p:nvPr/>
        </p:nvSpPr>
        <p:spPr>
          <a:xfrm>
            <a:off x="0" y="302526"/>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4"/>
              </a:rPr>
              <a:t>www.dawliatraining.com</a:t>
            </a:r>
            <a:endParaRPr lang="en-US" sz="1100" dirty="0">
              <a:effectLst/>
              <a:ea typeface="Calibri"/>
              <a:cs typeface="Arial"/>
            </a:endParaRPr>
          </a:p>
        </p:txBody>
      </p:sp>
    </p:spTree>
    <p:extLst>
      <p:ext uri="{BB962C8B-B14F-4D97-AF65-F5344CB8AC3E}">
        <p14:creationId xmlns:p14="http://schemas.microsoft.com/office/powerpoint/2010/main" val="55267940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41</a:t>
            </a:fld>
            <a:endParaRPr lang="ar-EG"/>
          </a:p>
        </p:txBody>
      </p:sp>
      <p:sp>
        <p:nvSpPr>
          <p:cNvPr id="23" name="Rectangle 22"/>
          <p:cNvSpPr/>
          <p:nvPr/>
        </p:nvSpPr>
        <p:spPr>
          <a:xfrm>
            <a:off x="7375621" y="202376"/>
            <a:ext cx="4474710" cy="707886"/>
          </a:xfrm>
          <a:prstGeom prst="rect">
            <a:avLst/>
          </a:prstGeom>
        </p:spPr>
        <p:txBody>
          <a:bodyPr wrap="square">
            <a:spAutoFit/>
          </a:bodyPr>
          <a:lstStyle/>
          <a:p>
            <a:pPr lvl="0" algn="ctr">
              <a:lnSpc>
                <a:spcPct val="125000"/>
              </a:lnSpc>
            </a:pPr>
            <a:r>
              <a:rPr lang="ar-EG" sz="3200" dirty="0">
                <a:solidFill>
                  <a:prstClr val="white"/>
                </a:solidFill>
                <a:latin typeface="Sakkal Majalla" pitchFamily="2" charset="-78"/>
                <a:cs typeface="Sakkal Majalla" pitchFamily="2" charset="-78"/>
              </a:rPr>
              <a:t>مهام إدارة مراقبة المخزون</a:t>
            </a:r>
          </a:p>
        </p:txBody>
      </p:sp>
      <p:sp>
        <p:nvSpPr>
          <p:cNvPr id="2" name="Rectangle 1"/>
          <p:cNvSpPr/>
          <p:nvPr/>
        </p:nvSpPr>
        <p:spPr>
          <a:xfrm>
            <a:off x="632332" y="297786"/>
            <a:ext cx="5408853" cy="517065"/>
          </a:xfrm>
          <a:prstGeom prst="rect">
            <a:avLst/>
          </a:prstGeom>
        </p:spPr>
        <p:txBody>
          <a:bodyPr wrap="none">
            <a:spAutoFit/>
          </a:bodyPr>
          <a:lstStyle/>
          <a:p>
            <a:pPr algn="ctr">
              <a:lnSpc>
                <a:spcPct val="115000"/>
              </a:lnSpc>
            </a:pPr>
            <a:r>
              <a:rPr lang="ar-EG" sz="2400" b="1" dirty="0">
                <a:solidFill>
                  <a:srgbClr val="00B050"/>
                </a:solidFill>
                <a:cs typeface="Sakkal Majalla" panose="02000000000000000000" pitchFamily="2" charset="-78"/>
              </a:rPr>
              <a:t>تتلخص مهام إدارة / قسم مراقبة المخزون في المهام التالية:</a:t>
            </a:r>
            <a:endParaRPr lang="en-US" sz="2800" dirty="0">
              <a:solidFill>
                <a:srgbClr val="00B050"/>
              </a:solidFill>
              <a:effectLst/>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9273679" y="1611823"/>
            <a:ext cx="2918321" cy="4928462"/>
          </a:xfrm>
          <a:prstGeom prst="rect">
            <a:avLst/>
          </a:prstGeom>
        </p:spPr>
      </p:pic>
      <p:sp>
        <p:nvSpPr>
          <p:cNvPr id="6" name="Rectangle 5"/>
          <p:cNvSpPr/>
          <p:nvPr/>
        </p:nvSpPr>
        <p:spPr>
          <a:xfrm>
            <a:off x="3035339" y="1142587"/>
            <a:ext cx="9031640" cy="553998"/>
          </a:xfrm>
          <a:prstGeom prst="rect">
            <a:avLst/>
          </a:prstGeom>
        </p:spPr>
        <p:txBody>
          <a:bodyPr wrap="none">
            <a:spAutoFit/>
          </a:bodyPr>
          <a:lstStyle/>
          <a:p>
            <a:pPr algn="justLow">
              <a:lnSpc>
                <a:spcPct val="125000"/>
              </a:lnSpc>
              <a:spcAft>
                <a:spcPts val="800"/>
              </a:spcAft>
              <a:buSzPts val="1600"/>
            </a:pPr>
            <a:r>
              <a:rPr lang="ar-EG" sz="2400" b="1" dirty="0">
                <a:solidFill>
                  <a:srgbClr val="002060"/>
                </a:solidFill>
                <a:latin typeface="Sakkal Majalla" panose="02000000000000000000" pitchFamily="2" charset="-78"/>
                <a:ea typeface="Malgun Gothic" pitchFamily="34" charset="-127"/>
                <a:cs typeface="Sakkal Majalla" panose="02000000000000000000" pitchFamily="2" charset="-78"/>
              </a:rPr>
              <a:t>تحديد مستويات التخزين لكل صنف، ومستويات التخزين هي الحد الأدنى والحد الأعلى وحد الطلب</a:t>
            </a:r>
          </a:p>
        </p:txBody>
      </p:sp>
      <p:sp>
        <p:nvSpPr>
          <p:cNvPr id="8" name="Rectangle 7"/>
          <p:cNvSpPr/>
          <p:nvPr/>
        </p:nvSpPr>
        <p:spPr>
          <a:xfrm>
            <a:off x="712922" y="1698259"/>
            <a:ext cx="10019917" cy="553998"/>
          </a:xfrm>
          <a:prstGeom prst="rect">
            <a:avLst/>
          </a:prstGeom>
        </p:spPr>
        <p:txBody>
          <a:bodyPr wrap="square">
            <a:spAutoFit/>
          </a:bodyPr>
          <a:lstStyle/>
          <a:p>
            <a:pPr algn="justLow">
              <a:lnSpc>
                <a:spcPct val="125000"/>
              </a:lnSpc>
              <a:spcAft>
                <a:spcPts val="800"/>
              </a:spcAft>
              <a:buSzPts val="1600"/>
            </a:pPr>
            <a:r>
              <a:rPr lang="ar-EG" sz="2400" b="1" dirty="0">
                <a:solidFill>
                  <a:srgbClr val="002060"/>
                </a:solidFill>
                <a:latin typeface="Sakkal Majalla" panose="02000000000000000000" pitchFamily="2" charset="-78"/>
                <a:ea typeface="Malgun Gothic" pitchFamily="34" charset="-127"/>
                <a:cs typeface="Sakkal Majalla" panose="02000000000000000000" pitchFamily="2" charset="-78"/>
              </a:rPr>
              <a:t>تحديد الكمية الاقتصادية للشراء، وهي الكمية التي يتم طلبها عندما يصل رصيد المخزون لحد الطلب</a:t>
            </a:r>
          </a:p>
        </p:txBody>
      </p:sp>
      <p:sp>
        <p:nvSpPr>
          <p:cNvPr id="9" name="Rectangle 8"/>
          <p:cNvSpPr/>
          <p:nvPr/>
        </p:nvSpPr>
        <p:spPr>
          <a:xfrm>
            <a:off x="-206256" y="2314249"/>
            <a:ext cx="10019917" cy="553998"/>
          </a:xfrm>
          <a:prstGeom prst="rect">
            <a:avLst/>
          </a:prstGeom>
        </p:spPr>
        <p:txBody>
          <a:bodyPr wrap="square">
            <a:spAutoFit/>
          </a:bodyPr>
          <a:lstStyle/>
          <a:p>
            <a:pPr algn="justLow">
              <a:lnSpc>
                <a:spcPct val="125000"/>
              </a:lnSpc>
              <a:spcAft>
                <a:spcPts val="800"/>
              </a:spcAft>
              <a:buSzPts val="1600"/>
            </a:pPr>
            <a:r>
              <a:rPr lang="ar-EG" sz="2400" b="1" dirty="0">
                <a:solidFill>
                  <a:srgbClr val="002060"/>
                </a:solidFill>
                <a:latin typeface="Sakkal Majalla" panose="02000000000000000000" pitchFamily="2" charset="-78"/>
                <a:ea typeface="Malgun Gothic" pitchFamily="34" charset="-127"/>
                <a:cs typeface="Sakkal Majalla" panose="02000000000000000000" pitchFamily="2" charset="-78"/>
              </a:rPr>
              <a:t>إخطار إدارة المشتريات بإعادة شراء الصنف عند وصول رصيده لحد الطلب</a:t>
            </a:r>
          </a:p>
        </p:txBody>
      </p:sp>
      <p:sp>
        <p:nvSpPr>
          <p:cNvPr id="10" name="Rectangle 9"/>
          <p:cNvSpPr/>
          <p:nvPr/>
        </p:nvSpPr>
        <p:spPr>
          <a:xfrm>
            <a:off x="208547" y="3412259"/>
            <a:ext cx="9184077" cy="1015663"/>
          </a:xfrm>
          <a:prstGeom prst="rect">
            <a:avLst/>
          </a:prstGeom>
        </p:spPr>
        <p:txBody>
          <a:bodyPr wrap="square">
            <a:spAutoFit/>
          </a:bodyPr>
          <a:lstStyle/>
          <a:p>
            <a:pPr algn="justLow">
              <a:lnSpc>
                <a:spcPct val="125000"/>
              </a:lnSpc>
              <a:spcAft>
                <a:spcPts val="800"/>
              </a:spcAft>
              <a:buSzPts val="1600"/>
            </a:pPr>
            <a:r>
              <a:rPr lang="ar-EG" sz="2400" b="1" dirty="0">
                <a:solidFill>
                  <a:srgbClr val="002060"/>
                </a:solidFill>
                <a:latin typeface="Sakkal Majalla" panose="02000000000000000000" pitchFamily="2" charset="-78"/>
                <a:ea typeface="Malgun Gothic" pitchFamily="34" charset="-127"/>
                <a:cs typeface="Sakkal Majalla" panose="02000000000000000000" pitchFamily="2" charset="-78"/>
              </a:rPr>
              <a:t>معرفة أرصدة المستودعات من الأصناف وقيمها الإجمالية مع إعداد البيانات والتقارير اللازمة </a:t>
            </a:r>
            <a:r>
              <a:rPr lang="ar-EG" sz="2400" b="1" dirty="0" smtClean="0">
                <a:solidFill>
                  <a:srgbClr val="002060"/>
                </a:solidFill>
                <a:latin typeface="Sakkal Majalla" panose="02000000000000000000" pitchFamily="2" charset="-78"/>
                <a:ea typeface="Malgun Gothic" pitchFamily="34" charset="-127"/>
                <a:cs typeface="Sakkal Majalla" panose="02000000000000000000" pitchFamily="2" charset="-78"/>
              </a:rPr>
              <a:t/>
            </a:r>
            <a:br>
              <a:rPr lang="ar-EG" sz="2400" b="1" dirty="0" smtClean="0">
                <a:solidFill>
                  <a:srgbClr val="002060"/>
                </a:solidFill>
                <a:latin typeface="Sakkal Majalla" panose="02000000000000000000" pitchFamily="2" charset="-78"/>
                <a:ea typeface="Malgun Gothic" pitchFamily="34" charset="-127"/>
                <a:cs typeface="Sakkal Majalla" panose="02000000000000000000" pitchFamily="2" charset="-78"/>
              </a:rPr>
            </a:br>
            <a:r>
              <a:rPr lang="ar-EG" sz="2400" b="1" dirty="0" smtClean="0">
                <a:solidFill>
                  <a:srgbClr val="002060"/>
                </a:solidFill>
                <a:latin typeface="Sakkal Majalla" panose="02000000000000000000" pitchFamily="2" charset="-78"/>
                <a:ea typeface="Malgun Gothic" pitchFamily="34" charset="-127"/>
                <a:cs typeface="Sakkal Majalla" panose="02000000000000000000" pitchFamily="2" charset="-78"/>
              </a:rPr>
              <a:t>عن </a:t>
            </a:r>
            <a:r>
              <a:rPr lang="ar-EG" sz="2400" b="1" dirty="0">
                <a:solidFill>
                  <a:srgbClr val="002060"/>
                </a:solidFill>
                <a:latin typeface="Sakkal Majalla" panose="02000000000000000000" pitchFamily="2" charset="-78"/>
                <a:ea typeface="Malgun Gothic" pitchFamily="34" charset="-127"/>
                <a:cs typeface="Sakkal Majalla" panose="02000000000000000000" pitchFamily="2" charset="-78"/>
              </a:rPr>
              <a:t>المخزون</a:t>
            </a:r>
          </a:p>
        </p:txBody>
      </p:sp>
      <p:sp>
        <p:nvSpPr>
          <p:cNvPr id="11" name="Rectangle 10"/>
          <p:cNvSpPr/>
          <p:nvPr/>
        </p:nvSpPr>
        <p:spPr>
          <a:xfrm>
            <a:off x="-335408" y="4792261"/>
            <a:ext cx="10019917" cy="553998"/>
          </a:xfrm>
          <a:prstGeom prst="rect">
            <a:avLst/>
          </a:prstGeom>
        </p:spPr>
        <p:txBody>
          <a:bodyPr wrap="square">
            <a:spAutoFit/>
          </a:bodyPr>
          <a:lstStyle/>
          <a:p>
            <a:pPr algn="justLow">
              <a:lnSpc>
                <a:spcPct val="125000"/>
              </a:lnSpc>
              <a:spcAft>
                <a:spcPts val="800"/>
              </a:spcAft>
              <a:buSzPts val="1600"/>
            </a:pPr>
            <a:r>
              <a:rPr lang="ar-EG" sz="2400" b="1" dirty="0">
                <a:solidFill>
                  <a:srgbClr val="002060"/>
                </a:solidFill>
                <a:latin typeface="Sakkal Majalla" panose="02000000000000000000" pitchFamily="2" charset="-78"/>
                <a:ea typeface="Malgun Gothic" pitchFamily="34" charset="-127"/>
                <a:cs typeface="Sakkal Majalla" panose="02000000000000000000" pitchFamily="2" charset="-78"/>
              </a:rPr>
              <a:t>مراقبة حركة الأصناف بتحديد الأصناف سريعة الحركة أو بطيئة الحركة أو الراكدة</a:t>
            </a:r>
          </a:p>
        </p:txBody>
      </p:sp>
      <p:sp>
        <p:nvSpPr>
          <p:cNvPr id="12" name="Rectangle 11"/>
          <p:cNvSpPr/>
          <p:nvPr/>
        </p:nvSpPr>
        <p:spPr>
          <a:xfrm>
            <a:off x="343932" y="6026229"/>
            <a:ext cx="10019917" cy="553998"/>
          </a:xfrm>
          <a:prstGeom prst="rect">
            <a:avLst/>
          </a:prstGeom>
        </p:spPr>
        <p:txBody>
          <a:bodyPr wrap="square">
            <a:spAutoFit/>
          </a:bodyPr>
          <a:lstStyle/>
          <a:p>
            <a:pPr algn="justLow">
              <a:lnSpc>
                <a:spcPct val="125000"/>
              </a:lnSpc>
              <a:spcAft>
                <a:spcPts val="800"/>
              </a:spcAft>
              <a:buSzPts val="1600"/>
            </a:pPr>
            <a:r>
              <a:rPr lang="ar-EG" sz="2400" b="1" dirty="0">
                <a:solidFill>
                  <a:srgbClr val="002060"/>
                </a:solidFill>
                <a:latin typeface="Sakkal Majalla" panose="02000000000000000000" pitchFamily="2" charset="-78"/>
                <a:ea typeface="Malgun Gothic" pitchFamily="34" charset="-127"/>
                <a:cs typeface="Sakkal Majalla" panose="02000000000000000000" pitchFamily="2" charset="-78"/>
              </a:rPr>
              <a:t>القيام بأعمال الجرد ومطابقة الأرصدة الدفترية والأرصدة الفعلية من الأصناف المتوفرة في المستودعات</a:t>
            </a:r>
          </a:p>
        </p:txBody>
      </p:sp>
      <p:sp>
        <p:nvSpPr>
          <p:cNvPr id="13"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14"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4"/>
              </a:rPr>
              <a:t>www.dawliatraining.com</a:t>
            </a:r>
            <a:endParaRPr lang="en-US" sz="1100" dirty="0">
              <a:effectLst/>
              <a:ea typeface="Calibri"/>
              <a:cs typeface="Arial"/>
            </a:endParaRPr>
          </a:p>
        </p:txBody>
      </p:sp>
    </p:spTree>
    <p:extLst>
      <p:ext uri="{BB962C8B-B14F-4D97-AF65-F5344CB8AC3E}">
        <p14:creationId xmlns:p14="http://schemas.microsoft.com/office/powerpoint/2010/main" val="6243893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500" fill="hold"/>
                                        <p:tgtEl>
                                          <p:spTgt spid="6"/>
                                        </p:tgtEl>
                                        <p:attrNameLst>
                                          <p:attrName>ppt_x</p:attrName>
                                        </p:attrNameLst>
                                      </p:cBhvr>
                                      <p:tavLst>
                                        <p:tav tm="0">
                                          <p:val>
                                            <p:strVal val="#ppt_x"/>
                                          </p:val>
                                        </p:tav>
                                        <p:tav tm="100000">
                                          <p:val>
                                            <p:strVal val="#ppt_x"/>
                                          </p:val>
                                        </p:tav>
                                      </p:tavLst>
                                    </p:anim>
                                    <p:anim calcmode="lin" valueType="num">
                                      <p:cBhvr additive="base">
                                        <p:cTn id="15" dur="500" fill="hold"/>
                                        <p:tgtEl>
                                          <p:spTgt spid="6"/>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ppt_x"/>
                                          </p:val>
                                        </p:tav>
                                        <p:tav tm="100000">
                                          <p:val>
                                            <p:strVal val="#ppt_x"/>
                                          </p:val>
                                        </p:tav>
                                      </p:tavLst>
                                    </p:anim>
                                    <p:anim calcmode="lin" valueType="num">
                                      <p:cBhvr additive="base">
                                        <p:cTn id="25"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ppt_x"/>
                                          </p:val>
                                        </p:tav>
                                        <p:tav tm="100000">
                                          <p:val>
                                            <p:strVal val="#ppt_x"/>
                                          </p:val>
                                        </p:tav>
                                      </p:tavLst>
                                    </p:anim>
                                    <p:anim calcmode="lin" valueType="num">
                                      <p:cBhvr additive="base">
                                        <p:cTn id="31"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ppt_x"/>
                                          </p:val>
                                        </p:tav>
                                        <p:tav tm="100000">
                                          <p:val>
                                            <p:strVal val="#ppt_x"/>
                                          </p:val>
                                        </p:tav>
                                      </p:tavLst>
                                    </p:anim>
                                    <p:anim calcmode="lin" valueType="num">
                                      <p:cBhvr additive="base">
                                        <p:cTn id="37"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additive="base">
                                        <p:cTn id="42" dur="500" fill="hold"/>
                                        <p:tgtEl>
                                          <p:spTgt spid="11"/>
                                        </p:tgtEl>
                                        <p:attrNameLst>
                                          <p:attrName>ppt_x</p:attrName>
                                        </p:attrNameLst>
                                      </p:cBhvr>
                                      <p:tavLst>
                                        <p:tav tm="0">
                                          <p:val>
                                            <p:strVal val="#ppt_x"/>
                                          </p:val>
                                        </p:tav>
                                        <p:tav tm="100000">
                                          <p:val>
                                            <p:strVal val="#ppt_x"/>
                                          </p:val>
                                        </p:tav>
                                      </p:tavLst>
                                    </p:anim>
                                    <p:anim calcmode="lin" valueType="num">
                                      <p:cBhvr additive="base">
                                        <p:cTn id="43"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12"/>
                                        </p:tgtEl>
                                        <p:attrNameLst>
                                          <p:attrName>style.visibility</p:attrName>
                                        </p:attrNameLst>
                                      </p:cBhvr>
                                      <p:to>
                                        <p:strVal val="visible"/>
                                      </p:to>
                                    </p:set>
                                    <p:anim calcmode="lin" valueType="num">
                                      <p:cBhvr additive="base">
                                        <p:cTn id="48" dur="500" fill="hold"/>
                                        <p:tgtEl>
                                          <p:spTgt spid="12"/>
                                        </p:tgtEl>
                                        <p:attrNameLst>
                                          <p:attrName>ppt_x</p:attrName>
                                        </p:attrNameLst>
                                      </p:cBhvr>
                                      <p:tavLst>
                                        <p:tav tm="0">
                                          <p:val>
                                            <p:strVal val="#ppt_x"/>
                                          </p:val>
                                        </p:tav>
                                        <p:tav tm="100000">
                                          <p:val>
                                            <p:strVal val="#ppt_x"/>
                                          </p:val>
                                        </p:tav>
                                      </p:tavLst>
                                    </p:anim>
                                    <p:anim calcmode="lin" valueType="num">
                                      <p:cBhvr additive="base">
                                        <p:cTn id="49"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8" grpId="0"/>
      <p:bldP spid="9" grpId="0"/>
      <p:bldP spid="10" grpId="0"/>
      <p:bldP spid="11" grpId="0"/>
      <p:bldP spid="1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42</a:t>
            </a:fld>
            <a:endParaRPr lang="ar-EG"/>
          </a:p>
        </p:txBody>
      </p:sp>
      <p:sp>
        <p:nvSpPr>
          <p:cNvPr id="23" name="Rectangle 22"/>
          <p:cNvSpPr/>
          <p:nvPr/>
        </p:nvSpPr>
        <p:spPr>
          <a:xfrm>
            <a:off x="7375621" y="202376"/>
            <a:ext cx="4474710" cy="707886"/>
          </a:xfrm>
          <a:prstGeom prst="rect">
            <a:avLst/>
          </a:prstGeom>
        </p:spPr>
        <p:txBody>
          <a:bodyPr wrap="square">
            <a:spAutoFit/>
          </a:bodyPr>
          <a:lstStyle/>
          <a:p>
            <a:pPr lvl="0" algn="ctr">
              <a:lnSpc>
                <a:spcPct val="125000"/>
              </a:lnSpc>
            </a:pPr>
            <a:r>
              <a:rPr lang="ar-EG" sz="3200" dirty="0">
                <a:solidFill>
                  <a:prstClr val="white"/>
                </a:solidFill>
                <a:latin typeface="Sakkal Majalla" pitchFamily="2" charset="-78"/>
                <a:cs typeface="Sakkal Majalla" pitchFamily="2" charset="-78"/>
              </a:rPr>
              <a:t>مهام إدارة مراقبة المخزون</a:t>
            </a: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9273679" y="1611823"/>
            <a:ext cx="2918321" cy="4928462"/>
          </a:xfrm>
          <a:prstGeom prst="rect">
            <a:avLst/>
          </a:prstGeom>
        </p:spPr>
      </p:pic>
      <p:sp>
        <p:nvSpPr>
          <p:cNvPr id="6" name="Rectangle 5"/>
          <p:cNvSpPr/>
          <p:nvPr/>
        </p:nvSpPr>
        <p:spPr>
          <a:xfrm>
            <a:off x="3712036" y="1209042"/>
            <a:ext cx="8287845" cy="553998"/>
          </a:xfrm>
          <a:prstGeom prst="rect">
            <a:avLst/>
          </a:prstGeom>
        </p:spPr>
        <p:txBody>
          <a:bodyPr wrap="none">
            <a:spAutoFit/>
          </a:bodyPr>
          <a:lstStyle/>
          <a:p>
            <a:pPr algn="justLow">
              <a:lnSpc>
                <a:spcPct val="125000"/>
              </a:lnSpc>
              <a:spcAft>
                <a:spcPts val="800"/>
              </a:spcAft>
              <a:buSzPts val="1600"/>
            </a:pPr>
            <a:r>
              <a:rPr lang="ar-EG" sz="2400" b="1" dirty="0">
                <a:solidFill>
                  <a:srgbClr val="002060"/>
                </a:solidFill>
                <a:latin typeface="Sakkal Majalla" panose="02000000000000000000" pitchFamily="2" charset="-78"/>
                <a:ea typeface="Malgun Gothic" pitchFamily="34" charset="-127"/>
                <a:cs typeface="Sakkal Majalla" panose="02000000000000000000" pitchFamily="2" charset="-78"/>
              </a:rPr>
              <a:t>تحديد مشكلات المخزون وأسباب حدوثها من حيث الأصناف المكدسة أو المفقودة أو التالفة</a:t>
            </a:r>
          </a:p>
        </p:txBody>
      </p:sp>
      <p:sp>
        <p:nvSpPr>
          <p:cNvPr id="8" name="Rectangle 7"/>
          <p:cNvSpPr/>
          <p:nvPr/>
        </p:nvSpPr>
        <p:spPr>
          <a:xfrm>
            <a:off x="712922" y="1698259"/>
            <a:ext cx="10019917" cy="553998"/>
          </a:xfrm>
          <a:prstGeom prst="rect">
            <a:avLst/>
          </a:prstGeom>
        </p:spPr>
        <p:txBody>
          <a:bodyPr wrap="square">
            <a:spAutoFit/>
          </a:bodyPr>
          <a:lstStyle/>
          <a:p>
            <a:pPr algn="justLow">
              <a:lnSpc>
                <a:spcPct val="125000"/>
              </a:lnSpc>
              <a:spcAft>
                <a:spcPts val="800"/>
              </a:spcAft>
              <a:buSzPts val="1600"/>
            </a:pPr>
            <a:r>
              <a:rPr lang="ar-EG" sz="2400" b="1" dirty="0">
                <a:solidFill>
                  <a:srgbClr val="002060"/>
                </a:solidFill>
                <a:latin typeface="Sakkal Majalla" panose="02000000000000000000" pitchFamily="2" charset="-78"/>
                <a:ea typeface="Malgun Gothic" pitchFamily="34" charset="-127"/>
                <a:cs typeface="Sakkal Majalla" panose="02000000000000000000" pitchFamily="2" charset="-78"/>
              </a:rPr>
              <a:t>مسك البطاقات والنماذج </a:t>
            </a:r>
            <a:r>
              <a:rPr lang="ar-EG" sz="2400" b="1" dirty="0" err="1">
                <a:solidFill>
                  <a:srgbClr val="002060"/>
                </a:solidFill>
                <a:latin typeface="Sakkal Majalla" panose="02000000000000000000" pitchFamily="2" charset="-78"/>
                <a:ea typeface="Malgun Gothic" pitchFamily="34" charset="-127"/>
                <a:cs typeface="Sakkal Majalla" panose="02000000000000000000" pitchFamily="2" charset="-78"/>
              </a:rPr>
              <a:t>المستودعية</a:t>
            </a:r>
            <a:r>
              <a:rPr lang="ar-EG" sz="2400" b="1" dirty="0">
                <a:solidFill>
                  <a:srgbClr val="002060"/>
                </a:solidFill>
                <a:latin typeface="Sakkal Majalla" panose="02000000000000000000" pitchFamily="2" charset="-78"/>
                <a:ea typeface="Malgun Gothic" pitchFamily="34" charset="-127"/>
                <a:cs typeface="Sakkal Majalla" panose="02000000000000000000" pitchFamily="2" charset="-78"/>
              </a:rPr>
              <a:t> الخاصة بمراقبة المخزون وحفظها</a:t>
            </a:r>
          </a:p>
        </p:txBody>
      </p:sp>
      <p:sp>
        <p:nvSpPr>
          <p:cNvPr id="9" name="Rectangle 8"/>
          <p:cNvSpPr/>
          <p:nvPr/>
        </p:nvSpPr>
        <p:spPr>
          <a:xfrm>
            <a:off x="208547" y="2314249"/>
            <a:ext cx="9605114" cy="553998"/>
          </a:xfrm>
          <a:prstGeom prst="rect">
            <a:avLst/>
          </a:prstGeom>
        </p:spPr>
        <p:txBody>
          <a:bodyPr wrap="square">
            <a:spAutoFit/>
          </a:bodyPr>
          <a:lstStyle/>
          <a:p>
            <a:pPr algn="justLow">
              <a:lnSpc>
                <a:spcPct val="125000"/>
              </a:lnSpc>
              <a:spcAft>
                <a:spcPts val="800"/>
              </a:spcAft>
              <a:buSzPts val="1600"/>
            </a:pPr>
            <a:r>
              <a:rPr lang="ar-EG" sz="2400" b="1" dirty="0">
                <a:solidFill>
                  <a:srgbClr val="002060"/>
                </a:solidFill>
                <a:latin typeface="Sakkal Majalla" panose="02000000000000000000" pitchFamily="2" charset="-78"/>
                <a:ea typeface="Malgun Gothic" pitchFamily="34" charset="-127"/>
                <a:cs typeface="Sakkal Majalla" panose="02000000000000000000" pitchFamily="2" charset="-78"/>
              </a:rPr>
              <a:t>الحد من الأصناف المتشابهة في المستودعات</a:t>
            </a:r>
          </a:p>
        </p:txBody>
      </p:sp>
      <p:sp>
        <p:nvSpPr>
          <p:cNvPr id="10" name="Rectangle 9"/>
          <p:cNvSpPr/>
          <p:nvPr/>
        </p:nvSpPr>
        <p:spPr>
          <a:xfrm>
            <a:off x="3165832" y="3227571"/>
            <a:ext cx="6226792" cy="1015663"/>
          </a:xfrm>
          <a:prstGeom prst="rect">
            <a:avLst/>
          </a:prstGeom>
        </p:spPr>
        <p:txBody>
          <a:bodyPr wrap="square">
            <a:spAutoFit/>
          </a:bodyPr>
          <a:lstStyle/>
          <a:p>
            <a:pPr algn="justLow">
              <a:lnSpc>
                <a:spcPct val="125000"/>
              </a:lnSpc>
              <a:spcAft>
                <a:spcPts val="800"/>
              </a:spcAft>
              <a:buSzPts val="1600"/>
            </a:pPr>
            <a:r>
              <a:rPr lang="ar-EG" sz="2400" b="1" dirty="0">
                <a:solidFill>
                  <a:srgbClr val="002060"/>
                </a:solidFill>
                <a:latin typeface="Sakkal Majalla" panose="02000000000000000000" pitchFamily="2" charset="-78"/>
                <a:ea typeface="Malgun Gothic" pitchFamily="34" charset="-127"/>
                <a:cs typeface="Sakkal Majalla" panose="02000000000000000000" pitchFamily="2" charset="-78"/>
              </a:rPr>
              <a:t>تزويد الإدارات ذات العلاقة بالبيانات والتقارير </a:t>
            </a:r>
            <a:r>
              <a:rPr lang="ar-EG" sz="2400" b="1" dirty="0" err="1">
                <a:solidFill>
                  <a:srgbClr val="002060"/>
                </a:solidFill>
                <a:latin typeface="Sakkal Majalla" panose="02000000000000000000" pitchFamily="2" charset="-78"/>
                <a:ea typeface="Malgun Gothic" pitchFamily="34" charset="-127"/>
                <a:cs typeface="Sakkal Majalla" panose="02000000000000000000" pitchFamily="2" charset="-78"/>
              </a:rPr>
              <a:t>المستودعية</a:t>
            </a:r>
            <a:r>
              <a:rPr lang="ar-EG" sz="2400" b="1" dirty="0">
                <a:solidFill>
                  <a:srgbClr val="002060"/>
                </a:solidFill>
                <a:latin typeface="Sakkal Majalla" panose="02000000000000000000" pitchFamily="2" charset="-78"/>
                <a:ea typeface="Malgun Gothic" pitchFamily="34" charset="-127"/>
                <a:cs typeface="Sakkal Majalla" panose="02000000000000000000" pitchFamily="2" charset="-78"/>
              </a:rPr>
              <a:t> اللازمة عن المخزون</a:t>
            </a:r>
          </a:p>
        </p:txBody>
      </p:sp>
      <p:sp>
        <p:nvSpPr>
          <p:cNvPr id="11" name="Rectangle 10"/>
          <p:cNvSpPr/>
          <p:nvPr/>
        </p:nvSpPr>
        <p:spPr>
          <a:xfrm>
            <a:off x="0" y="4792261"/>
            <a:ext cx="9684509" cy="553998"/>
          </a:xfrm>
          <a:prstGeom prst="rect">
            <a:avLst/>
          </a:prstGeom>
        </p:spPr>
        <p:txBody>
          <a:bodyPr wrap="square">
            <a:spAutoFit/>
          </a:bodyPr>
          <a:lstStyle/>
          <a:p>
            <a:pPr algn="justLow">
              <a:lnSpc>
                <a:spcPct val="125000"/>
              </a:lnSpc>
              <a:spcAft>
                <a:spcPts val="800"/>
              </a:spcAft>
              <a:buSzPts val="1600"/>
            </a:pPr>
            <a:r>
              <a:rPr lang="ar-EG" sz="2400" b="1" dirty="0">
                <a:solidFill>
                  <a:srgbClr val="002060"/>
                </a:solidFill>
                <a:latin typeface="Sakkal Majalla" panose="02000000000000000000" pitchFamily="2" charset="-78"/>
                <a:ea typeface="Malgun Gothic" pitchFamily="34" charset="-127"/>
                <a:cs typeface="Sakkal Majalla" panose="02000000000000000000" pitchFamily="2" charset="-78"/>
              </a:rPr>
              <a:t>الاشتراك في لجان الجرد</a:t>
            </a:r>
          </a:p>
        </p:txBody>
      </p:sp>
      <p:sp>
        <p:nvSpPr>
          <p:cNvPr id="12" name="Rectangle 11"/>
          <p:cNvSpPr/>
          <p:nvPr/>
        </p:nvSpPr>
        <p:spPr>
          <a:xfrm>
            <a:off x="343932" y="6026229"/>
            <a:ext cx="10019917" cy="553998"/>
          </a:xfrm>
          <a:prstGeom prst="rect">
            <a:avLst/>
          </a:prstGeom>
        </p:spPr>
        <p:txBody>
          <a:bodyPr wrap="square">
            <a:spAutoFit/>
          </a:bodyPr>
          <a:lstStyle/>
          <a:p>
            <a:pPr algn="justLow">
              <a:lnSpc>
                <a:spcPct val="125000"/>
              </a:lnSpc>
              <a:spcAft>
                <a:spcPts val="800"/>
              </a:spcAft>
              <a:buSzPts val="1600"/>
            </a:pPr>
            <a:r>
              <a:rPr lang="ar-EG" sz="2400" b="1" dirty="0">
                <a:solidFill>
                  <a:srgbClr val="002060"/>
                </a:solidFill>
                <a:latin typeface="Sakkal Majalla" panose="02000000000000000000" pitchFamily="2" charset="-78"/>
                <a:ea typeface="Malgun Gothic" pitchFamily="34" charset="-127"/>
                <a:cs typeface="Sakkal Majalla" panose="02000000000000000000" pitchFamily="2" charset="-78"/>
              </a:rPr>
              <a:t>حصر ومتابعة الأصناف التي يتقرر بيعها أو إصلاحها أو إتلافها</a:t>
            </a:r>
          </a:p>
        </p:txBody>
      </p:sp>
      <p:pic>
        <p:nvPicPr>
          <p:cNvPr id="13" name="Picture 12" descr="نتيجة بحث الصور عن المستودعات والمخازن"/>
          <p:cNvPicPr/>
          <p:nvPr/>
        </p:nvPicPr>
        <p:blipFill rotWithShape="1">
          <a:blip r:embed="rId4">
            <a:extLst>
              <a:ext uri="{28A0092B-C50C-407E-A947-70E740481C1C}">
                <a14:useLocalDpi xmlns:a14="http://schemas.microsoft.com/office/drawing/2010/main" val="0"/>
              </a:ext>
            </a:extLst>
          </a:blip>
          <a:srcRect l="12799"/>
          <a:stretch/>
        </p:blipFill>
        <p:spPr bwMode="auto">
          <a:xfrm>
            <a:off x="223817" y="2338693"/>
            <a:ext cx="2942015" cy="3328212"/>
          </a:xfrm>
          <a:prstGeom prst="rect">
            <a:avLst/>
          </a:prstGeom>
          <a:noFill/>
          <a:ln>
            <a:noFill/>
          </a:ln>
        </p:spPr>
      </p:pic>
      <p:sp>
        <p:nvSpPr>
          <p:cNvPr id="14"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15"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5"/>
              </a:rPr>
              <a:t>www.dawliatraining.com</a:t>
            </a:r>
            <a:endParaRPr lang="en-US" sz="1100" dirty="0">
              <a:effectLst/>
              <a:ea typeface="Calibri"/>
              <a:cs typeface="Arial"/>
            </a:endParaRPr>
          </a:p>
        </p:txBody>
      </p:sp>
    </p:spTree>
    <p:extLst>
      <p:ext uri="{BB962C8B-B14F-4D97-AF65-F5344CB8AC3E}">
        <p14:creationId xmlns:p14="http://schemas.microsoft.com/office/powerpoint/2010/main" val="13128822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ppt_x"/>
                                          </p:val>
                                        </p:tav>
                                        <p:tav tm="100000">
                                          <p:val>
                                            <p:strVal val="#ppt_x"/>
                                          </p:val>
                                        </p:tav>
                                      </p:tavLst>
                                    </p:anim>
                                    <p:anim calcmode="lin" valueType="num">
                                      <p:cBhvr additive="base">
                                        <p:cTn id="3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fill="hold"/>
                                        <p:tgtEl>
                                          <p:spTgt spid="11"/>
                                        </p:tgtEl>
                                        <p:attrNameLst>
                                          <p:attrName>ppt_x</p:attrName>
                                        </p:attrNameLst>
                                      </p:cBhvr>
                                      <p:tavLst>
                                        <p:tav tm="0">
                                          <p:val>
                                            <p:strVal val="#ppt_x"/>
                                          </p:val>
                                        </p:tav>
                                        <p:tav tm="100000">
                                          <p:val>
                                            <p:strVal val="#ppt_x"/>
                                          </p:val>
                                        </p:tav>
                                      </p:tavLst>
                                    </p:anim>
                                    <p:anim calcmode="lin" valueType="num">
                                      <p:cBhvr additive="base">
                                        <p:cTn id="3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fill="hold"/>
                                        <p:tgtEl>
                                          <p:spTgt spid="12"/>
                                        </p:tgtEl>
                                        <p:attrNameLst>
                                          <p:attrName>ppt_x</p:attrName>
                                        </p:attrNameLst>
                                      </p:cBhvr>
                                      <p:tavLst>
                                        <p:tav tm="0">
                                          <p:val>
                                            <p:strVal val="#ppt_x"/>
                                          </p:val>
                                        </p:tav>
                                        <p:tav tm="100000">
                                          <p:val>
                                            <p:strVal val="#ppt_x"/>
                                          </p:val>
                                        </p:tav>
                                      </p:tavLst>
                                    </p:anim>
                                    <p:anim calcmode="lin" valueType="num">
                                      <p:cBhvr additive="base">
                                        <p:cTn id="4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P spid="10" grpId="0"/>
      <p:bldP spid="11" grpId="0"/>
      <p:bldP spid="1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xmlns="" id="{7E5A0D50-BD01-48CF-9E1E-6EBE3CFE0757}"/>
              </a:ext>
            </a:extLst>
          </p:cNvPr>
          <p:cNvSpPr txBox="1"/>
          <p:nvPr/>
        </p:nvSpPr>
        <p:spPr>
          <a:xfrm>
            <a:off x="6176809" y="2441346"/>
            <a:ext cx="5401994"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sz="4800" kern="0" dirty="0">
                <a:solidFill>
                  <a:prstClr val="black">
                    <a:lumMod val="75000"/>
                    <a:lumOff val="25000"/>
                  </a:prstClr>
                </a:solidFill>
                <a:latin typeface="Sakkal Majalla" panose="02000000000000000000" pitchFamily="2" charset="-78"/>
                <a:cs typeface="Sakkal Majalla" pitchFamily="2" charset="-78"/>
              </a:rPr>
              <a:t>التنظيم الإداري الحديث لمراقبة المخزون</a:t>
            </a:r>
            <a:endParaRPr kumimoji="0" lang="ar-EG" sz="4800" b="0" i="0" u="none" strike="noStrike" kern="0" cap="none" spc="0" normalizeH="0" baseline="0" noProof="0" dirty="0">
              <a:ln>
                <a:noFill/>
              </a:ln>
              <a:solidFill>
                <a:prstClr val="black">
                  <a:lumMod val="75000"/>
                  <a:lumOff val="25000"/>
                </a:prstClr>
              </a:solidFill>
              <a:effectLst/>
              <a:uLnTx/>
              <a:uFillTx/>
              <a:latin typeface="Sakkal Majalla" panose="02000000000000000000" pitchFamily="2" charset="-78"/>
              <a:ea typeface="+mn-ea"/>
              <a:cs typeface="Sakkal Majalla" pitchFamily="2" charset="-78"/>
            </a:endParaRP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43</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7" name="Picture 6" descr="D:\esraa\الإدارة الحديثة للمستودعات والمخازن\photos\feat_inventory.jpg"/>
          <p:cNvPicPr/>
          <p:nvPr/>
        </p:nvPicPr>
        <p:blipFill>
          <a:blip r:embed="rId3">
            <a:clrChange>
              <a:clrFrom>
                <a:srgbClr val="E9E9EB"/>
              </a:clrFrom>
              <a:clrTo>
                <a:srgbClr val="E9E9EB">
                  <a:alpha val="0"/>
                </a:srgbClr>
              </a:clrTo>
            </a:clrChange>
            <a:extLst>
              <a:ext uri="{28A0092B-C50C-407E-A947-70E740481C1C}">
                <a14:useLocalDpi xmlns:a14="http://schemas.microsoft.com/office/drawing/2010/main" val="0"/>
              </a:ext>
            </a:extLst>
          </a:blip>
          <a:srcRect/>
          <a:stretch>
            <a:fillRect/>
          </a:stretch>
        </p:blipFill>
        <p:spPr bwMode="auto">
          <a:xfrm>
            <a:off x="2277979" y="1996508"/>
            <a:ext cx="3240505" cy="2142355"/>
          </a:xfrm>
          <a:prstGeom prst="rect">
            <a:avLst/>
          </a:prstGeom>
        </p:spPr>
      </p:pic>
      <p:sp>
        <p:nvSpPr>
          <p:cNvPr id="5"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6" name="مستطيل 2"/>
          <p:cNvSpPr/>
          <p:nvPr/>
        </p:nvSpPr>
        <p:spPr>
          <a:xfrm>
            <a:off x="0" y="329823"/>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4"/>
              </a:rPr>
              <a:t>www.dawliatraining.com</a:t>
            </a:r>
            <a:endParaRPr lang="en-US" sz="1100" dirty="0">
              <a:effectLst/>
              <a:ea typeface="Calibri"/>
              <a:cs typeface="Arial"/>
            </a:endParaRPr>
          </a:p>
        </p:txBody>
      </p:sp>
    </p:spTree>
    <p:extLst>
      <p:ext uri="{BB962C8B-B14F-4D97-AF65-F5344CB8AC3E}">
        <p14:creationId xmlns:p14="http://schemas.microsoft.com/office/powerpoint/2010/main" val="365201995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44</a:t>
            </a:fld>
            <a:endParaRPr lang="ar-EG"/>
          </a:p>
        </p:txBody>
      </p:sp>
      <p:sp>
        <p:nvSpPr>
          <p:cNvPr id="23" name="Rectangle 22"/>
          <p:cNvSpPr/>
          <p:nvPr/>
        </p:nvSpPr>
        <p:spPr>
          <a:xfrm>
            <a:off x="6994358" y="202376"/>
            <a:ext cx="4855973" cy="707886"/>
          </a:xfrm>
          <a:prstGeom prst="rect">
            <a:avLst/>
          </a:prstGeom>
        </p:spPr>
        <p:txBody>
          <a:bodyPr wrap="square">
            <a:spAutoFit/>
          </a:bodyPr>
          <a:lstStyle/>
          <a:p>
            <a:pPr lvl="0" algn="ctr">
              <a:lnSpc>
                <a:spcPct val="125000"/>
              </a:lnSpc>
            </a:pPr>
            <a:r>
              <a:rPr lang="ar-EG" sz="3200" dirty="0">
                <a:solidFill>
                  <a:prstClr val="white"/>
                </a:solidFill>
                <a:latin typeface="Sakkal Majalla" pitchFamily="2" charset="-78"/>
                <a:cs typeface="Sakkal Majalla" pitchFamily="2" charset="-78"/>
              </a:rPr>
              <a:t>التنظيم الإداري الحديث لمراقبة المخزون</a:t>
            </a:r>
          </a:p>
        </p:txBody>
      </p:sp>
      <p:grpSp>
        <p:nvGrpSpPr>
          <p:cNvPr id="4" name="Group 3"/>
          <p:cNvGrpSpPr/>
          <p:nvPr/>
        </p:nvGrpSpPr>
        <p:grpSpPr>
          <a:xfrm>
            <a:off x="8605183" y="1304555"/>
            <a:ext cx="3406245" cy="5164424"/>
            <a:chOff x="8210814" y="1109376"/>
            <a:chExt cx="3406245" cy="5164424"/>
          </a:xfrm>
        </p:grpSpPr>
        <p:pic>
          <p:nvPicPr>
            <p:cNvPr id="5" name="Picture 4"/>
            <p:cNvPicPr>
              <a:picLocks noChangeAspect="1"/>
            </p:cNvPicPr>
            <p:nvPr/>
          </p:nvPicPr>
          <p:blipFill rotWithShape="1">
            <a:blip r:embed="rId3">
              <a:clrChange>
                <a:clrFrom>
                  <a:srgbClr val="FFFFFF"/>
                </a:clrFrom>
                <a:clrTo>
                  <a:srgbClr val="FFFFFF">
                    <a:alpha val="0"/>
                  </a:srgbClr>
                </a:clrTo>
              </a:clrChange>
            </a:blip>
            <a:srcRect l="35359" t="5377" r="-2805" b="6953"/>
            <a:stretch/>
          </p:blipFill>
          <p:spPr>
            <a:xfrm flipH="1">
              <a:off x="8210814" y="1109376"/>
              <a:ext cx="3333483" cy="5164424"/>
            </a:xfrm>
            <a:prstGeom prst="rect">
              <a:avLst/>
            </a:prstGeom>
          </p:spPr>
        </p:pic>
        <p:sp>
          <p:nvSpPr>
            <p:cNvPr id="6" name="Rectangle 5"/>
            <p:cNvSpPr/>
            <p:nvPr/>
          </p:nvSpPr>
          <p:spPr>
            <a:xfrm>
              <a:off x="9664701" y="2262318"/>
              <a:ext cx="1952358" cy="2785378"/>
            </a:xfrm>
            <a:prstGeom prst="rect">
              <a:avLst/>
            </a:prstGeom>
          </p:spPr>
          <p:txBody>
            <a:bodyPr wrap="square">
              <a:spAutoFit/>
            </a:bodyPr>
            <a:lstStyle/>
            <a:p>
              <a:pPr algn="ctr">
                <a:lnSpc>
                  <a:spcPct val="125000"/>
                </a:lnSpc>
                <a:spcAft>
                  <a:spcPts val="800"/>
                </a:spcAft>
              </a:pPr>
              <a:r>
                <a:rPr lang="ar-EG" sz="2800" b="1" dirty="0">
                  <a:solidFill>
                    <a:srgbClr val="C00000"/>
                  </a:solidFill>
                  <a:latin typeface="Calibri" panose="020F0502020204030204" pitchFamily="34" charset="0"/>
                  <a:ea typeface="Calibri" panose="020F0502020204030204" pitchFamily="34" charset="0"/>
                  <a:cs typeface="Sakkal Majalla" panose="02000000000000000000" pitchFamily="2" charset="-78"/>
                </a:rPr>
                <a:t>يتأثر التنظيم الإداري الداخلي لمراقبة المخزون ببعض العوامل من أهمها</a:t>
              </a:r>
              <a:endParaRPr lang="en-US" dirty="0">
                <a:effectLst/>
                <a:latin typeface="Calibri" panose="020F0502020204030204" pitchFamily="34" charset="0"/>
                <a:ea typeface="Calibri" panose="020F0502020204030204" pitchFamily="34" charset="0"/>
                <a:cs typeface="Arial" panose="020B0604020202020204" pitchFamily="34" charset="0"/>
              </a:endParaRPr>
            </a:p>
          </p:txBody>
        </p:sp>
      </p:grpSp>
      <p:sp>
        <p:nvSpPr>
          <p:cNvPr id="8" name="Rectangle 7"/>
          <p:cNvSpPr/>
          <p:nvPr/>
        </p:nvSpPr>
        <p:spPr>
          <a:xfrm>
            <a:off x="176464" y="1665567"/>
            <a:ext cx="9104864" cy="830997"/>
          </a:xfrm>
          <a:prstGeom prst="rect">
            <a:avLst/>
          </a:prstGeom>
        </p:spPr>
        <p:txBody>
          <a:bodyPr wrap="square">
            <a:spAutoFit/>
          </a:bodyPr>
          <a:lstStyle/>
          <a:p>
            <a:pPr algn="justLow">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ماهية الأنشطة والمهام التي تقوم بها مراقبة المخزون، فكلما زادت المهام التي تقوم بتأديتها تطلب ذلك تعدد الأقسام والوحدات الإدارية المرتبطة بها لتنفيذ تلك المهام</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9" name="Rectangle 8"/>
          <p:cNvSpPr/>
          <p:nvPr/>
        </p:nvSpPr>
        <p:spPr>
          <a:xfrm>
            <a:off x="408537" y="2641286"/>
            <a:ext cx="8393231" cy="830997"/>
          </a:xfrm>
          <a:prstGeom prst="rect">
            <a:avLst/>
          </a:prstGeom>
        </p:spPr>
        <p:txBody>
          <a:bodyPr wrap="square">
            <a:spAutoFit/>
          </a:bodyPr>
          <a:lstStyle/>
          <a:p>
            <a:pPr algn="justLow">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يساهم حجم العمل في تحديد التنظيم الإداري الخاص بمراقبة المخزون، فكلما قل حجم العمل كان </a:t>
            </a:r>
            <a:r>
              <a:rPr lang="ar-EG" sz="2400" b="1" dirty="0" smtClean="0">
                <a:solidFill>
                  <a:srgbClr val="002060"/>
                </a:solidFill>
                <a:latin typeface="Calibri" panose="020F0502020204030204" pitchFamily="34" charset="0"/>
                <a:ea typeface="Calibri" panose="020F0502020204030204" pitchFamily="34" charset="0"/>
                <a:cs typeface="Sakkal Majalla" panose="02000000000000000000" pitchFamily="2" charset="-78"/>
              </a:rPr>
              <a:t>التنظيم </a:t>
            </a: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الإداري لمراقبة المخزون محدودا وبالعكس</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10" name="Rectangle 9"/>
          <p:cNvSpPr/>
          <p:nvPr/>
        </p:nvSpPr>
        <p:spPr>
          <a:xfrm>
            <a:off x="388990" y="3681334"/>
            <a:ext cx="8430968" cy="830997"/>
          </a:xfrm>
          <a:prstGeom prst="rect">
            <a:avLst/>
          </a:prstGeom>
        </p:spPr>
        <p:txBody>
          <a:bodyPr wrap="square">
            <a:spAutoFit/>
          </a:bodyPr>
          <a:lstStyle/>
          <a:p>
            <a:pPr algn="justLow">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فكلما زاد حجم العمل تطلب ذلك عددا أكبر من العاملين والوحدات الإدارية لتحقيق كفاءة عمليات الرقابة</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11" name="Rectangle 10"/>
          <p:cNvSpPr/>
          <p:nvPr/>
        </p:nvSpPr>
        <p:spPr>
          <a:xfrm>
            <a:off x="452490" y="4613491"/>
            <a:ext cx="8430968" cy="461665"/>
          </a:xfrm>
          <a:prstGeom prst="rect">
            <a:avLst/>
          </a:prstGeom>
        </p:spPr>
        <p:txBody>
          <a:bodyPr wrap="square">
            <a:spAutoFit/>
          </a:bodyPr>
          <a:lstStyle/>
          <a:p>
            <a:pPr algn="justLow">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الامتداد الجغرافي الذي تغطيه الخدمات </a:t>
            </a:r>
            <a:r>
              <a:rPr lang="ar-EG" sz="2400" b="1" dirty="0" err="1">
                <a:solidFill>
                  <a:srgbClr val="002060"/>
                </a:solidFill>
                <a:latin typeface="Calibri" panose="020F0502020204030204" pitchFamily="34" charset="0"/>
                <a:ea typeface="Calibri" panose="020F0502020204030204" pitchFamily="34" charset="0"/>
                <a:cs typeface="Sakkal Majalla" panose="02000000000000000000" pitchFamily="2" charset="-78"/>
              </a:rPr>
              <a:t>المستودعية</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12" name="Rectangle 11"/>
          <p:cNvSpPr/>
          <p:nvPr/>
        </p:nvSpPr>
        <p:spPr>
          <a:xfrm>
            <a:off x="351979" y="5409177"/>
            <a:ext cx="8954748" cy="461665"/>
          </a:xfrm>
          <a:prstGeom prst="rect">
            <a:avLst/>
          </a:prstGeom>
        </p:spPr>
        <p:txBody>
          <a:bodyPr wrap="square">
            <a:spAutoFit/>
          </a:bodyPr>
          <a:lstStyle/>
          <a:p>
            <a:pPr algn="justLow">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كمية الأصناف المخزنة</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13" name="Picture 12" descr="D:\esraa\الإدارة الحديثة للمستودعات والمخازن\photos\feat_inventory.jpg"/>
          <p:cNvPicPr/>
          <p:nvPr/>
        </p:nvPicPr>
        <p:blipFill>
          <a:blip r:embed="rId4">
            <a:clrChange>
              <a:clrFrom>
                <a:srgbClr val="E9E9EB"/>
              </a:clrFrom>
              <a:clrTo>
                <a:srgbClr val="E9E9EB">
                  <a:alpha val="0"/>
                </a:srgbClr>
              </a:clrTo>
            </a:clrChange>
            <a:extLst>
              <a:ext uri="{28A0092B-C50C-407E-A947-70E740481C1C}">
                <a14:useLocalDpi xmlns:a14="http://schemas.microsoft.com/office/drawing/2010/main" val="0"/>
              </a:ext>
            </a:extLst>
          </a:blip>
          <a:srcRect/>
          <a:stretch>
            <a:fillRect/>
          </a:stretch>
        </p:blipFill>
        <p:spPr bwMode="auto">
          <a:xfrm>
            <a:off x="452490" y="4175769"/>
            <a:ext cx="3461784" cy="2134211"/>
          </a:xfrm>
          <a:prstGeom prst="rect">
            <a:avLst/>
          </a:prstGeom>
        </p:spPr>
      </p:pic>
      <p:sp>
        <p:nvSpPr>
          <p:cNvPr id="14"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15"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5"/>
              </a:rPr>
              <a:t>www.dawliatraining.com</a:t>
            </a:r>
            <a:endParaRPr lang="en-US" sz="1100" dirty="0">
              <a:effectLst/>
              <a:ea typeface="Calibri"/>
              <a:cs typeface="Arial"/>
            </a:endParaRPr>
          </a:p>
        </p:txBody>
      </p:sp>
    </p:spTree>
    <p:extLst>
      <p:ext uri="{BB962C8B-B14F-4D97-AF65-F5344CB8AC3E}">
        <p14:creationId xmlns:p14="http://schemas.microsoft.com/office/powerpoint/2010/main" val="36345912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arn(inVertic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arn(inVertic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arn(inVertical)">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barn(inVertical)">
                                      <p:cBhvr>
                                        <p:cTn id="3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xmlns="" id="{7E5A0D50-BD01-48CF-9E1E-6EBE3CFE0757}"/>
              </a:ext>
            </a:extLst>
          </p:cNvPr>
          <p:cNvSpPr txBox="1"/>
          <p:nvPr/>
        </p:nvSpPr>
        <p:spPr>
          <a:xfrm>
            <a:off x="6176809" y="2441346"/>
            <a:ext cx="5401994"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sz="4800" kern="0" dirty="0">
                <a:solidFill>
                  <a:prstClr val="black">
                    <a:lumMod val="75000"/>
                    <a:lumOff val="25000"/>
                  </a:prstClr>
                </a:solidFill>
                <a:latin typeface="Sakkal Majalla" panose="02000000000000000000" pitchFamily="2" charset="-78"/>
                <a:cs typeface="Sakkal Majalla" pitchFamily="2" charset="-78"/>
              </a:rPr>
              <a:t>العاملون في مجال مراقبة المخزون</a:t>
            </a:r>
            <a:endParaRPr kumimoji="0" lang="ar-EG" sz="4800" b="0" i="0" u="none" strike="noStrike" kern="0" cap="none" spc="0" normalizeH="0" baseline="0" noProof="0" dirty="0">
              <a:ln>
                <a:noFill/>
              </a:ln>
              <a:solidFill>
                <a:prstClr val="black">
                  <a:lumMod val="75000"/>
                  <a:lumOff val="25000"/>
                </a:prstClr>
              </a:solidFill>
              <a:effectLst/>
              <a:uLnTx/>
              <a:uFillTx/>
              <a:latin typeface="Sakkal Majalla" panose="02000000000000000000" pitchFamily="2" charset="-78"/>
              <a:ea typeface="+mn-ea"/>
              <a:cs typeface="Sakkal Majalla" pitchFamily="2" charset="-78"/>
            </a:endParaRP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45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7" name="Picture 6" descr="D:\esraa\الإدارة الحديثة للمستودعات والمخازن\photos\feat_inventory.jpg"/>
          <p:cNvPicPr/>
          <p:nvPr/>
        </p:nvPicPr>
        <p:blipFill>
          <a:blip r:embed="rId3">
            <a:clrChange>
              <a:clrFrom>
                <a:srgbClr val="E9E9EB"/>
              </a:clrFrom>
              <a:clrTo>
                <a:srgbClr val="E9E9EB">
                  <a:alpha val="0"/>
                </a:srgbClr>
              </a:clrTo>
            </a:clrChange>
            <a:extLst>
              <a:ext uri="{28A0092B-C50C-407E-A947-70E740481C1C}">
                <a14:useLocalDpi xmlns:a14="http://schemas.microsoft.com/office/drawing/2010/main" val="0"/>
              </a:ext>
            </a:extLst>
          </a:blip>
          <a:srcRect/>
          <a:stretch>
            <a:fillRect/>
          </a:stretch>
        </p:blipFill>
        <p:spPr bwMode="auto">
          <a:xfrm>
            <a:off x="2277979" y="1996508"/>
            <a:ext cx="3240505" cy="2142355"/>
          </a:xfrm>
          <a:prstGeom prst="rect">
            <a:avLst/>
          </a:prstGeom>
        </p:spPr>
      </p:pic>
      <p:sp>
        <p:nvSpPr>
          <p:cNvPr id="5"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6" name="مستطيل 2"/>
          <p:cNvSpPr/>
          <p:nvPr/>
        </p:nvSpPr>
        <p:spPr>
          <a:xfrm>
            <a:off x="0" y="316174"/>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4"/>
              </a:rPr>
              <a:t>www.dawliatraining.com</a:t>
            </a:r>
            <a:endParaRPr lang="en-US" sz="1100" dirty="0">
              <a:effectLst/>
              <a:ea typeface="Calibri"/>
              <a:cs typeface="Arial"/>
            </a:endParaRPr>
          </a:p>
        </p:txBody>
      </p:sp>
    </p:spTree>
    <p:extLst>
      <p:ext uri="{BB962C8B-B14F-4D97-AF65-F5344CB8AC3E}">
        <p14:creationId xmlns:p14="http://schemas.microsoft.com/office/powerpoint/2010/main" val="315163779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46</a:t>
            </a:fld>
            <a:endParaRPr lang="ar-EG"/>
          </a:p>
        </p:txBody>
      </p:sp>
      <p:sp>
        <p:nvSpPr>
          <p:cNvPr id="23" name="Rectangle 22"/>
          <p:cNvSpPr/>
          <p:nvPr/>
        </p:nvSpPr>
        <p:spPr>
          <a:xfrm>
            <a:off x="6994358" y="202376"/>
            <a:ext cx="4855973" cy="707886"/>
          </a:xfrm>
          <a:prstGeom prst="rect">
            <a:avLst/>
          </a:prstGeom>
        </p:spPr>
        <p:txBody>
          <a:bodyPr wrap="square">
            <a:spAutoFit/>
          </a:bodyPr>
          <a:lstStyle/>
          <a:p>
            <a:pPr lvl="0" algn="ctr">
              <a:lnSpc>
                <a:spcPct val="125000"/>
              </a:lnSpc>
            </a:pPr>
            <a:r>
              <a:rPr lang="ar-EG" sz="3200" dirty="0">
                <a:solidFill>
                  <a:prstClr val="white"/>
                </a:solidFill>
                <a:latin typeface="Sakkal Majalla" pitchFamily="2" charset="-78"/>
                <a:cs typeface="Sakkal Majalla" pitchFamily="2" charset="-78"/>
              </a:rPr>
              <a:t>العاملون في مجال مراقبة المخزون</a:t>
            </a:r>
          </a:p>
        </p:txBody>
      </p:sp>
      <p:grpSp>
        <p:nvGrpSpPr>
          <p:cNvPr id="4" name="Group 3"/>
          <p:cNvGrpSpPr/>
          <p:nvPr/>
        </p:nvGrpSpPr>
        <p:grpSpPr>
          <a:xfrm>
            <a:off x="4996294" y="1263133"/>
            <a:ext cx="6854037" cy="621832"/>
            <a:chOff x="103001" y="-96554"/>
            <a:chExt cx="5634611" cy="450126"/>
          </a:xfrm>
        </p:grpSpPr>
        <p:sp>
          <p:nvSpPr>
            <p:cNvPr id="5" name="Rectangle 4"/>
            <p:cNvSpPr/>
            <p:nvPr/>
          </p:nvSpPr>
          <p:spPr>
            <a:xfrm>
              <a:off x="103001" y="-96554"/>
              <a:ext cx="5313561" cy="450126"/>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EG" sz="2400" b="1" i="0" u="none" strike="noStrike" kern="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مدير قسم / وحدة مراقبة المخزون:</a:t>
              </a:r>
              <a:endParaRPr kumimoji="0" lang="en-US" sz="2400" b="0"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pic>
          <p:nvPicPr>
            <p:cNvPr id="6" name="Picture 5" descr="Image result for manager icon"/>
            <p:cNvPicPr>
              <a:picLocks noChangeAspect="1"/>
            </p:cNvPicPr>
            <p:nvPr/>
          </p:nvPicPr>
          <p:blipFill rotWithShape="1">
            <a:blip r:embed="rId3" cstate="print">
              <a:duotone>
                <a:srgbClr val="70AD47">
                  <a:shade val="45000"/>
                  <a:satMod val="135000"/>
                </a:srgbClr>
                <a:prstClr val="white"/>
              </a:duotone>
              <a:extLst>
                <a:ext uri="{28A0092B-C50C-407E-A947-70E740481C1C}">
                  <a14:useLocalDpi xmlns:a14="http://schemas.microsoft.com/office/drawing/2010/main" val="0"/>
                </a:ext>
              </a:extLst>
            </a:blip>
            <a:srcRect l="10976" r="10230" b="10972"/>
            <a:stretch/>
          </p:blipFill>
          <p:spPr bwMode="auto">
            <a:xfrm>
              <a:off x="5416562" y="-96554"/>
              <a:ext cx="321050" cy="391755"/>
            </a:xfrm>
            <a:prstGeom prst="rect">
              <a:avLst/>
            </a:prstGeom>
            <a:noFill/>
            <a:ln>
              <a:noFill/>
            </a:ln>
            <a:extLst>
              <a:ext uri="{53640926-AAD7-44D8-BBD7-CCE9431645EC}">
                <a14:shadowObscured xmlns:a14="http://schemas.microsoft.com/office/drawing/2010/main"/>
              </a:ext>
            </a:extLst>
          </p:spPr>
        </p:pic>
      </p:grpSp>
      <p:sp>
        <p:nvSpPr>
          <p:cNvPr id="8" name="Rectangle 7"/>
          <p:cNvSpPr/>
          <p:nvPr/>
        </p:nvSpPr>
        <p:spPr>
          <a:xfrm>
            <a:off x="577517" y="1679732"/>
            <a:ext cx="10882284" cy="600164"/>
          </a:xfrm>
          <a:prstGeom prst="rect">
            <a:avLst/>
          </a:prstGeom>
        </p:spPr>
        <p:txBody>
          <a:bodyPr wrap="square">
            <a:spAutoFit/>
          </a:bodyPr>
          <a:lstStyle/>
          <a:p>
            <a:pPr algn="justLow">
              <a:lnSpc>
                <a:spcPct val="150000"/>
              </a:lnSpc>
            </a:pPr>
            <a:r>
              <a:rPr lang="ar-EG" sz="2400" b="1" dirty="0">
                <a:solidFill>
                  <a:srgbClr val="002060"/>
                </a:solidFill>
                <a:ea typeface="Calibri" panose="020F0502020204030204" pitchFamily="34" charset="0"/>
                <a:cs typeface="Sakkal Majalla" panose="02000000000000000000" pitchFamily="2" charset="-78"/>
              </a:rPr>
              <a:t>يتولى الإشراف على أعمال القسم وضمان تحقيق مراقبة المخزون للمهام والمسؤوليات المناطة بها</a:t>
            </a:r>
            <a:endParaRPr lang="ar-EG" sz="2800" dirty="0">
              <a:solidFill>
                <a:srgbClr val="002060"/>
              </a:solidFill>
            </a:endParaRPr>
          </a:p>
        </p:txBody>
      </p:sp>
      <p:grpSp>
        <p:nvGrpSpPr>
          <p:cNvPr id="9" name="Group 8"/>
          <p:cNvGrpSpPr/>
          <p:nvPr/>
        </p:nvGrpSpPr>
        <p:grpSpPr>
          <a:xfrm>
            <a:off x="4996294" y="2385352"/>
            <a:ext cx="6854037" cy="621832"/>
            <a:chOff x="103001" y="-96554"/>
            <a:chExt cx="5634611" cy="450126"/>
          </a:xfrm>
        </p:grpSpPr>
        <p:sp>
          <p:nvSpPr>
            <p:cNvPr id="10" name="Rectangle 9"/>
            <p:cNvSpPr/>
            <p:nvPr/>
          </p:nvSpPr>
          <p:spPr>
            <a:xfrm>
              <a:off x="103001" y="-96554"/>
              <a:ext cx="5313561" cy="450126"/>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lvl="0">
                <a:lnSpc>
                  <a:spcPct val="107000"/>
                </a:lnSpc>
                <a:spcAft>
                  <a:spcPts val="800"/>
                </a:spcAft>
              </a:pPr>
              <a:r>
                <a:rPr lang="ar-EG" sz="2400" b="1" kern="0"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أخصائي مراقبة مخزون:</a:t>
              </a:r>
              <a:endParaRPr kumimoji="0" lang="en-US" sz="2400" b="0"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pic>
          <p:nvPicPr>
            <p:cNvPr id="11" name="Picture 10" descr="Image result for manager icon"/>
            <p:cNvPicPr>
              <a:picLocks noChangeAspect="1"/>
            </p:cNvPicPr>
            <p:nvPr/>
          </p:nvPicPr>
          <p:blipFill rotWithShape="1">
            <a:blip r:embed="rId3" cstate="print">
              <a:duotone>
                <a:srgbClr val="70AD47">
                  <a:shade val="45000"/>
                  <a:satMod val="135000"/>
                </a:srgbClr>
                <a:prstClr val="white"/>
              </a:duotone>
              <a:extLst>
                <a:ext uri="{28A0092B-C50C-407E-A947-70E740481C1C}">
                  <a14:useLocalDpi xmlns:a14="http://schemas.microsoft.com/office/drawing/2010/main" val="0"/>
                </a:ext>
              </a:extLst>
            </a:blip>
            <a:srcRect l="10976" r="10230" b="10972"/>
            <a:stretch/>
          </p:blipFill>
          <p:spPr bwMode="auto">
            <a:xfrm>
              <a:off x="5416562" y="-96554"/>
              <a:ext cx="321050" cy="391755"/>
            </a:xfrm>
            <a:prstGeom prst="rect">
              <a:avLst/>
            </a:prstGeom>
            <a:noFill/>
            <a:ln>
              <a:noFill/>
            </a:ln>
            <a:extLst>
              <a:ext uri="{53640926-AAD7-44D8-BBD7-CCE9431645EC}">
                <a14:shadowObscured xmlns:a14="http://schemas.microsoft.com/office/drawing/2010/main"/>
              </a:ext>
            </a:extLst>
          </p:spPr>
        </p:pic>
      </p:grpSp>
      <p:sp>
        <p:nvSpPr>
          <p:cNvPr id="12" name="Rectangle 11"/>
          <p:cNvSpPr/>
          <p:nvPr/>
        </p:nvSpPr>
        <p:spPr>
          <a:xfrm>
            <a:off x="577517" y="2807714"/>
            <a:ext cx="10882284" cy="992579"/>
          </a:xfrm>
          <a:prstGeom prst="rect">
            <a:avLst/>
          </a:prstGeom>
        </p:spPr>
        <p:txBody>
          <a:bodyPr wrap="square">
            <a:spAutoFit/>
          </a:bodyPr>
          <a:lstStyle/>
          <a:p>
            <a:pPr algn="justLow">
              <a:lnSpc>
                <a:spcPct val="125000"/>
              </a:lnSpc>
            </a:pPr>
            <a:r>
              <a:rPr lang="ar-EG" sz="2400" b="1" dirty="0">
                <a:solidFill>
                  <a:srgbClr val="002060"/>
                </a:solidFill>
                <a:ea typeface="Calibri" panose="020F0502020204030204" pitchFamily="34" charset="0"/>
                <a:cs typeface="Sakkal Majalla" panose="02000000000000000000" pitchFamily="2" charset="-78"/>
              </a:rPr>
              <a:t>يقوم بإعداد الدراسات الخاصة بتحديد الكميات الاقتصادية للشراء وتحديد مستويات المخزون واعداد التقارير الخاصة بحركة الأصناف وحالة المواد والأصناف المخزنة إضافة لما يكلف به من مهام في مجال مراقبة المخزون</a:t>
            </a:r>
            <a:endParaRPr lang="ar-EG" sz="2800" dirty="0">
              <a:solidFill>
                <a:srgbClr val="002060"/>
              </a:solidFill>
            </a:endParaRPr>
          </a:p>
        </p:txBody>
      </p:sp>
      <p:grpSp>
        <p:nvGrpSpPr>
          <p:cNvPr id="13" name="Group 12"/>
          <p:cNvGrpSpPr/>
          <p:nvPr/>
        </p:nvGrpSpPr>
        <p:grpSpPr>
          <a:xfrm>
            <a:off x="4996294" y="3800174"/>
            <a:ext cx="6854037" cy="621832"/>
            <a:chOff x="103001" y="-96554"/>
            <a:chExt cx="5634611" cy="450126"/>
          </a:xfrm>
        </p:grpSpPr>
        <p:sp>
          <p:nvSpPr>
            <p:cNvPr id="14" name="Rectangle 13"/>
            <p:cNvSpPr/>
            <p:nvPr/>
          </p:nvSpPr>
          <p:spPr>
            <a:xfrm>
              <a:off x="103001" y="-96554"/>
              <a:ext cx="5313561" cy="450126"/>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lvl="0">
                <a:lnSpc>
                  <a:spcPct val="107000"/>
                </a:lnSpc>
                <a:spcAft>
                  <a:spcPts val="800"/>
                </a:spcAft>
              </a:pPr>
              <a:r>
                <a:rPr lang="ar-EG" sz="2400" b="1" kern="0"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مراقب مخزون:</a:t>
              </a:r>
              <a:endParaRPr kumimoji="0" lang="en-US" sz="2400" b="0"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pic>
          <p:nvPicPr>
            <p:cNvPr id="15" name="Picture 14" descr="Image result for manager icon"/>
            <p:cNvPicPr>
              <a:picLocks noChangeAspect="1"/>
            </p:cNvPicPr>
            <p:nvPr/>
          </p:nvPicPr>
          <p:blipFill rotWithShape="1">
            <a:blip r:embed="rId3" cstate="print">
              <a:duotone>
                <a:srgbClr val="70AD47">
                  <a:shade val="45000"/>
                  <a:satMod val="135000"/>
                </a:srgbClr>
                <a:prstClr val="white"/>
              </a:duotone>
              <a:extLst>
                <a:ext uri="{28A0092B-C50C-407E-A947-70E740481C1C}">
                  <a14:useLocalDpi xmlns:a14="http://schemas.microsoft.com/office/drawing/2010/main" val="0"/>
                </a:ext>
              </a:extLst>
            </a:blip>
            <a:srcRect l="10976" r="10230" b="10972"/>
            <a:stretch/>
          </p:blipFill>
          <p:spPr bwMode="auto">
            <a:xfrm>
              <a:off x="5416562" y="-96554"/>
              <a:ext cx="321050" cy="391755"/>
            </a:xfrm>
            <a:prstGeom prst="rect">
              <a:avLst/>
            </a:prstGeom>
            <a:noFill/>
            <a:ln>
              <a:noFill/>
            </a:ln>
            <a:extLst>
              <a:ext uri="{53640926-AAD7-44D8-BBD7-CCE9431645EC}">
                <a14:shadowObscured xmlns:a14="http://schemas.microsoft.com/office/drawing/2010/main"/>
              </a:ext>
            </a:extLst>
          </p:spPr>
        </p:pic>
      </p:grpSp>
      <p:sp>
        <p:nvSpPr>
          <p:cNvPr id="16" name="Rectangle 15"/>
          <p:cNvSpPr/>
          <p:nvPr/>
        </p:nvSpPr>
        <p:spPr>
          <a:xfrm>
            <a:off x="577517" y="4170092"/>
            <a:ext cx="10882284" cy="992579"/>
          </a:xfrm>
          <a:prstGeom prst="rect">
            <a:avLst/>
          </a:prstGeom>
        </p:spPr>
        <p:txBody>
          <a:bodyPr wrap="square">
            <a:spAutoFit/>
          </a:bodyPr>
          <a:lstStyle/>
          <a:p>
            <a:pPr algn="justLow">
              <a:lnSpc>
                <a:spcPct val="125000"/>
              </a:lnSpc>
            </a:pPr>
            <a:r>
              <a:rPr lang="ar-EG" sz="2400" b="1" dirty="0">
                <a:solidFill>
                  <a:srgbClr val="002060"/>
                </a:solidFill>
                <a:ea typeface="Calibri" panose="020F0502020204030204" pitchFamily="34" charset="0"/>
                <a:cs typeface="Sakkal Majalla" panose="02000000000000000000" pitchFamily="2" charset="-78"/>
              </a:rPr>
              <a:t>يتولى مسك بطاقة الصنف وإثبات قيود استلام الأصناف وصرفها وإرجاعها واستخراج أرصدة المخزون ومراجعة القيود وحفظ المستندات بطريقة منظمة، إضافة لما يكلف به من مهام في مجال مراقبة المخزون</a:t>
            </a:r>
            <a:endParaRPr lang="ar-EG" sz="2800" dirty="0">
              <a:solidFill>
                <a:srgbClr val="002060"/>
              </a:solidFill>
            </a:endParaRPr>
          </a:p>
        </p:txBody>
      </p:sp>
      <p:grpSp>
        <p:nvGrpSpPr>
          <p:cNvPr id="17" name="Group 16"/>
          <p:cNvGrpSpPr/>
          <p:nvPr/>
        </p:nvGrpSpPr>
        <p:grpSpPr>
          <a:xfrm>
            <a:off x="4996294" y="5258951"/>
            <a:ext cx="6854037" cy="621832"/>
            <a:chOff x="103001" y="-96554"/>
            <a:chExt cx="5634611" cy="450126"/>
          </a:xfrm>
        </p:grpSpPr>
        <p:sp>
          <p:nvSpPr>
            <p:cNvPr id="18" name="Rectangle 17"/>
            <p:cNvSpPr/>
            <p:nvPr/>
          </p:nvSpPr>
          <p:spPr>
            <a:xfrm>
              <a:off x="103001" y="-96554"/>
              <a:ext cx="5313561" cy="450126"/>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lvl="0">
                <a:lnSpc>
                  <a:spcPct val="107000"/>
                </a:lnSpc>
                <a:spcAft>
                  <a:spcPts val="800"/>
                </a:spcAft>
              </a:pPr>
              <a:r>
                <a:rPr lang="ar-EG" sz="2400" b="1" kern="0"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مراقب عُهَّد:</a:t>
              </a:r>
              <a:endParaRPr kumimoji="0" lang="en-US" sz="2400" b="0"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pic>
          <p:nvPicPr>
            <p:cNvPr id="19" name="Picture 18" descr="Image result for manager icon"/>
            <p:cNvPicPr>
              <a:picLocks noChangeAspect="1"/>
            </p:cNvPicPr>
            <p:nvPr/>
          </p:nvPicPr>
          <p:blipFill rotWithShape="1">
            <a:blip r:embed="rId3" cstate="print">
              <a:duotone>
                <a:srgbClr val="70AD47">
                  <a:shade val="45000"/>
                  <a:satMod val="135000"/>
                </a:srgbClr>
                <a:prstClr val="white"/>
              </a:duotone>
              <a:extLst>
                <a:ext uri="{28A0092B-C50C-407E-A947-70E740481C1C}">
                  <a14:useLocalDpi xmlns:a14="http://schemas.microsoft.com/office/drawing/2010/main" val="0"/>
                </a:ext>
              </a:extLst>
            </a:blip>
            <a:srcRect l="10976" r="10230" b="10972"/>
            <a:stretch/>
          </p:blipFill>
          <p:spPr bwMode="auto">
            <a:xfrm>
              <a:off x="5416562" y="-96554"/>
              <a:ext cx="321050" cy="391755"/>
            </a:xfrm>
            <a:prstGeom prst="rect">
              <a:avLst/>
            </a:prstGeom>
            <a:noFill/>
            <a:ln>
              <a:noFill/>
            </a:ln>
            <a:extLst>
              <a:ext uri="{53640926-AAD7-44D8-BBD7-CCE9431645EC}">
                <a14:shadowObscured xmlns:a14="http://schemas.microsoft.com/office/drawing/2010/main"/>
              </a:ext>
            </a:extLst>
          </p:spPr>
        </p:pic>
      </p:grpSp>
      <p:sp>
        <p:nvSpPr>
          <p:cNvPr id="20" name="Rectangle 19"/>
          <p:cNvSpPr/>
          <p:nvPr/>
        </p:nvSpPr>
        <p:spPr>
          <a:xfrm>
            <a:off x="577517" y="5583963"/>
            <a:ext cx="10882284" cy="1015663"/>
          </a:xfrm>
          <a:prstGeom prst="rect">
            <a:avLst/>
          </a:prstGeom>
        </p:spPr>
        <p:txBody>
          <a:bodyPr wrap="square">
            <a:spAutoFit/>
          </a:bodyPr>
          <a:lstStyle/>
          <a:p>
            <a:pPr algn="justLow">
              <a:lnSpc>
                <a:spcPct val="125000"/>
              </a:lnSpc>
            </a:pPr>
            <a:r>
              <a:rPr lang="ar-EG" sz="2400" b="1" dirty="0">
                <a:solidFill>
                  <a:srgbClr val="002060"/>
                </a:solidFill>
                <a:ea typeface="Calibri" panose="020F0502020204030204" pitchFamily="34" charset="0"/>
                <a:cs typeface="Sakkal Majalla" panose="02000000000000000000" pitchFamily="2" charset="-78"/>
              </a:rPr>
              <a:t>يتولى مسك بطاقات العهد سواء كانت عهد الموظفين أو عهد الإدارات والأقسام وإثبات القيود الخاصة </a:t>
            </a:r>
            <a:r>
              <a:rPr lang="ar-EG" sz="2400" b="1" dirty="0" smtClean="0">
                <a:solidFill>
                  <a:srgbClr val="002060"/>
                </a:solidFill>
                <a:ea typeface="Calibri" panose="020F0502020204030204" pitchFamily="34" charset="0"/>
                <a:cs typeface="Sakkal Majalla" panose="02000000000000000000" pitchFamily="2" charset="-78"/>
              </a:rPr>
              <a:t>بها </a:t>
            </a:r>
            <a:r>
              <a:rPr lang="ar-EG" sz="2400" b="1" dirty="0">
                <a:solidFill>
                  <a:srgbClr val="002060"/>
                </a:solidFill>
                <a:ea typeface="Calibri" panose="020F0502020204030204" pitchFamily="34" charset="0"/>
                <a:cs typeface="Sakkal Majalla" panose="02000000000000000000" pitchFamily="2" charset="-78"/>
              </a:rPr>
              <a:t>كما يقوم بمتابعة العهد وما يطرأ عليها من تعديل</a:t>
            </a:r>
          </a:p>
        </p:txBody>
      </p:sp>
      <p:sp>
        <p:nvSpPr>
          <p:cNvPr id="21"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22"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4"/>
              </a:rPr>
              <a:t>www.dawliatraining.com</a:t>
            </a:r>
            <a:endParaRPr lang="en-US" sz="1100" dirty="0">
              <a:effectLst/>
              <a:ea typeface="Calibri"/>
              <a:cs typeface="Arial"/>
            </a:endParaRPr>
          </a:p>
        </p:txBody>
      </p:sp>
    </p:spTree>
    <p:extLst>
      <p:ext uri="{BB962C8B-B14F-4D97-AF65-F5344CB8AC3E}">
        <p14:creationId xmlns:p14="http://schemas.microsoft.com/office/powerpoint/2010/main" val="29322248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2"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right)">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2"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right)">
                                      <p:cBhvr>
                                        <p:cTn id="26" dur="500"/>
                                        <p:tgtEl>
                                          <p:spTgt spid="12"/>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p:cTn id="31" dur="500" fill="hold"/>
                                        <p:tgtEl>
                                          <p:spTgt spid="13"/>
                                        </p:tgtEl>
                                        <p:attrNameLst>
                                          <p:attrName>ppt_w</p:attrName>
                                        </p:attrNameLst>
                                      </p:cBhvr>
                                      <p:tavLst>
                                        <p:tav tm="0">
                                          <p:val>
                                            <p:fltVal val="0"/>
                                          </p:val>
                                        </p:tav>
                                        <p:tav tm="100000">
                                          <p:val>
                                            <p:strVal val="#ppt_w"/>
                                          </p:val>
                                        </p:tav>
                                      </p:tavLst>
                                    </p:anim>
                                    <p:anim calcmode="lin" valueType="num">
                                      <p:cBhvr>
                                        <p:cTn id="32" dur="500" fill="hold"/>
                                        <p:tgtEl>
                                          <p:spTgt spid="13"/>
                                        </p:tgtEl>
                                        <p:attrNameLst>
                                          <p:attrName>ppt_h</p:attrName>
                                        </p:attrNameLst>
                                      </p:cBhvr>
                                      <p:tavLst>
                                        <p:tav tm="0">
                                          <p:val>
                                            <p:fltVal val="0"/>
                                          </p:val>
                                        </p:tav>
                                        <p:tav tm="100000">
                                          <p:val>
                                            <p:strVal val="#ppt_h"/>
                                          </p:val>
                                        </p:tav>
                                      </p:tavLst>
                                    </p:anim>
                                    <p:animEffect transition="in" filter="fade">
                                      <p:cBhvr>
                                        <p:cTn id="33" dur="500"/>
                                        <p:tgtEl>
                                          <p:spTgt spid="13"/>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2" fill="hold" grpId="0" nodeType="click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wipe(right)">
                                      <p:cBhvr>
                                        <p:cTn id="38" dur="500"/>
                                        <p:tgtEl>
                                          <p:spTgt spid="16"/>
                                        </p:tgtEl>
                                      </p:cBhvr>
                                    </p:animEffect>
                                  </p:childTnLst>
                                </p:cTn>
                              </p:par>
                            </p:childTnLst>
                          </p:cTn>
                        </p:par>
                      </p:childTnLst>
                    </p:cTn>
                  </p:par>
                  <p:par>
                    <p:cTn id="39" fill="hold">
                      <p:stCondLst>
                        <p:cond delay="indefinite"/>
                      </p:stCondLst>
                      <p:childTnLst>
                        <p:par>
                          <p:cTn id="40" fill="hold">
                            <p:stCondLst>
                              <p:cond delay="0"/>
                            </p:stCondLst>
                            <p:childTnLst>
                              <p:par>
                                <p:cTn id="41" presetID="53" presetClass="entr" presetSubtype="16" fill="hold" nodeType="click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p:cTn id="43" dur="500" fill="hold"/>
                                        <p:tgtEl>
                                          <p:spTgt spid="17"/>
                                        </p:tgtEl>
                                        <p:attrNameLst>
                                          <p:attrName>ppt_w</p:attrName>
                                        </p:attrNameLst>
                                      </p:cBhvr>
                                      <p:tavLst>
                                        <p:tav tm="0">
                                          <p:val>
                                            <p:fltVal val="0"/>
                                          </p:val>
                                        </p:tav>
                                        <p:tav tm="100000">
                                          <p:val>
                                            <p:strVal val="#ppt_w"/>
                                          </p:val>
                                        </p:tav>
                                      </p:tavLst>
                                    </p:anim>
                                    <p:anim calcmode="lin" valueType="num">
                                      <p:cBhvr>
                                        <p:cTn id="44" dur="500" fill="hold"/>
                                        <p:tgtEl>
                                          <p:spTgt spid="17"/>
                                        </p:tgtEl>
                                        <p:attrNameLst>
                                          <p:attrName>ppt_h</p:attrName>
                                        </p:attrNameLst>
                                      </p:cBhvr>
                                      <p:tavLst>
                                        <p:tav tm="0">
                                          <p:val>
                                            <p:fltVal val="0"/>
                                          </p:val>
                                        </p:tav>
                                        <p:tav tm="100000">
                                          <p:val>
                                            <p:strVal val="#ppt_h"/>
                                          </p:val>
                                        </p:tav>
                                      </p:tavLst>
                                    </p:anim>
                                    <p:animEffect transition="in" filter="fade">
                                      <p:cBhvr>
                                        <p:cTn id="45" dur="500"/>
                                        <p:tgtEl>
                                          <p:spTgt spid="17"/>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2" fill="hold" grpId="0" nodeType="click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wipe(right)">
                                      <p:cBhvr>
                                        <p:cTn id="5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P spid="16" grpId="0"/>
      <p:bldP spid="20"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47</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
        <p:nvSpPr>
          <p:cNvPr id="23" name="Rectangle 22"/>
          <p:cNvSpPr/>
          <p:nvPr/>
        </p:nvSpPr>
        <p:spPr>
          <a:xfrm>
            <a:off x="6994358" y="202376"/>
            <a:ext cx="4855973" cy="707886"/>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التنظيم الإداري الحديث لمراقبة المخزون</a:t>
            </a:r>
          </a:p>
        </p:txBody>
      </p:sp>
      <p:grpSp>
        <p:nvGrpSpPr>
          <p:cNvPr id="2" name="Group 1"/>
          <p:cNvGrpSpPr/>
          <p:nvPr/>
        </p:nvGrpSpPr>
        <p:grpSpPr>
          <a:xfrm>
            <a:off x="0" y="0"/>
            <a:ext cx="12192000" cy="6858000"/>
            <a:chOff x="0" y="0"/>
            <a:chExt cx="12192000" cy="6858000"/>
          </a:xfrm>
        </p:grpSpPr>
        <p:grpSp>
          <p:nvGrpSpPr>
            <p:cNvPr id="5" name="Group 4"/>
            <p:cNvGrpSpPr/>
            <p:nvPr/>
          </p:nvGrpSpPr>
          <p:grpSpPr>
            <a:xfrm>
              <a:off x="0" y="0"/>
              <a:ext cx="12192000" cy="6858000"/>
              <a:chOff x="0" y="0"/>
              <a:chExt cx="12192000" cy="6858000"/>
            </a:xfrm>
          </p:grpSpPr>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b="7365"/>
              <a:stretch/>
            </p:blipFill>
            <p:spPr>
              <a:xfrm>
                <a:off x="0" y="0"/>
                <a:ext cx="12192000" cy="6858000"/>
              </a:xfrm>
              <a:prstGeom prst="rect">
                <a:avLst/>
              </a:prstGeom>
            </p:spPr>
          </p:pic>
          <p:sp>
            <p:nvSpPr>
              <p:cNvPr id="4" name="Rectangle 3"/>
              <p:cNvSpPr/>
              <p:nvPr/>
            </p:nvSpPr>
            <p:spPr>
              <a:xfrm>
                <a:off x="4100660" y="1753386"/>
                <a:ext cx="1536569" cy="1121789"/>
              </a:xfrm>
              <a:prstGeom prst="rect">
                <a:avLst/>
              </a:prstGeom>
              <a:solidFill>
                <a:srgbClr val="E9FDFC"/>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800" b="0"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grpSp>
        <p:sp>
          <p:nvSpPr>
            <p:cNvPr id="8" name="Rectangle 7"/>
            <p:cNvSpPr/>
            <p:nvPr/>
          </p:nvSpPr>
          <p:spPr>
            <a:xfrm>
              <a:off x="4298201" y="318062"/>
              <a:ext cx="6702477" cy="981487"/>
            </a:xfrm>
            <a:prstGeom prst="rect">
              <a:avLst/>
            </a:prstGeom>
          </p:spPr>
          <p:txBody>
            <a:bodyPr wrap="none">
              <a:spAutoFit/>
            </a:bodyPr>
            <a:lstStyle/>
            <a:p>
              <a:pPr algn="ctr">
                <a:lnSpc>
                  <a:spcPct val="107000"/>
                </a:lnSpc>
                <a:spcAft>
                  <a:spcPts val="800"/>
                </a:spcAft>
              </a:pPr>
              <a:r>
                <a:rPr lang="ar-SA" sz="5400" b="1" dirty="0">
                  <a:ln>
                    <a:solidFill>
                      <a:sysClr val="windowText" lastClr="000000"/>
                    </a:solidFill>
                  </a:ln>
                  <a:effectLst>
                    <a:glow rad="63500">
                      <a:schemeClr val="accent6">
                        <a:satMod val="175000"/>
                        <a:alpha val="40000"/>
                      </a:schemeClr>
                    </a:glow>
                    <a:outerShdw blurRad="38100" dist="38100" dir="2700000" algn="tl">
                      <a:srgbClr val="000000">
                        <a:alpha val="43137"/>
                      </a:srgbClr>
                    </a:outerShdw>
                  </a:effectLst>
                  <a:latin typeface="Calibri" panose="020F0502020204030204" pitchFamily="34" charset="0"/>
                  <a:ea typeface="Calibri" panose="020F0502020204030204" pitchFamily="34" charset="0"/>
                  <a:cs typeface="Adobe Arabic" panose="02040503050201020203" pitchFamily="18" charset="-78"/>
                </a:rPr>
                <a:t>النماذج المستخدمة في مراقبة المخزون</a:t>
              </a:r>
            </a:p>
          </p:txBody>
        </p:sp>
        <p:sp>
          <p:nvSpPr>
            <p:cNvPr id="9" name="Rectangle 8"/>
            <p:cNvSpPr/>
            <p:nvPr/>
          </p:nvSpPr>
          <p:spPr>
            <a:xfrm>
              <a:off x="2573639" y="2858678"/>
              <a:ext cx="3054042" cy="882678"/>
            </a:xfrm>
            <a:prstGeom prst="rect">
              <a:avLst/>
            </a:prstGeom>
          </p:spPr>
          <p:txBody>
            <a:bodyPr wrap="none">
              <a:spAutoFit/>
            </a:bodyPr>
            <a:lstStyle/>
            <a:p>
              <a:pPr algn="ctr">
                <a:lnSpc>
                  <a:spcPct val="107000"/>
                </a:lnSpc>
                <a:spcAft>
                  <a:spcPts val="800"/>
                </a:spcAft>
              </a:pPr>
              <a:r>
                <a:rPr lang="ar-EG" sz="4800" b="1" dirty="0" smtClean="0">
                  <a:ln>
                    <a:solidFill>
                      <a:schemeClr val="tx1">
                        <a:lumMod val="75000"/>
                        <a:lumOff val="25000"/>
                      </a:schemeClr>
                    </a:solidFill>
                  </a:ln>
                  <a:solidFill>
                    <a:schemeClr val="tx1">
                      <a:lumMod val="75000"/>
                      <a:lumOff val="25000"/>
                    </a:schemeClr>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Adobe Arabic" panose="02040503050201020203" pitchFamily="18" charset="-78"/>
                </a:rPr>
                <a:t>انظر دليل المتدرب</a:t>
              </a:r>
              <a:endParaRPr lang="ar-SA" sz="4800" b="1" dirty="0">
                <a:ln>
                  <a:solidFill>
                    <a:schemeClr val="tx1">
                      <a:lumMod val="75000"/>
                      <a:lumOff val="25000"/>
                    </a:schemeClr>
                  </a:solidFill>
                </a:ln>
                <a:solidFill>
                  <a:schemeClr val="tx1">
                    <a:lumMod val="75000"/>
                    <a:lumOff val="25000"/>
                  </a:schemeClr>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Adobe Arabic" panose="02040503050201020203" pitchFamily="18" charset="-78"/>
              </a:endParaRPr>
            </a:p>
          </p:txBody>
        </p:sp>
      </p:grpSp>
      <p:sp>
        <p:nvSpPr>
          <p:cNvPr id="10"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11"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4"/>
              </a:rPr>
              <a:t>www.dawliatraining.com</a:t>
            </a:r>
            <a:endParaRPr lang="en-US" sz="1100" dirty="0">
              <a:effectLst/>
              <a:ea typeface="Calibri"/>
              <a:cs typeface="Arial"/>
            </a:endParaRPr>
          </a:p>
        </p:txBody>
      </p:sp>
    </p:spTree>
    <p:extLst>
      <p:ext uri="{BB962C8B-B14F-4D97-AF65-F5344CB8AC3E}">
        <p14:creationId xmlns:p14="http://schemas.microsoft.com/office/powerpoint/2010/main" val="339419932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000" t="-3000" b="-4000"/>
          </a:stretch>
        </a:blipFill>
        <a:effectLst/>
      </p:bgPr>
    </p:bg>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48</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3" name="TextBox 2">
            <a:extLst>
              <a:ext uri="{FF2B5EF4-FFF2-40B4-BE49-F238E27FC236}">
                <a16:creationId xmlns:a16="http://schemas.microsoft.com/office/drawing/2014/main" xmlns="" id="{7E5A0D50-BD01-48CF-9E1E-6EBE3CFE0757}"/>
              </a:ext>
            </a:extLst>
          </p:cNvPr>
          <p:cNvSpPr txBox="1"/>
          <p:nvPr/>
        </p:nvSpPr>
        <p:spPr>
          <a:xfrm>
            <a:off x="2587328" y="2163305"/>
            <a:ext cx="6470043" cy="1285130"/>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6600" b="1" i="0" u="none" strike="noStrike" kern="0" cap="none" spc="0" normalizeH="0" baseline="0" noProof="0" dirty="0" smtClean="0">
                <a:ln>
                  <a:noFill/>
                </a:ln>
                <a:solidFill>
                  <a:prstClr val="black">
                    <a:lumMod val="75000"/>
                    <a:lumOff val="25000"/>
                  </a:prstClr>
                </a:solidFill>
                <a:effectLst>
                  <a:outerShdw blurRad="38100" dist="38100" dir="2700000" algn="tl">
                    <a:srgbClr val="000000">
                      <a:alpha val="43137"/>
                    </a:srgbClr>
                  </a:outerShdw>
                </a:effectLst>
                <a:uLnTx/>
                <a:uFillTx/>
                <a:latin typeface="Sakkal Majalla" pitchFamily="2" charset="-78"/>
                <a:ea typeface="+mn-ea"/>
                <a:cs typeface="Sakkal Majalla" pitchFamily="2" charset="-78"/>
              </a:rPr>
              <a:t>اليوم التدريبي الثاني</a:t>
            </a:r>
            <a:endParaRPr kumimoji="0" lang="ar-EG" sz="6600" b="1" i="0" u="none" strike="noStrike" kern="0" cap="none" spc="0" normalizeH="0" baseline="0" noProof="0" dirty="0">
              <a:ln>
                <a:noFill/>
              </a:ln>
              <a:solidFill>
                <a:prstClr val="black">
                  <a:lumMod val="75000"/>
                  <a:lumOff val="25000"/>
                </a:prstClr>
              </a:solidFill>
              <a:effectLst>
                <a:outerShdw blurRad="38100" dist="38100" dir="2700000" algn="tl">
                  <a:srgbClr val="000000">
                    <a:alpha val="43137"/>
                  </a:srgbClr>
                </a:outerShdw>
              </a:effectLst>
              <a:uLnTx/>
              <a:uFillTx/>
              <a:latin typeface="Sakkal Majalla" pitchFamily="2" charset="-78"/>
              <a:ea typeface="+mn-ea"/>
              <a:cs typeface="Sakkal Majalla" pitchFamily="2" charset="-78"/>
            </a:endParaRPr>
          </a:p>
        </p:txBody>
      </p:sp>
      <p:sp>
        <p:nvSpPr>
          <p:cNvPr id="4"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5"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3"/>
              </a:rPr>
              <a:t>www.dawliatraining.com</a:t>
            </a:r>
            <a:endParaRPr lang="en-US" sz="1100" dirty="0">
              <a:effectLst/>
              <a:ea typeface="Calibri"/>
              <a:cs typeface="Arial"/>
            </a:endParaRPr>
          </a:p>
        </p:txBody>
      </p:sp>
    </p:spTree>
    <p:extLst>
      <p:ext uri="{BB962C8B-B14F-4D97-AF65-F5344CB8AC3E}">
        <p14:creationId xmlns:p14="http://schemas.microsoft.com/office/powerpoint/2010/main" val="369246530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oogle Shape;105;p14"/>
          <p:cNvPicPr preferRelativeResize="0"/>
          <p:nvPr/>
        </p:nvPicPr>
        <p:blipFill>
          <a:blip r:embed="rId2">
            <a:extLst>
              <a:ext uri="{28A0092B-C50C-407E-A947-70E740481C1C}">
                <a14:useLocalDpi xmlns:a14="http://schemas.microsoft.com/office/drawing/2010/main" val="0"/>
              </a:ext>
            </a:extLst>
          </a:blip>
          <a:stretch>
            <a:fillRect/>
          </a:stretch>
        </p:blipFill>
        <p:spPr>
          <a:xfrm flipH="1">
            <a:off x="5604588" y="0"/>
            <a:ext cx="6587412" cy="6858000"/>
          </a:xfrm>
          <a:custGeom>
            <a:avLst/>
            <a:gdLst/>
            <a:ahLst/>
            <a:cxnLst/>
            <a:rect l="l" t="t" r="r" b="b"/>
            <a:pathLst>
              <a:path w="21600" h="21600" extrusionOk="0">
                <a:moveTo>
                  <a:pt x="0" y="0"/>
                </a:moveTo>
                <a:lnTo>
                  <a:pt x="0" y="21600"/>
                </a:lnTo>
                <a:lnTo>
                  <a:pt x="20218" y="21600"/>
                </a:lnTo>
                <a:lnTo>
                  <a:pt x="21600" y="15354"/>
                </a:lnTo>
                <a:lnTo>
                  <a:pt x="16966" y="16698"/>
                </a:lnTo>
                <a:lnTo>
                  <a:pt x="14603" y="14996"/>
                </a:lnTo>
                <a:lnTo>
                  <a:pt x="14607" y="14994"/>
                </a:lnTo>
                <a:lnTo>
                  <a:pt x="17925" y="0"/>
                </a:lnTo>
                <a:lnTo>
                  <a:pt x="0" y="0"/>
                </a:lnTo>
                <a:close/>
              </a:path>
            </a:pathLst>
          </a:custGeom>
          <a:blipFill>
            <a:blip r:embed="rId3"/>
            <a:stretch>
              <a:fillRect/>
            </a:stretch>
          </a:blipFill>
          <a:ln>
            <a:noFill/>
          </a:ln>
        </p:spPr>
      </p:pic>
      <p:sp>
        <p:nvSpPr>
          <p:cNvPr id="19" name="TextBox 18">
            <a:extLst>
              <a:ext uri="{FF2B5EF4-FFF2-40B4-BE49-F238E27FC236}">
                <a16:creationId xmlns:a16="http://schemas.microsoft.com/office/drawing/2014/main" xmlns="" id="{7E5A0D50-BD01-48CF-9E1E-6EBE3CFE0757}"/>
              </a:ext>
            </a:extLst>
          </p:cNvPr>
          <p:cNvSpPr txBox="1"/>
          <p:nvPr/>
        </p:nvSpPr>
        <p:spPr>
          <a:xfrm rot="4793141" flipH="1">
            <a:off x="4500585" y="1646021"/>
            <a:ext cx="4622296" cy="1143728"/>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4000" b="1" i="0" u="none" strike="noStrike" kern="0" cap="none" spc="0" normalizeH="0" baseline="0" noProof="0" dirty="0" smtClean="0">
                <a:ln>
                  <a:noFill/>
                </a:ln>
                <a:solidFill>
                  <a:prstClr val="white"/>
                </a:solidFill>
                <a:effectLst/>
                <a:uLnTx/>
                <a:uFillTx/>
                <a:latin typeface="Sakkal Majalla" pitchFamily="2" charset="-78"/>
                <a:ea typeface="+mn-ea"/>
                <a:cs typeface="Sakkal Majalla" pitchFamily="2" charset="-78"/>
              </a:rPr>
              <a:t>الجلسة التدريبية الأولى </a:t>
            </a:r>
            <a:endParaRPr kumimoji="0" lang="ar-EG" sz="4000" b="1" i="0" u="none" strike="noStrike" kern="0" cap="none" spc="0" normalizeH="0" baseline="0" noProof="0" dirty="0">
              <a:ln>
                <a:noFill/>
              </a:ln>
              <a:solidFill>
                <a:prstClr val="white"/>
              </a:solidFill>
              <a:effectLst/>
              <a:uLnTx/>
              <a:uFillTx/>
              <a:latin typeface="Sakkal Majalla" pitchFamily="2" charset="-78"/>
              <a:ea typeface="+mn-ea"/>
              <a:cs typeface="Sakkal Majalla" pitchFamily="2" charset="-78"/>
            </a:endParaRPr>
          </a:p>
        </p:txBody>
      </p:sp>
      <p:sp>
        <p:nvSpPr>
          <p:cNvPr id="18" name="TextBox 17">
            <a:extLst>
              <a:ext uri="{FF2B5EF4-FFF2-40B4-BE49-F238E27FC236}">
                <a16:creationId xmlns:a16="http://schemas.microsoft.com/office/drawing/2014/main" xmlns="" id="{7E5A0D50-BD01-48CF-9E1E-6EBE3CFE0757}"/>
              </a:ext>
            </a:extLst>
          </p:cNvPr>
          <p:cNvSpPr txBox="1"/>
          <p:nvPr/>
        </p:nvSpPr>
        <p:spPr>
          <a:xfrm>
            <a:off x="440895" y="2346186"/>
            <a:ext cx="5401994" cy="1285130"/>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b="1" kern="0" dirty="0">
                <a:solidFill>
                  <a:prstClr val="black">
                    <a:lumMod val="75000"/>
                    <a:lumOff val="25000"/>
                  </a:prstClr>
                </a:solidFill>
                <a:effectLst>
                  <a:outerShdw blurRad="38100" dist="38100" dir="2700000" algn="tl">
                    <a:srgbClr val="000000">
                      <a:alpha val="43137"/>
                    </a:srgbClr>
                  </a:outerShdw>
                </a:effectLst>
                <a:latin typeface="Sakkal Majalla" pitchFamily="2" charset="-78"/>
                <a:cs typeface="Sakkal Majalla" pitchFamily="2" charset="-78"/>
              </a:rPr>
              <a:t>التقسيم الثلاثي للمخزون</a:t>
            </a:r>
            <a:endParaRPr kumimoji="0" lang="ar-EG" sz="5400" b="1" i="0" u="none" strike="noStrike" kern="0" cap="none" spc="0" normalizeH="0" baseline="0" noProof="0" dirty="0">
              <a:ln>
                <a:noFill/>
              </a:ln>
              <a:solidFill>
                <a:prstClr val="black">
                  <a:lumMod val="75000"/>
                  <a:lumOff val="25000"/>
                </a:prstClr>
              </a:solidFill>
              <a:effectLst>
                <a:outerShdw blurRad="38100" dist="38100" dir="2700000" algn="tl">
                  <a:srgbClr val="000000">
                    <a:alpha val="43137"/>
                  </a:srgbClr>
                </a:outerShdw>
              </a:effectLst>
              <a:uLnTx/>
              <a:uFillTx/>
              <a:latin typeface="Sakkal Majalla" pitchFamily="2" charset="-78"/>
              <a:ea typeface="+mn-ea"/>
              <a:cs typeface="Sakkal Majalla" pitchFamily="2" charset="-78"/>
            </a:endParaRPr>
          </a:p>
        </p:txBody>
      </p:sp>
      <p:sp>
        <p:nvSpPr>
          <p:cNvPr id="4" name="Slide Number Placeholder 3"/>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49</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7" name="مستطيل 2"/>
          <p:cNvSpPr/>
          <p:nvPr/>
        </p:nvSpPr>
        <p:spPr>
          <a:xfrm>
            <a:off x="8898294" y="655320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4"/>
              </a:rPr>
              <a:t>www.dawliatraining.com</a:t>
            </a:r>
            <a:endParaRPr lang="en-US" sz="1100" dirty="0">
              <a:effectLst/>
              <a:ea typeface="Calibri"/>
              <a:cs typeface="Arial"/>
            </a:endParaRPr>
          </a:p>
        </p:txBody>
      </p:sp>
    </p:spTree>
    <p:extLst>
      <p:ext uri="{BB962C8B-B14F-4D97-AF65-F5344CB8AC3E}">
        <p14:creationId xmlns:p14="http://schemas.microsoft.com/office/powerpoint/2010/main" val="100748030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359243" y="539645"/>
            <a:ext cx="11481527" cy="6001067"/>
            <a:chOff x="342778" y="1113807"/>
            <a:chExt cx="11481527" cy="5646391"/>
          </a:xfrm>
        </p:grpSpPr>
        <p:sp>
          <p:nvSpPr>
            <p:cNvPr id="5" name="Rectangle 4">
              <a:extLst>
                <a:ext uri="{FF2B5EF4-FFF2-40B4-BE49-F238E27FC236}">
                  <a16:creationId xmlns:a16="http://schemas.microsoft.com/office/drawing/2014/main" xmlns="" id="{C03955BB-E41C-4E77-BB48-325360470229}"/>
                </a:ext>
              </a:extLst>
            </p:cNvPr>
            <p:cNvSpPr/>
            <p:nvPr/>
          </p:nvSpPr>
          <p:spPr>
            <a:xfrm>
              <a:off x="342778" y="1113807"/>
              <a:ext cx="5681417" cy="5640605"/>
            </a:xfrm>
            <a:prstGeom prst="rect">
              <a:avLst/>
            </a:prstGeom>
            <a:blipFill>
              <a:blip r:embed="rId3"/>
              <a:stretch>
                <a:fillRect/>
              </a:stretch>
            </a:blipFill>
            <a:ln w="12700" cap="flat" cmpd="sng" algn="ctr">
              <a:noFill/>
              <a:prstDash val="solid"/>
              <a:miter lim="800000"/>
            </a:ln>
            <a:effectLst>
              <a:outerShdw blurRad="50800" dist="88900" dir="10800000" algn="r"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grpSp>
          <p:nvGrpSpPr>
            <p:cNvPr id="6" name="Group 5"/>
            <p:cNvGrpSpPr/>
            <p:nvPr/>
          </p:nvGrpSpPr>
          <p:grpSpPr>
            <a:xfrm>
              <a:off x="419175" y="1119593"/>
              <a:ext cx="11405130" cy="5640605"/>
              <a:chOff x="419175" y="1119593"/>
              <a:chExt cx="11405130" cy="5640605"/>
            </a:xfrm>
          </p:grpSpPr>
          <p:sp>
            <p:nvSpPr>
              <p:cNvPr id="7" name="Rectangle 6">
                <a:extLst>
                  <a:ext uri="{FF2B5EF4-FFF2-40B4-BE49-F238E27FC236}">
                    <a16:creationId xmlns:a16="http://schemas.microsoft.com/office/drawing/2014/main" xmlns="" id="{33F222A8-AF2A-4292-8A95-0C3AD37A109D}"/>
                  </a:ext>
                </a:extLst>
              </p:cNvPr>
              <p:cNvSpPr/>
              <p:nvPr/>
            </p:nvSpPr>
            <p:spPr>
              <a:xfrm>
                <a:off x="6163734" y="1119593"/>
                <a:ext cx="5660571" cy="5640605"/>
              </a:xfrm>
              <a:prstGeom prst="rect">
                <a:avLst/>
              </a:prstGeom>
              <a:blipFill>
                <a:blip r:embed="rId3"/>
                <a:stretch>
                  <a:fillRect/>
                </a:stretch>
              </a:blipFill>
              <a:ln w="12700" cap="flat" cmpd="sng" algn="ctr">
                <a:noFill/>
                <a:prstDash val="solid"/>
                <a:miter lim="800000"/>
              </a:ln>
              <a:effectLst>
                <a:outerShdw blurRad="50800" dist="76200" algn="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grpSp>
            <p:nvGrpSpPr>
              <p:cNvPr id="8" name="Group 7"/>
              <p:cNvGrpSpPr/>
              <p:nvPr/>
            </p:nvGrpSpPr>
            <p:grpSpPr>
              <a:xfrm>
                <a:off x="419175" y="1199605"/>
                <a:ext cx="11319094" cy="5445389"/>
                <a:chOff x="419175" y="1199605"/>
                <a:chExt cx="11319094" cy="5445389"/>
              </a:xfrm>
            </p:grpSpPr>
            <p:grpSp>
              <p:nvGrpSpPr>
                <p:cNvPr id="9" name="Group 8"/>
                <p:cNvGrpSpPr/>
                <p:nvPr/>
              </p:nvGrpSpPr>
              <p:grpSpPr>
                <a:xfrm>
                  <a:off x="6196606" y="1210309"/>
                  <a:ext cx="5541663" cy="5434685"/>
                  <a:chOff x="6128872" y="119550"/>
                  <a:chExt cx="5541663" cy="6607638"/>
                </a:xfrm>
              </p:grpSpPr>
              <p:sp>
                <p:nvSpPr>
                  <p:cNvPr id="98" name="Rectangle 97">
                    <a:extLst>
                      <a:ext uri="{FF2B5EF4-FFF2-40B4-BE49-F238E27FC236}">
                        <a16:creationId xmlns:a16="http://schemas.microsoft.com/office/drawing/2014/main" xmlns="" id="{479DEB60-7570-45B4-8336-36827F8A3ED2}"/>
                      </a:ext>
                    </a:extLst>
                  </p:cNvPr>
                  <p:cNvSpPr/>
                  <p:nvPr/>
                </p:nvSpPr>
                <p:spPr>
                  <a:xfrm>
                    <a:off x="11148331" y="4069452"/>
                    <a:ext cx="522204" cy="2657736"/>
                  </a:xfrm>
                  <a:prstGeom prst="rect">
                    <a:avLst/>
                  </a:prstGeom>
                  <a:solidFill>
                    <a:srgbClr val="28B056"/>
                  </a:solidFill>
                  <a:ln w="12700" cap="flat" cmpd="sng" algn="ctr">
                    <a:noFill/>
                    <a:prstDash val="solid"/>
                    <a:miter lim="800000"/>
                  </a:ln>
                  <a:effectLst>
                    <a:outerShdw blurRad="50800" dist="1270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99" name="Freeform: Shape 191">
                    <a:extLst>
                      <a:ext uri="{FF2B5EF4-FFF2-40B4-BE49-F238E27FC236}">
                        <a16:creationId xmlns:a16="http://schemas.microsoft.com/office/drawing/2014/main" xmlns="" id="{1F0B4A1C-B94A-47CE-AED1-2D2A4BE4CFF9}"/>
                      </a:ext>
                    </a:extLst>
                  </p:cNvPr>
                  <p:cNvSpPr/>
                  <p:nvPr/>
                </p:nvSpPr>
                <p:spPr>
                  <a:xfrm>
                    <a:off x="6128872" y="119550"/>
                    <a:ext cx="5395162" cy="6607322"/>
                  </a:xfrm>
                  <a:custGeom>
                    <a:avLst/>
                    <a:gdLst>
                      <a:gd name="connsiteX0" fmla="*/ 0 w 5395162"/>
                      <a:gd name="connsiteY0" fmla="*/ 0 h 6607323"/>
                      <a:gd name="connsiteX1" fmla="*/ 5395162 w 5395162"/>
                      <a:gd name="connsiteY1" fmla="*/ 0 h 6607323"/>
                      <a:gd name="connsiteX2" fmla="*/ 5395162 w 5395162"/>
                      <a:gd name="connsiteY2" fmla="*/ 3949902 h 6607323"/>
                      <a:gd name="connsiteX3" fmla="*/ 5230980 w 5395162"/>
                      <a:gd name="connsiteY3" fmla="*/ 3949902 h 6607323"/>
                      <a:gd name="connsiteX4" fmla="*/ 5032614 w 5395162"/>
                      <a:gd name="connsiteY4" fmla="*/ 4148268 h 6607323"/>
                      <a:gd name="connsiteX5" fmla="*/ 5032614 w 5395162"/>
                      <a:gd name="connsiteY5" fmla="*/ 6607209 h 6607323"/>
                      <a:gd name="connsiteX6" fmla="*/ 5032625 w 5395162"/>
                      <a:gd name="connsiteY6" fmla="*/ 6607323 h 6607323"/>
                      <a:gd name="connsiteX7" fmla="*/ 0 w 5395162"/>
                      <a:gd name="connsiteY7" fmla="*/ 6607323 h 6607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95162" h="6607323">
                        <a:moveTo>
                          <a:pt x="0" y="0"/>
                        </a:moveTo>
                        <a:lnTo>
                          <a:pt x="5395162" y="0"/>
                        </a:lnTo>
                        <a:lnTo>
                          <a:pt x="5395162" y="3949902"/>
                        </a:lnTo>
                        <a:lnTo>
                          <a:pt x="5230980" y="3949902"/>
                        </a:lnTo>
                        <a:cubicBezTo>
                          <a:pt x="5121425" y="3949902"/>
                          <a:pt x="5032614" y="4038713"/>
                          <a:pt x="5032614" y="4148268"/>
                        </a:cubicBezTo>
                        <a:lnTo>
                          <a:pt x="5032614" y="6607209"/>
                        </a:lnTo>
                        <a:lnTo>
                          <a:pt x="5032625" y="6607323"/>
                        </a:lnTo>
                        <a:lnTo>
                          <a:pt x="0" y="6607323"/>
                        </a:lnTo>
                        <a:close/>
                      </a:path>
                    </a:pathLst>
                  </a:custGeom>
                  <a:solidFill>
                    <a:srgbClr val="FDFDFD"/>
                  </a:solidFill>
                  <a:ln w="12700" cap="flat" cmpd="sng" algn="ctr">
                    <a:noFill/>
                    <a:prstDash val="solid"/>
                    <a:miter lim="800000"/>
                  </a:ln>
                  <a:effectLst>
                    <a:outerShdw blurRad="50800" dist="1270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grpSp>
            <p:grpSp>
              <p:nvGrpSpPr>
                <p:cNvPr id="10" name="Group 9">
                  <a:extLst>
                    <a:ext uri="{FF2B5EF4-FFF2-40B4-BE49-F238E27FC236}">
                      <a16:creationId xmlns:a16="http://schemas.microsoft.com/office/drawing/2014/main" xmlns="" id="{4D3EC6F6-41B8-42EA-9450-9660D30297B3}"/>
                    </a:ext>
                  </a:extLst>
                </p:cNvPr>
                <p:cNvGrpSpPr/>
                <p:nvPr/>
              </p:nvGrpSpPr>
              <p:grpSpPr>
                <a:xfrm flipH="1">
                  <a:off x="419175" y="1199605"/>
                  <a:ext cx="5541663" cy="5434686"/>
                  <a:chOff x="6128872" y="119550"/>
                  <a:chExt cx="5541663" cy="6607638"/>
                </a:xfrm>
              </p:grpSpPr>
              <p:sp>
                <p:nvSpPr>
                  <p:cNvPr id="96" name="Rectangle 95">
                    <a:extLst>
                      <a:ext uri="{FF2B5EF4-FFF2-40B4-BE49-F238E27FC236}">
                        <a16:creationId xmlns:a16="http://schemas.microsoft.com/office/drawing/2014/main" xmlns="" id="{BC45525F-CA64-4D1D-A75E-E6290B229999}"/>
                      </a:ext>
                    </a:extLst>
                  </p:cNvPr>
                  <p:cNvSpPr/>
                  <p:nvPr/>
                </p:nvSpPr>
                <p:spPr>
                  <a:xfrm>
                    <a:off x="11148331" y="4069452"/>
                    <a:ext cx="522204" cy="2657736"/>
                  </a:xfrm>
                  <a:prstGeom prst="rect">
                    <a:avLst/>
                  </a:prstGeom>
                  <a:solidFill>
                    <a:srgbClr val="28B056"/>
                  </a:solidFill>
                  <a:ln w="12700" cap="flat" cmpd="sng" algn="ctr">
                    <a:noFill/>
                    <a:prstDash val="solid"/>
                    <a:miter lim="800000"/>
                  </a:ln>
                  <a:effectLst>
                    <a:outerShdw blurRad="50800" dist="63500" dir="10800000" algn="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97" name="Freeform: Shape 175">
                    <a:extLst>
                      <a:ext uri="{FF2B5EF4-FFF2-40B4-BE49-F238E27FC236}">
                        <a16:creationId xmlns:a16="http://schemas.microsoft.com/office/drawing/2014/main" xmlns="" id="{4CCDAA36-0014-487F-9FC8-FB18AD79A536}"/>
                      </a:ext>
                    </a:extLst>
                  </p:cNvPr>
                  <p:cNvSpPr/>
                  <p:nvPr/>
                </p:nvSpPr>
                <p:spPr>
                  <a:xfrm>
                    <a:off x="6128872" y="119550"/>
                    <a:ext cx="5395162" cy="6607323"/>
                  </a:xfrm>
                  <a:custGeom>
                    <a:avLst/>
                    <a:gdLst>
                      <a:gd name="connsiteX0" fmla="*/ 0 w 5395162"/>
                      <a:gd name="connsiteY0" fmla="*/ 0 h 6607323"/>
                      <a:gd name="connsiteX1" fmla="*/ 5395162 w 5395162"/>
                      <a:gd name="connsiteY1" fmla="*/ 0 h 6607323"/>
                      <a:gd name="connsiteX2" fmla="*/ 5395162 w 5395162"/>
                      <a:gd name="connsiteY2" fmla="*/ 3949902 h 6607323"/>
                      <a:gd name="connsiteX3" fmla="*/ 5230980 w 5395162"/>
                      <a:gd name="connsiteY3" fmla="*/ 3949902 h 6607323"/>
                      <a:gd name="connsiteX4" fmla="*/ 5032614 w 5395162"/>
                      <a:gd name="connsiteY4" fmla="*/ 4148268 h 6607323"/>
                      <a:gd name="connsiteX5" fmla="*/ 5032614 w 5395162"/>
                      <a:gd name="connsiteY5" fmla="*/ 6607209 h 6607323"/>
                      <a:gd name="connsiteX6" fmla="*/ 5032625 w 5395162"/>
                      <a:gd name="connsiteY6" fmla="*/ 6607323 h 6607323"/>
                      <a:gd name="connsiteX7" fmla="*/ 0 w 5395162"/>
                      <a:gd name="connsiteY7" fmla="*/ 6607323 h 6607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95162" h="6607323">
                        <a:moveTo>
                          <a:pt x="0" y="0"/>
                        </a:moveTo>
                        <a:lnTo>
                          <a:pt x="5395162" y="0"/>
                        </a:lnTo>
                        <a:lnTo>
                          <a:pt x="5395162" y="3949902"/>
                        </a:lnTo>
                        <a:lnTo>
                          <a:pt x="5230980" y="3949902"/>
                        </a:lnTo>
                        <a:cubicBezTo>
                          <a:pt x="5121425" y="3949902"/>
                          <a:pt x="5032614" y="4038713"/>
                          <a:pt x="5032614" y="4148268"/>
                        </a:cubicBezTo>
                        <a:lnTo>
                          <a:pt x="5032614" y="6607209"/>
                        </a:lnTo>
                        <a:lnTo>
                          <a:pt x="5032625" y="6607323"/>
                        </a:lnTo>
                        <a:lnTo>
                          <a:pt x="0" y="6607323"/>
                        </a:lnTo>
                        <a:close/>
                      </a:path>
                    </a:pathLst>
                  </a:custGeom>
                  <a:solidFill>
                    <a:srgbClr val="FDFDFD"/>
                  </a:solidFill>
                  <a:ln w="12700" cap="flat" cmpd="sng" algn="ctr">
                    <a:noFill/>
                    <a:prstDash val="solid"/>
                    <a:miter lim="800000"/>
                  </a:ln>
                  <a:effectLst>
                    <a:outerShdw blurRad="50800" dist="76200" dir="10800000" algn="r"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grpSp>
            <p:grpSp>
              <p:nvGrpSpPr>
                <p:cNvPr id="11" name="Group 10">
                  <a:extLst>
                    <a:ext uri="{FF2B5EF4-FFF2-40B4-BE49-F238E27FC236}">
                      <a16:creationId xmlns:a16="http://schemas.microsoft.com/office/drawing/2014/main" xmlns="" id="{0F1A4B53-3DA8-4B08-87F6-99E2B5780CCB}"/>
                    </a:ext>
                  </a:extLst>
                </p:cNvPr>
                <p:cNvGrpSpPr/>
                <p:nvPr/>
              </p:nvGrpSpPr>
              <p:grpSpPr>
                <a:xfrm>
                  <a:off x="5672345" y="1210272"/>
                  <a:ext cx="781676" cy="5434427"/>
                  <a:chOff x="5604611" y="119550"/>
                  <a:chExt cx="781676" cy="6607323"/>
                </a:xfrm>
              </p:grpSpPr>
              <p:sp>
                <p:nvSpPr>
                  <p:cNvPr id="12" name="Rectangle 11">
                    <a:extLst>
                      <a:ext uri="{FF2B5EF4-FFF2-40B4-BE49-F238E27FC236}">
                        <a16:creationId xmlns:a16="http://schemas.microsoft.com/office/drawing/2014/main" xmlns="" id="{D119F2DB-0E38-4A31-831F-2BAF295D2A25}"/>
                      </a:ext>
                    </a:extLst>
                  </p:cNvPr>
                  <p:cNvSpPr/>
                  <p:nvPr/>
                </p:nvSpPr>
                <p:spPr>
                  <a:xfrm>
                    <a:off x="5635694" y="20253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grpSp>
                <p:nvGrpSpPr>
                  <p:cNvPr id="13" name="Group 12">
                    <a:extLst>
                      <a:ext uri="{FF2B5EF4-FFF2-40B4-BE49-F238E27FC236}">
                        <a16:creationId xmlns:a16="http://schemas.microsoft.com/office/drawing/2014/main" xmlns="" id="{AEE5042A-E067-4FB7-BCFF-00BB33BFEDEC}"/>
                      </a:ext>
                    </a:extLst>
                  </p:cNvPr>
                  <p:cNvGrpSpPr/>
                  <p:nvPr/>
                </p:nvGrpSpPr>
                <p:grpSpPr>
                  <a:xfrm>
                    <a:off x="5805714" y="119550"/>
                    <a:ext cx="580573" cy="386869"/>
                    <a:chOff x="5805714" y="609691"/>
                    <a:chExt cx="580573" cy="386869"/>
                  </a:xfrm>
                </p:grpSpPr>
                <p:sp>
                  <p:nvSpPr>
                    <p:cNvPr id="94" name="Rectangle 93">
                      <a:extLst>
                        <a:ext uri="{FF2B5EF4-FFF2-40B4-BE49-F238E27FC236}">
                          <a16:creationId xmlns:a16="http://schemas.microsoft.com/office/drawing/2014/main" xmlns="" id="{9ECC8D50-758B-45D1-9832-058DA749338C}"/>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95" name="Arc 94">
                      <a:extLst>
                        <a:ext uri="{FF2B5EF4-FFF2-40B4-BE49-F238E27FC236}">
                          <a16:creationId xmlns:a16="http://schemas.microsoft.com/office/drawing/2014/main" xmlns="" id="{FC783E55-1922-4926-8D97-EC60526709F7}"/>
                        </a:ext>
                      </a:extLst>
                    </p:cNvPr>
                    <p:cNvSpPr/>
                    <p:nvPr/>
                  </p:nvSpPr>
                  <p:spPr>
                    <a:xfrm>
                      <a:off x="5805714" y="609691"/>
                      <a:ext cx="410553" cy="386869"/>
                    </a:xfrm>
                    <a:prstGeom prst="arc">
                      <a:avLst>
                        <a:gd name="adj1" fmla="val 10333954"/>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libri" panose="020F0502020204030204"/>
                        <a:ea typeface="+mn-ea"/>
                        <a:cs typeface="+mn-cs"/>
                      </a:endParaRPr>
                    </a:p>
                  </p:txBody>
                </p:sp>
              </p:grpSp>
              <p:sp>
                <p:nvSpPr>
                  <p:cNvPr id="14" name="Rectangle 13">
                    <a:extLst>
                      <a:ext uri="{FF2B5EF4-FFF2-40B4-BE49-F238E27FC236}">
                        <a16:creationId xmlns:a16="http://schemas.microsoft.com/office/drawing/2014/main" xmlns="" id="{FCB92E0C-F05E-4602-8A6C-A561815032EC}"/>
                      </a:ext>
                    </a:extLst>
                  </p:cNvPr>
                  <p:cNvSpPr/>
                  <p:nvPr/>
                </p:nvSpPr>
                <p:spPr>
                  <a:xfrm>
                    <a:off x="5632035" y="503041"/>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grpSp>
                <p:nvGrpSpPr>
                  <p:cNvPr id="15" name="Group 14">
                    <a:extLst>
                      <a:ext uri="{FF2B5EF4-FFF2-40B4-BE49-F238E27FC236}">
                        <a16:creationId xmlns:a16="http://schemas.microsoft.com/office/drawing/2014/main" xmlns="" id="{E48E30C9-A74F-4C52-AD04-FC9A5CBD8258}"/>
                      </a:ext>
                    </a:extLst>
                  </p:cNvPr>
                  <p:cNvGrpSpPr/>
                  <p:nvPr/>
                </p:nvGrpSpPr>
                <p:grpSpPr>
                  <a:xfrm>
                    <a:off x="5805714" y="430573"/>
                    <a:ext cx="580573" cy="386869"/>
                    <a:chOff x="5805714" y="609691"/>
                    <a:chExt cx="580573" cy="386869"/>
                  </a:xfrm>
                </p:grpSpPr>
                <p:sp>
                  <p:nvSpPr>
                    <p:cNvPr id="92" name="Rectangle 91">
                      <a:extLst>
                        <a:ext uri="{FF2B5EF4-FFF2-40B4-BE49-F238E27FC236}">
                          <a16:creationId xmlns:a16="http://schemas.microsoft.com/office/drawing/2014/main" xmlns="" id="{9D80A7DB-810E-4588-BE25-E9F7C34D3DB1}"/>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93" name="Arc 92">
                      <a:extLst>
                        <a:ext uri="{FF2B5EF4-FFF2-40B4-BE49-F238E27FC236}">
                          <a16:creationId xmlns:a16="http://schemas.microsoft.com/office/drawing/2014/main" xmlns="" id="{0CEE252C-3F6B-425D-A974-8C322FD62AA8}"/>
                        </a:ext>
                      </a:extLst>
                    </p:cNvPr>
                    <p:cNvSpPr/>
                    <p:nvPr/>
                  </p:nvSpPr>
                  <p:spPr>
                    <a:xfrm>
                      <a:off x="5805714" y="609691"/>
                      <a:ext cx="410553" cy="386869"/>
                    </a:xfrm>
                    <a:prstGeom prst="arc">
                      <a:avLst>
                        <a:gd name="adj1" fmla="val 10604954"/>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libri" panose="020F0502020204030204"/>
                        <a:ea typeface="+mn-ea"/>
                        <a:cs typeface="+mn-cs"/>
                      </a:endParaRPr>
                    </a:p>
                  </p:txBody>
                </p:sp>
              </p:grpSp>
              <p:sp>
                <p:nvSpPr>
                  <p:cNvPr id="16" name="Rectangle 15">
                    <a:extLst>
                      <a:ext uri="{FF2B5EF4-FFF2-40B4-BE49-F238E27FC236}">
                        <a16:creationId xmlns:a16="http://schemas.microsoft.com/office/drawing/2014/main" xmlns="" id="{A4620A41-830E-412F-B7F4-82B17531460F}"/>
                      </a:ext>
                    </a:extLst>
                  </p:cNvPr>
                  <p:cNvSpPr/>
                  <p:nvPr/>
                </p:nvSpPr>
                <p:spPr>
                  <a:xfrm>
                    <a:off x="5635694" y="81748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17" name="Rectangle 16">
                    <a:extLst>
                      <a:ext uri="{FF2B5EF4-FFF2-40B4-BE49-F238E27FC236}">
                        <a16:creationId xmlns:a16="http://schemas.microsoft.com/office/drawing/2014/main" xmlns="" id="{B8C591D4-C50C-4B67-805A-961945693BE6}"/>
                      </a:ext>
                    </a:extLst>
                  </p:cNvPr>
                  <p:cNvSpPr/>
                  <p:nvPr/>
                </p:nvSpPr>
                <p:spPr>
                  <a:xfrm>
                    <a:off x="5636493" y="1123923"/>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18" name="Rectangle 17">
                    <a:extLst>
                      <a:ext uri="{FF2B5EF4-FFF2-40B4-BE49-F238E27FC236}">
                        <a16:creationId xmlns:a16="http://schemas.microsoft.com/office/drawing/2014/main" xmlns="" id="{461F08B5-15BF-4C63-B54C-7D2001EDCAD3}"/>
                      </a:ext>
                    </a:extLst>
                  </p:cNvPr>
                  <p:cNvSpPr/>
                  <p:nvPr/>
                </p:nvSpPr>
                <p:spPr>
                  <a:xfrm>
                    <a:off x="5633303" y="144082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19" name="Rectangle 18">
                    <a:extLst>
                      <a:ext uri="{FF2B5EF4-FFF2-40B4-BE49-F238E27FC236}">
                        <a16:creationId xmlns:a16="http://schemas.microsoft.com/office/drawing/2014/main" xmlns="" id="{D12C5631-8C0A-4256-BD3E-88D081A7321B}"/>
                      </a:ext>
                    </a:extLst>
                  </p:cNvPr>
                  <p:cNvSpPr/>
                  <p:nvPr/>
                </p:nvSpPr>
                <p:spPr>
                  <a:xfrm>
                    <a:off x="5641689" y="174238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20" name="Rectangle 19">
                    <a:extLst>
                      <a:ext uri="{FF2B5EF4-FFF2-40B4-BE49-F238E27FC236}">
                        <a16:creationId xmlns:a16="http://schemas.microsoft.com/office/drawing/2014/main" xmlns="" id="{D3030D9B-44CF-4F4E-A86E-18A79322376D}"/>
                      </a:ext>
                    </a:extLst>
                  </p:cNvPr>
                  <p:cNvSpPr/>
                  <p:nvPr/>
                </p:nvSpPr>
                <p:spPr>
                  <a:xfrm>
                    <a:off x="5626130" y="2064953"/>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21" name="Rectangle 20">
                    <a:extLst>
                      <a:ext uri="{FF2B5EF4-FFF2-40B4-BE49-F238E27FC236}">
                        <a16:creationId xmlns:a16="http://schemas.microsoft.com/office/drawing/2014/main" xmlns="" id="{0E9F8D11-58D9-4493-A410-DACB43B5E48F}"/>
                      </a:ext>
                    </a:extLst>
                  </p:cNvPr>
                  <p:cNvSpPr/>
                  <p:nvPr/>
                </p:nvSpPr>
                <p:spPr>
                  <a:xfrm>
                    <a:off x="5626130" y="2372116"/>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22" name="Rectangle 21">
                    <a:extLst>
                      <a:ext uri="{FF2B5EF4-FFF2-40B4-BE49-F238E27FC236}">
                        <a16:creationId xmlns:a16="http://schemas.microsoft.com/office/drawing/2014/main" xmlns="" id="{880FA994-AF36-4890-A98D-4750B71B3C59}"/>
                      </a:ext>
                    </a:extLst>
                  </p:cNvPr>
                  <p:cNvSpPr/>
                  <p:nvPr/>
                </p:nvSpPr>
                <p:spPr>
                  <a:xfrm>
                    <a:off x="5633303" y="268452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23" name="Rectangle 22">
                    <a:extLst>
                      <a:ext uri="{FF2B5EF4-FFF2-40B4-BE49-F238E27FC236}">
                        <a16:creationId xmlns:a16="http://schemas.microsoft.com/office/drawing/2014/main" xmlns="" id="{9E5C2FB6-992A-4537-B467-2FCB0FDBDB9F}"/>
                      </a:ext>
                    </a:extLst>
                  </p:cNvPr>
                  <p:cNvSpPr/>
                  <p:nvPr/>
                </p:nvSpPr>
                <p:spPr>
                  <a:xfrm>
                    <a:off x="5633303" y="2985986"/>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24" name="Rectangle 23">
                    <a:extLst>
                      <a:ext uri="{FF2B5EF4-FFF2-40B4-BE49-F238E27FC236}">
                        <a16:creationId xmlns:a16="http://schemas.microsoft.com/office/drawing/2014/main" xmlns="" id="{73193785-12A4-408F-9E7C-27DDBEAFA7BD}"/>
                      </a:ext>
                    </a:extLst>
                  </p:cNvPr>
                  <p:cNvSpPr/>
                  <p:nvPr/>
                </p:nvSpPr>
                <p:spPr>
                  <a:xfrm>
                    <a:off x="5626130" y="330818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25" name="Rectangle 24">
                    <a:extLst>
                      <a:ext uri="{FF2B5EF4-FFF2-40B4-BE49-F238E27FC236}">
                        <a16:creationId xmlns:a16="http://schemas.microsoft.com/office/drawing/2014/main" xmlns="" id="{FF68EA0C-3323-4279-9322-583E0496C340}"/>
                      </a:ext>
                    </a:extLst>
                  </p:cNvPr>
                  <p:cNvSpPr/>
                  <p:nvPr/>
                </p:nvSpPr>
                <p:spPr>
                  <a:xfrm>
                    <a:off x="5618957" y="361510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26" name="Rectangle 25">
                    <a:extLst>
                      <a:ext uri="{FF2B5EF4-FFF2-40B4-BE49-F238E27FC236}">
                        <a16:creationId xmlns:a16="http://schemas.microsoft.com/office/drawing/2014/main" xmlns="" id="{DA8F7F98-A2C1-4622-86E7-4F2038831BBE}"/>
                      </a:ext>
                    </a:extLst>
                  </p:cNvPr>
                  <p:cNvSpPr/>
                  <p:nvPr/>
                </p:nvSpPr>
                <p:spPr>
                  <a:xfrm>
                    <a:off x="5604611" y="392724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27" name="Rectangle 26">
                    <a:extLst>
                      <a:ext uri="{FF2B5EF4-FFF2-40B4-BE49-F238E27FC236}">
                        <a16:creationId xmlns:a16="http://schemas.microsoft.com/office/drawing/2014/main" xmlns="" id="{0A05E640-BFCE-401E-8E58-B95F9FAC8DFA}"/>
                      </a:ext>
                    </a:extLst>
                  </p:cNvPr>
                  <p:cNvSpPr/>
                  <p:nvPr/>
                </p:nvSpPr>
                <p:spPr>
                  <a:xfrm>
                    <a:off x="5611784" y="4239143"/>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28" name="Rectangle 27">
                    <a:extLst>
                      <a:ext uri="{FF2B5EF4-FFF2-40B4-BE49-F238E27FC236}">
                        <a16:creationId xmlns:a16="http://schemas.microsoft.com/office/drawing/2014/main" xmlns="" id="{E054FE0A-3727-4A81-B405-7B2AD3CF46C1}"/>
                      </a:ext>
                    </a:extLst>
                  </p:cNvPr>
                  <p:cNvSpPr/>
                  <p:nvPr/>
                </p:nvSpPr>
                <p:spPr>
                  <a:xfrm>
                    <a:off x="5604611" y="4546182"/>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29" name="Rectangle 28">
                    <a:extLst>
                      <a:ext uri="{FF2B5EF4-FFF2-40B4-BE49-F238E27FC236}">
                        <a16:creationId xmlns:a16="http://schemas.microsoft.com/office/drawing/2014/main" xmlns="" id="{181F776C-2AF8-48ED-A45F-6043E45954BF}"/>
                      </a:ext>
                    </a:extLst>
                  </p:cNvPr>
                  <p:cNvSpPr/>
                  <p:nvPr/>
                </p:nvSpPr>
                <p:spPr>
                  <a:xfrm>
                    <a:off x="5609779" y="485746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30" name="Rectangle 29">
                    <a:extLst>
                      <a:ext uri="{FF2B5EF4-FFF2-40B4-BE49-F238E27FC236}">
                        <a16:creationId xmlns:a16="http://schemas.microsoft.com/office/drawing/2014/main" xmlns="" id="{F411B93B-64DC-40ED-8351-A38502F83EC2}"/>
                      </a:ext>
                    </a:extLst>
                  </p:cNvPr>
                  <p:cNvSpPr/>
                  <p:nvPr/>
                </p:nvSpPr>
                <p:spPr>
                  <a:xfrm>
                    <a:off x="5618957" y="517189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31" name="Rectangle 30">
                    <a:extLst>
                      <a:ext uri="{FF2B5EF4-FFF2-40B4-BE49-F238E27FC236}">
                        <a16:creationId xmlns:a16="http://schemas.microsoft.com/office/drawing/2014/main" xmlns="" id="{6D4EF766-AAA1-4FD1-9EB8-BC7CCAF80F4C}"/>
                      </a:ext>
                    </a:extLst>
                  </p:cNvPr>
                  <p:cNvSpPr/>
                  <p:nvPr/>
                </p:nvSpPr>
                <p:spPr>
                  <a:xfrm>
                    <a:off x="5611784" y="550314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32" name="Rectangle 31">
                    <a:extLst>
                      <a:ext uri="{FF2B5EF4-FFF2-40B4-BE49-F238E27FC236}">
                        <a16:creationId xmlns:a16="http://schemas.microsoft.com/office/drawing/2014/main" xmlns="" id="{CA3BC80A-A5C7-4031-AE04-E1DBB065F990}"/>
                      </a:ext>
                    </a:extLst>
                  </p:cNvPr>
                  <p:cNvSpPr/>
                  <p:nvPr/>
                </p:nvSpPr>
                <p:spPr>
                  <a:xfrm>
                    <a:off x="5604611" y="5797854"/>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33" name="Rectangle 32">
                    <a:extLst>
                      <a:ext uri="{FF2B5EF4-FFF2-40B4-BE49-F238E27FC236}">
                        <a16:creationId xmlns:a16="http://schemas.microsoft.com/office/drawing/2014/main" xmlns="" id="{B2C4E260-0390-4C3C-B29D-AB4732D5F312}"/>
                      </a:ext>
                    </a:extLst>
                  </p:cNvPr>
                  <p:cNvSpPr/>
                  <p:nvPr/>
                </p:nvSpPr>
                <p:spPr>
                  <a:xfrm>
                    <a:off x="5604611" y="609721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34" name="Rectangle 33">
                    <a:extLst>
                      <a:ext uri="{FF2B5EF4-FFF2-40B4-BE49-F238E27FC236}">
                        <a16:creationId xmlns:a16="http://schemas.microsoft.com/office/drawing/2014/main" xmlns="" id="{9CF30D03-0768-4F4A-876B-4064ADC4B962}"/>
                      </a:ext>
                    </a:extLst>
                  </p:cNvPr>
                  <p:cNvSpPr/>
                  <p:nvPr/>
                </p:nvSpPr>
                <p:spPr>
                  <a:xfrm>
                    <a:off x="5611784" y="6412576"/>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grpSp>
                <p:nvGrpSpPr>
                  <p:cNvPr id="35" name="Group 34">
                    <a:extLst>
                      <a:ext uri="{FF2B5EF4-FFF2-40B4-BE49-F238E27FC236}">
                        <a16:creationId xmlns:a16="http://schemas.microsoft.com/office/drawing/2014/main" xmlns="" id="{BDE4CAF1-67FB-4A00-A957-F84932EF37EA}"/>
                      </a:ext>
                    </a:extLst>
                  </p:cNvPr>
                  <p:cNvGrpSpPr/>
                  <p:nvPr/>
                </p:nvGrpSpPr>
                <p:grpSpPr>
                  <a:xfrm>
                    <a:off x="5805714" y="741596"/>
                    <a:ext cx="580573" cy="386869"/>
                    <a:chOff x="5805714" y="609691"/>
                    <a:chExt cx="580573" cy="386869"/>
                  </a:xfrm>
                </p:grpSpPr>
                <p:sp>
                  <p:nvSpPr>
                    <p:cNvPr id="90" name="Rectangle 89">
                      <a:extLst>
                        <a:ext uri="{FF2B5EF4-FFF2-40B4-BE49-F238E27FC236}">
                          <a16:creationId xmlns:a16="http://schemas.microsoft.com/office/drawing/2014/main" xmlns="" id="{74C944AF-D50A-425E-A441-BD46E8CB9783}"/>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91" name="Arc 90">
                      <a:extLst>
                        <a:ext uri="{FF2B5EF4-FFF2-40B4-BE49-F238E27FC236}">
                          <a16:creationId xmlns:a16="http://schemas.microsoft.com/office/drawing/2014/main" xmlns="" id="{AE95EC9D-DB78-417E-AF31-C543DE84C1EE}"/>
                        </a:ext>
                      </a:extLst>
                    </p:cNvPr>
                    <p:cNvSpPr/>
                    <p:nvPr/>
                  </p:nvSpPr>
                  <p:spPr>
                    <a:xfrm>
                      <a:off x="5805714" y="609691"/>
                      <a:ext cx="410553" cy="386869"/>
                    </a:xfrm>
                    <a:prstGeom prst="arc">
                      <a:avLst>
                        <a:gd name="adj1" fmla="val 10757576"/>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libri" panose="020F0502020204030204"/>
                        <a:ea typeface="+mn-ea"/>
                        <a:cs typeface="+mn-cs"/>
                      </a:endParaRPr>
                    </a:p>
                  </p:txBody>
                </p:sp>
              </p:grpSp>
              <p:grpSp>
                <p:nvGrpSpPr>
                  <p:cNvPr id="36" name="Group 35">
                    <a:extLst>
                      <a:ext uri="{FF2B5EF4-FFF2-40B4-BE49-F238E27FC236}">
                        <a16:creationId xmlns:a16="http://schemas.microsoft.com/office/drawing/2014/main" xmlns="" id="{EC3E0684-8AE8-4214-BF7B-4AAB6B86F600}"/>
                      </a:ext>
                    </a:extLst>
                  </p:cNvPr>
                  <p:cNvGrpSpPr/>
                  <p:nvPr/>
                </p:nvGrpSpPr>
                <p:grpSpPr>
                  <a:xfrm>
                    <a:off x="5805714" y="1052619"/>
                    <a:ext cx="580573" cy="386869"/>
                    <a:chOff x="5805714" y="609691"/>
                    <a:chExt cx="580573" cy="386869"/>
                  </a:xfrm>
                </p:grpSpPr>
                <p:sp>
                  <p:nvSpPr>
                    <p:cNvPr id="88" name="Rectangle 87">
                      <a:extLst>
                        <a:ext uri="{FF2B5EF4-FFF2-40B4-BE49-F238E27FC236}">
                          <a16:creationId xmlns:a16="http://schemas.microsoft.com/office/drawing/2014/main" xmlns="" id="{CF8E04A3-B6B4-4F3C-BB6B-AF9929DDA237}"/>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89" name="Arc 88">
                      <a:extLst>
                        <a:ext uri="{FF2B5EF4-FFF2-40B4-BE49-F238E27FC236}">
                          <a16:creationId xmlns:a16="http://schemas.microsoft.com/office/drawing/2014/main" xmlns="" id="{18A95974-DAB2-4BF8-9192-96278D1744CD}"/>
                        </a:ext>
                      </a:extLst>
                    </p:cNvPr>
                    <p:cNvSpPr/>
                    <p:nvPr/>
                  </p:nvSpPr>
                  <p:spPr>
                    <a:xfrm>
                      <a:off x="5805714" y="609691"/>
                      <a:ext cx="410553" cy="386869"/>
                    </a:xfrm>
                    <a:prstGeom prst="arc">
                      <a:avLst>
                        <a:gd name="adj1" fmla="val 10830485"/>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libri" panose="020F0502020204030204"/>
                        <a:ea typeface="+mn-ea"/>
                        <a:cs typeface="+mn-cs"/>
                      </a:endParaRPr>
                    </a:p>
                  </p:txBody>
                </p:sp>
              </p:grpSp>
              <p:grpSp>
                <p:nvGrpSpPr>
                  <p:cNvPr id="37" name="Group 36">
                    <a:extLst>
                      <a:ext uri="{FF2B5EF4-FFF2-40B4-BE49-F238E27FC236}">
                        <a16:creationId xmlns:a16="http://schemas.microsoft.com/office/drawing/2014/main" xmlns="" id="{C97BDBFC-6DCF-4D05-9235-AF24FD08B7BA}"/>
                      </a:ext>
                    </a:extLst>
                  </p:cNvPr>
                  <p:cNvGrpSpPr/>
                  <p:nvPr/>
                </p:nvGrpSpPr>
                <p:grpSpPr>
                  <a:xfrm>
                    <a:off x="5805714" y="1363642"/>
                    <a:ext cx="580573" cy="386869"/>
                    <a:chOff x="5805714" y="609691"/>
                    <a:chExt cx="580573" cy="386869"/>
                  </a:xfrm>
                </p:grpSpPr>
                <p:sp>
                  <p:nvSpPr>
                    <p:cNvPr id="86" name="Rectangle 85">
                      <a:extLst>
                        <a:ext uri="{FF2B5EF4-FFF2-40B4-BE49-F238E27FC236}">
                          <a16:creationId xmlns:a16="http://schemas.microsoft.com/office/drawing/2014/main" xmlns="" id="{4AB8CE96-3DF3-4063-9F27-D4DB07BB75EF}"/>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87" name="Arc 86">
                      <a:extLst>
                        <a:ext uri="{FF2B5EF4-FFF2-40B4-BE49-F238E27FC236}">
                          <a16:creationId xmlns:a16="http://schemas.microsoft.com/office/drawing/2014/main" xmlns="" id="{309BD817-14B6-4AA7-A1F6-6EAEFBC3A86F}"/>
                        </a:ext>
                      </a:extLst>
                    </p:cNvPr>
                    <p:cNvSpPr/>
                    <p:nvPr/>
                  </p:nvSpPr>
                  <p:spPr>
                    <a:xfrm>
                      <a:off x="5805714" y="609691"/>
                      <a:ext cx="410553" cy="386869"/>
                    </a:xfrm>
                    <a:prstGeom prst="arc">
                      <a:avLst>
                        <a:gd name="adj1" fmla="val 10809658"/>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libri" panose="020F0502020204030204"/>
                        <a:ea typeface="+mn-ea"/>
                        <a:cs typeface="+mn-cs"/>
                      </a:endParaRPr>
                    </a:p>
                  </p:txBody>
                </p:sp>
              </p:grpSp>
              <p:grpSp>
                <p:nvGrpSpPr>
                  <p:cNvPr id="38" name="Group 37">
                    <a:extLst>
                      <a:ext uri="{FF2B5EF4-FFF2-40B4-BE49-F238E27FC236}">
                        <a16:creationId xmlns:a16="http://schemas.microsoft.com/office/drawing/2014/main" xmlns="" id="{C6951FED-2BD7-4859-B333-5B1CAEF8AB8D}"/>
                      </a:ext>
                    </a:extLst>
                  </p:cNvPr>
                  <p:cNvGrpSpPr/>
                  <p:nvPr/>
                </p:nvGrpSpPr>
                <p:grpSpPr>
                  <a:xfrm>
                    <a:off x="5805714" y="1674665"/>
                    <a:ext cx="580573" cy="386869"/>
                    <a:chOff x="5805714" y="609691"/>
                    <a:chExt cx="580573" cy="386869"/>
                  </a:xfrm>
                </p:grpSpPr>
                <p:sp>
                  <p:nvSpPr>
                    <p:cNvPr id="84" name="Rectangle 83">
                      <a:extLst>
                        <a:ext uri="{FF2B5EF4-FFF2-40B4-BE49-F238E27FC236}">
                          <a16:creationId xmlns:a16="http://schemas.microsoft.com/office/drawing/2014/main" xmlns="" id="{FE30C63D-F045-40E9-8C54-26DA5BDA0F44}"/>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85" name="Arc 84">
                      <a:extLst>
                        <a:ext uri="{FF2B5EF4-FFF2-40B4-BE49-F238E27FC236}">
                          <a16:creationId xmlns:a16="http://schemas.microsoft.com/office/drawing/2014/main" xmlns="" id="{434A2720-2A66-40B1-AC7E-5C244C6E6EB9}"/>
                        </a:ext>
                      </a:extLst>
                    </p:cNvPr>
                    <p:cNvSpPr/>
                    <p:nvPr/>
                  </p:nvSpPr>
                  <p:spPr>
                    <a:xfrm>
                      <a:off x="5805714" y="609691"/>
                      <a:ext cx="410553" cy="386869"/>
                    </a:xfrm>
                    <a:prstGeom prst="arc">
                      <a:avLst>
                        <a:gd name="adj1" fmla="val 10875716"/>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black"/>
                        </a:solidFill>
                        <a:effectLst/>
                        <a:uLnTx/>
                        <a:uFillTx/>
                        <a:latin typeface="Calibri" panose="020F0502020204030204"/>
                        <a:ea typeface="+mn-ea"/>
                        <a:cs typeface="+mn-cs"/>
                      </a:endParaRPr>
                    </a:p>
                  </p:txBody>
                </p:sp>
              </p:grpSp>
              <p:grpSp>
                <p:nvGrpSpPr>
                  <p:cNvPr id="39" name="Group 38">
                    <a:extLst>
                      <a:ext uri="{FF2B5EF4-FFF2-40B4-BE49-F238E27FC236}">
                        <a16:creationId xmlns:a16="http://schemas.microsoft.com/office/drawing/2014/main" xmlns="" id="{3253887B-E245-4C89-84BB-C89576187B4D}"/>
                      </a:ext>
                    </a:extLst>
                  </p:cNvPr>
                  <p:cNvGrpSpPr/>
                  <p:nvPr/>
                </p:nvGrpSpPr>
                <p:grpSpPr>
                  <a:xfrm>
                    <a:off x="5805714" y="1985688"/>
                    <a:ext cx="580573" cy="386869"/>
                    <a:chOff x="5805714" y="609691"/>
                    <a:chExt cx="580573" cy="386869"/>
                  </a:xfrm>
                </p:grpSpPr>
                <p:sp>
                  <p:nvSpPr>
                    <p:cNvPr id="82" name="Rectangle 81">
                      <a:extLst>
                        <a:ext uri="{FF2B5EF4-FFF2-40B4-BE49-F238E27FC236}">
                          <a16:creationId xmlns:a16="http://schemas.microsoft.com/office/drawing/2014/main" xmlns="" id="{C2935527-C9EF-4950-89BB-EB1207B25EAD}"/>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83" name="Arc 82">
                      <a:extLst>
                        <a:ext uri="{FF2B5EF4-FFF2-40B4-BE49-F238E27FC236}">
                          <a16:creationId xmlns:a16="http://schemas.microsoft.com/office/drawing/2014/main" xmlns="" id="{B885AD0D-2A97-4761-A7E2-81AE7730FF98}"/>
                        </a:ext>
                      </a:extLst>
                    </p:cNvPr>
                    <p:cNvSpPr/>
                    <p:nvPr/>
                  </p:nvSpPr>
                  <p:spPr>
                    <a:xfrm>
                      <a:off x="5805714" y="609691"/>
                      <a:ext cx="410553" cy="386869"/>
                    </a:xfrm>
                    <a:prstGeom prst="arc">
                      <a:avLst>
                        <a:gd name="adj1" fmla="val 10782495"/>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libri" panose="020F0502020204030204"/>
                        <a:ea typeface="+mn-ea"/>
                        <a:cs typeface="+mn-cs"/>
                      </a:endParaRPr>
                    </a:p>
                  </p:txBody>
                </p:sp>
              </p:grpSp>
              <p:grpSp>
                <p:nvGrpSpPr>
                  <p:cNvPr id="40" name="Group 39">
                    <a:extLst>
                      <a:ext uri="{FF2B5EF4-FFF2-40B4-BE49-F238E27FC236}">
                        <a16:creationId xmlns:a16="http://schemas.microsoft.com/office/drawing/2014/main" xmlns="" id="{B20895E6-FBAD-4249-90F9-43369FD2080F}"/>
                      </a:ext>
                    </a:extLst>
                  </p:cNvPr>
                  <p:cNvGrpSpPr/>
                  <p:nvPr/>
                </p:nvGrpSpPr>
                <p:grpSpPr>
                  <a:xfrm>
                    <a:off x="5805714" y="2296711"/>
                    <a:ext cx="580573" cy="386869"/>
                    <a:chOff x="5805714" y="609691"/>
                    <a:chExt cx="580573" cy="386869"/>
                  </a:xfrm>
                </p:grpSpPr>
                <p:sp>
                  <p:nvSpPr>
                    <p:cNvPr id="80" name="Rectangle 79">
                      <a:extLst>
                        <a:ext uri="{FF2B5EF4-FFF2-40B4-BE49-F238E27FC236}">
                          <a16:creationId xmlns:a16="http://schemas.microsoft.com/office/drawing/2014/main" xmlns="" id="{416F99E9-E132-4AB6-9501-719E390B2951}"/>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81" name="Arc 80">
                      <a:extLst>
                        <a:ext uri="{FF2B5EF4-FFF2-40B4-BE49-F238E27FC236}">
                          <a16:creationId xmlns:a16="http://schemas.microsoft.com/office/drawing/2014/main" xmlns="" id="{7BF41422-E1EF-4A49-906D-7C9E43200378}"/>
                        </a:ext>
                      </a:extLst>
                    </p:cNvPr>
                    <p:cNvSpPr/>
                    <p:nvPr/>
                  </p:nvSpPr>
                  <p:spPr>
                    <a:xfrm>
                      <a:off x="5805714" y="609691"/>
                      <a:ext cx="410553" cy="386869"/>
                    </a:xfrm>
                    <a:prstGeom prst="arc">
                      <a:avLst>
                        <a:gd name="adj1" fmla="val 10837911"/>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libri" panose="020F0502020204030204"/>
                        <a:ea typeface="+mn-ea"/>
                        <a:cs typeface="+mn-cs"/>
                      </a:endParaRPr>
                    </a:p>
                  </p:txBody>
                </p:sp>
              </p:grpSp>
              <p:grpSp>
                <p:nvGrpSpPr>
                  <p:cNvPr id="41" name="Group 40">
                    <a:extLst>
                      <a:ext uri="{FF2B5EF4-FFF2-40B4-BE49-F238E27FC236}">
                        <a16:creationId xmlns:a16="http://schemas.microsoft.com/office/drawing/2014/main" xmlns="" id="{3A6C8FCE-3906-4A51-8C51-53A21458A79D}"/>
                      </a:ext>
                    </a:extLst>
                  </p:cNvPr>
                  <p:cNvGrpSpPr/>
                  <p:nvPr/>
                </p:nvGrpSpPr>
                <p:grpSpPr>
                  <a:xfrm>
                    <a:off x="5805714" y="2607734"/>
                    <a:ext cx="580573" cy="386869"/>
                    <a:chOff x="5805714" y="609691"/>
                    <a:chExt cx="580573" cy="386869"/>
                  </a:xfrm>
                </p:grpSpPr>
                <p:sp>
                  <p:nvSpPr>
                    <p:cNvPr id="78" name="Rectangle 77">
                      <a:extLst>
                        <a:ext uri="{FF2B5EF4-FFF2-40B4-BE49-F238E27FC236}">
                          <a16:creationId xmlns:a16="http://schemas.microsoft.com/office/drawing/2014/main" xmlns="" id="{01B7306C-C82A-4CBC-8810-B196E2B85FD9}"/>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79" name="Arc 78">
                      <a:extLst>
                        <a:ext uri="{FF2B5EF4-FFF2-40B4-BE49-F238E27FC236}">
                          <a16:creationId xmlns:a16="http://schemas.microsoft.com/office/drawing/2014/main" xmlns="" id="{4309EB4B-A1C1-41B8-9E71-43E4632DE81A}"/>
                        </a:ext>
                      </a:extLst>
                    </p:cNvPr>
                    <p:cNvSpPr/>
                    <p:nvPr/>
                  </p:nvSpPr>
                  <p:spPr>
                    <a:xfrm>
                      <a:off x="5805714" y="609691"/>
                      <a:ext cx="410553" cy="386869"/>
                    </a:xfrm>
                    <a:prstGeom prst="arc">
                      <a:avLst>
                        <a:gd name="adj1" fmla="val 10817170"/>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libri" panose="020F0502020204030204"/>
                        <a:ea typeface="+mn-ea"/>
                        <a:cs typeface="+mn-cs"/>
                      </a:endParaRPr>
                    </a:p>
                  </p:txBody>
                </p:sp>
              </p:grpSp>
              <p:grpSp>
                <p:nvGrpSpPr>
                  <p:cNvPr id="42" name="Group 41">
                    <a:extLst>
                      <a:ext uri="{FF2B5EF4-FFF2-40B4-BE49-F238E27FC236}">
                        <a16:creationId xmlns:a16="http://schemas.microsoft.com/office/drawing/2014/main" xmlns="" id="{C74B4894-B5D2-4362-964C-D4DC0546060A}"/>
                      </a:ext>
                    </a:extLst>
                  </p:cNvPr>
                  <p:cNvGrpSpPr/>
                  <p:nvPr/>
                </p:nvGrpSpPr>
                <p:grpSpPr>
                  <a:xfrm>
                    <a:off x="5805714" y="2918757"/>
                    <a:ext cx="580573" cy="386869"/>
                    <a:chOff x="5805714" y="609691"/>
                    <a:chExt cx="580573" cy="386869"/>
                  </a:xfrm>
                </p:grpSpPr>
                <p:sp>
                  <p:nvSpPr>
                    <p:cNvPr id="76" name="Rectangle 75">
                      <a:extLst>
                        <a:ext uri="{FF2B5EF4-FFF2-40B4-BE49-F238E27FC236}">
                          <a16:creationId xmlns:a16="http://schemas.microsoft.com/office/drawing/2014/main" xmlns="" id="{DA95D981-4D5B-4F4F-8A82-69838938508F}"/>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77" name="Arc 76">
                      <a:extLst>
                        <a:ext uri="{FF2B5EF4-FFF2-40B4-BE49-F238E27FC236}">
                          <a16:creationId xmlns:a16="http://schemas.microsoft.com/office/drawing/2014/main" xmlns="" id="{E4822634-A39A-4B0D-8399-883328FCA1EE}"/>
                        </a:ext>
                      </a:extLst>
                    </p:cNvPr>
                    <p:cNvSpPr/>
                    <p:nvPr/>
                  </p:nvSpPr>
                  <p:spPr>
                    <a:xfrm>
                      <a:off x="5805714" y="609691"/>
                      <a:ext cx="410553" cy="386869"/>
                    </a:xfrm>
                    <a:prstGeom prst="arc">
                      <a:avLst>
                        <a:gd name="adj1" fmla="val 11220475"/>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libri" panose="020F0502020204030204"/>
                        <a:ea typeface="+mn-ea"/>
                        <a:cs typeface="+mn-cs"/>
                      </a:endParaRPr>
                    </a:p>
                  </p:txBody>
                </p:sp>
              </p:grpSp>
              <p:grpSp>
                <p:nvGrpSpPr>
                  <p:cNvPr id="43" name="Group 42">
                    <a:extLst>
                      <a:ext uri="{FF2B5EF4-FFF2-40B4-BE49-F238E27FC236}">
                        <a16:creationId xmlns:a16="http://schemas.microsoft.com/office/drawing/2014/main" xmlns="" id="{AC0C8900-7AAE-4DAD-9853-250BA8E46217}"/>
                      </a:ext>
                    </a:extLst>
                  </p:cNvPr>
                  <p:cNvGrpSpPr/>
                  <p:nvPr/>
                </p:nvGrpSpPr>
                <p:grpSpPr>
                  <a:xfrm>
                    <a:off x="5805714" y="3229780"/>
                    <a:ext cx="580573" cy="386869"/>
                    <a:chOff x="5805714" y="609691"/>
                    <a:chExt cx="580573" cy="386869"/>
                  </a:xfrm>
                </p:grpSpPr>
                <p:sp>
                  <p:nvSpPr>
                    <p:cNvPr id="74" name="Rectangle 73">
                      <a:extLst>
                        <a:ext uri="{FF2B5EF4-FFF2-40B4-BE49-F238E27FC236}">
                          <a16:creationId xmlns:a16="http://schemas.microsoft.com/office/drawing/2014/main" xmlns="" id="{8F16C3F5-5111-4385-95DB-684995C5DA9E}"/>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75" name="Arc 74">
                      <a:extLst>
                        <a:ext uri="{FF2B5EF4-FFF2-40B4-BE49-F238E27FC236}">
                          <a16:creationId xmlns:a16="http://schemas.microsoft.com/office/drawing/2014/main" xmlns="" id="{C8E4EC42-A513-472E-AE69-66EF8F71937C}"/>
                        </a:ext>
                      </a:extLst>
                    </p:cNvPr>
                    <p:cNvSpPr/>
                    <p:nvPr/>
                  </p:nvSpPr>
                  <p:spPr>
                    <a:xfrm>
                      <a:off x="5805714" y="609691"/>
                      <a:ext cx="410553" cy="386869"/>
                    </a:xfrm>
                    <a:prstGeom prst="arc">
                      <a:avLst>
                        <a:gd name="adj1" fmla="val 1064800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libri" panose="020F0502020204030204"/>
                        <a:ea typeface="+mn-ea"/>
                        <a:cs typeface="+mn-cs"/>
                      </a:endParaRPr>
                    </a:p>
                  </p:txBody>
                </p:sp>
              </p:grpSp>
              <p:grpSp>
                <p:nvGrpSpPr>
                  <p:cNvPr id="44" name="Group 43">
                    <a:extLst>
                      <a:ext uri="{FF2B5EF4-FFF2-40B4-BE49-F238E27FC236}">
                        <a16:creationId xmlns:a16="http://schemas.microsoft.com/office/drawing/2014/main" xmlns="" id="{B9DF2A69-06AC-4DC9-B6C7-9A1B9D012585}"/>
                      </a:ext>
                    </a:extLst>
                  </p:cNvPr>
                  <p:cNvGrpSpPr/>
                  <p:nvPr/>
                </p:nvGrpSpPr>
                <p:grpSpPr>
                  <a:xfrm>
                    <a:off x="5805714" y="3540803"/>
                    <a:ext cx="580573" cy="386869"/>
                    <a:chOff x="5805714" y="609691"/>
                    <a:chExt cx="580573" cy="386869"/>
                  </a:xfrm>
                </p:grpSpPr>
                <p:sp>
                  <p:nvSpPr>
                    <p:cNvPr id="72" name="Rectangle 71">
                      <a:extLst>
                        <a:ext uri="{FF2B5EF4-FFF2-40B4-BE49-F238E27FC236}">
                          <a16:creationId xmlns:a16="http://schemas.microsoft.com/office/drawing/2014/main" xmlns="" id="{66D59475-186E-4F7A-A501-ABEDCC08DC98}"/>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73" name="Arc 72">
                      <a:extLst>
                        <a:ext uri="{FF2B5EF4-FFF2-40B4-BE49-F238E27FC236}">
                          <a16:creationId xmlns:a16="http://schemas.microsoft.com/office/drawing/2014/main" xmlns="" id="{55C929AA-C5D4-4A29-94FC-BF99C03F9430}"/>
                        </a:ext>
                      </a:extLst>
                    </p:cNvPr>
                    <p:cNvSpPr/>
                    <p:nvPr/>
                  </p:nvSpPr>
                  <p:spPr>
                    <a:xfrm>
                      <a:off x="5805714" y="609691"/>
                      <a:ext cx="410553" cy="386869"/>
                    </a:xfrm>
                    <a:prstGeom prst="arc">
                      <a:avLst>
                        <a:gd name="adj1" fmla="val 1090146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libri" panose="020F0502020204030204"/>
                        <a:ea typeface="+mn-ea"/>
                        <a:cs typeface="+mn-cs"/>
                      </a:endParaRPr>
                    </a:p>
                  </p:txBody>
                </p:sp>
              </p:grpSp>
              <p:grpSp>
                <p:nvGrpSpPr>
                  <p:cNvPr id="45" name="Group 44">
                    <a:extLst>
                      <a:ext uri="{FF2B5EF4-FFF2-40B4-BE49-F238E27FC236}">
                        <a16:creationId xmlns:a16="http://schemas.microsoft.com/office/drawing/2014/main" xmlns="" id="{26F5DDE8-77F1-4A19-9A73-FA16AD387091}"/>
                      </a:ext>
                    </a:extLst>
                  </p:cNvPr>
                  <p:cNvGrpSpPr/>
                  <p:nvPr/>
                </p:nvGrpSpPr>
                <p:grpSpPr>
                  <a:xfrm>
                    <a:off x="5805714" y="3851826"/>
                    <a:ext cx="580573" cy="386869"/>
                    <a:chOff x="5805714" y="609691"/>
                    <a:chExt cx="580573" cy="386869"/>
                  </a:xfrm>
                </p:grpSpPr>
                <p:sp>
                  <p:nvSpPr>
                    <p:cNvPr id="70" name="Rectangle 69">
                      <a:extLst>
                        <a:ext uri="{FF2B5EF4-FFF2-40B4-BE49-F238E27FC236}">
                          <a16:creationId xmlns:a16="http://schemas.microsoft.com/office/drawing/2014/main" xmlns="" id="{3975D25C-1E30-46E2-BA99-3037ADE31704}"/>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71" name="Arc 70">
                      <a:extLst>
                        <a:ext uri="{FF2B5EF4-FFF2-40B4-BE49-F238E27FC236}">
                          <a16:creationId xmlns:a16="http://schemas.microsoft.com/office/drawing/2014/main" xmlns="" id="{5489E9B8-DC06-4350-B467-61A9DA0B02A7}"/>
                        </a:ext>
                      </a:extLst>
                    </p:cNvPr>
                    <p:cNvSpPr/>
                    <p:nvPr/>
                  </p:nvSpPr>
                  <p:spPr>
                    <a:xfrm>
                      <a:off x="5805714" y="609691"/>
                      <a:ext cx="410553" cy="386869"/>
                    </a:xfrm>
                    <a:prstGeom prst="arc">
                      <a:avLst>
                        <a:gd name="adj1" fmla="val 11023282"/>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libri" panose="020F0502020204030204"/>
                        <a:ea typeface="+mn-ea"/>
                        <a:cs typeface="+mn-cs"/>
                      </a:endParaRPr>
                    </a:p>
                  </p:txBody>
                </p:sp>
              </p:grpSp>
              <p:grpSp>
                <p:nvGrpSpPr>
                  <p:cNvPr id="46" name="Group 45">
                    <a:extLst>
                      <a:ext uri="{FF2B5EF4-FFF2-40B4-BE49-F238E27FC236}">
                        <a16:creationId xmlns:a16="http://schemas.microsoft.com/office/drawing/2014/main" xmlns="" id="{0375CE18-5EC1-4881-8142-DC1BC91AD094}"/>
                      </a:ext>
                    </a:extLst>
                  </p:cNvPr>
                  <p:cNvGrpSpPr/>
                  <p:nvPr/>
                </p:nvGrpSpPr>
                <p:grpSpPr>
                  <a:xfrm>
                    <a:off x="5805714" y="4162849"/>
                    <a:ext cx="580573" cy="386869"/>
                    <a:chOff x="5805714" y="609691"/>
                    <a:chExt cx="580573" cy="386869"/>
                  </a:xfrm>
                </p:grpSpPr>
                <p:sp>
                  <p:nvSpPr>
                    <p:cNvPr id="68" name="Rectangle 67">
                      <a:extLst>
                        <a:ext uri="{FF2B5EF4-FFF2-40B4-BE49-F238E27FC236}">
                          <a16:creationId xmlns:a16="http://schemas.microsoft.com/office/drawing/2014/main" xmlns="" id="{10A76D25-919A-40D9-9554-EFE2D3956BE4}"/>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69" name="Arc 68">
                      <a:extLst>
                        <a:ext uri="{FF2B5EF4-FFF2-40B4-BE49-F238E27FC236}">
                          <a16:creationId xmlns:a16="http://schemas.microsoft.com/office/drawing/2014/main" xmlns="" id="{F541D253-66CC-4C59-909C-302800ABEEFC}"/>
                        </a:ext>
                      </a:extLst>
                    </p:cNvPr>
                    <p:cNvSpPr/>
                    <p:nvPr/>
                  </p:nvSpPr>
                  <p:spPr>
                    <a:xfrm>
                      <a:off x="5805714" y="609691"/>
                      <a:ext cx="410553" cy="386869"/>
                    </a:xfrm>
                    <a:prstGeom prst="arc">
                      <a:avLst>
                        <a:gd name="adj1" fmla="val 11168103"/>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libri" panose="020F0502020204030204"/>
                        <a:ea typeface="+mn-ea"/>
                        <a:cs typeface="+mn-cs"/>
                      </a:endParaRPr>
                    </a:p>
                  </p:txBody>
                </p:sp>
              </p:grpSp>
              <p:grpSp>
                <p:nvGrpSpPr>
                  <p:cNvPr id="47" name="Group 46">
                    <a:extLst>
                      <a:ext uri="{FF2B5EF4-FFF2-40B4-BE49-F238E27FC236}">
                        <a16:creationId xmlns:a16="http://schemas.microsoft.com/office/drawing/2014/main" xmlns="" id="{D86A99F9-8CBA-4BBB-88F7-14582E27C64C}"/>
                      </a:ext>
                    </a:extLst>
                  </p:cNvPr>
                  <p:cNvGrpSpPr/>
                  <p:nvPr/>
                </p:nvGrpSpPr>
                <p:grpSpPr>
                  <a:xfrm>
                    <a:off x="5805714" y="4473872"/>
                    <a:ext cx="580573" cy="386869"/>
                    <a:chOff x="5805714" y="609691"/>
                    <a:chExt cx="580573" cy="386869"/>
                  </a:xfrm>
                </p:grpSpPr>
                <p:sp>
                  <p:nvSpPr>
                    <p:cNvPr id="66" name="Rectangle 65">
                      <a:extLst>
                        <a:ext uri="{FF2B5EF4-FFF2-40B4-BE49-F238E27FC236}">
                          <a16:creationId xmlns:a16="http://schemas.microsoft.com/office/drawing/2014/main" xmlns="" id="{16259704-CA38-4525-8489-D1FECD12BDBC}"/>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67" name="Arc 66">
                      <a:extLst>
                        <a:ext uri="{FF2B5EF4-FFF2-40B4-BE49-F238E27FC236}">
                          <a16:creationId xmlns:a16="http://schemas.microsoft.com/office/drawing/2014/main" xmlns="" id="{40F4FCA1-5992-49D0-8CE6-8488CF6BAF04}"/>
                        </a:ext>
                      </a:extLst>
                    </p:cNvPr>
                    <p:cNvSpPr/>
                    <p:nvPr/>
                  </p:nvSpPr>
                  <p:spPr>
                    <a:xfrm>
                      <a:off x="5805714" y="609691"/>
                      <a:ext cx="410553" cy="386869"/>
                    </a:xfrm>
                    <a:prstGeom prst="arc">
                      <a:avLst>
                        <a:gd name="adj1" fmla="val 11188676"/>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libri" panose="020F0502020204030204"/>
                        <a:ea typeface="+mn-ea"/>
                        <a:cs typeface="+mn-cs"/>
                      </a:endParaRPr>
                    </a:p>
                  </p:txBody>
                </p:sp>
              </p:grpSp>
              <p:grpSp>
                <p:nvGrpSpPr>
                  <p:cNvPr id="48" name="Group 47">
                    <a:extLst>
                      <a:ext uri="{FF2B5EF4-FFF2-40B4-BE49-F238E27FC236}">
                        <a16:creationId xmlns:a16="http://schemas.microsoft.com/office/drawing/2014/main" xmlns="" id="{F5C59377-7214-4209-BA16-86D5D1DAE2B0}"/>
                      </a:ext>
                    </a:extLst>
                  </p:cNvPr>
                  <p:cNvGrpSpPr/>
                  <p:nvPr/>
                </p:nvGrpSpPr>
                <p:grpSpPr>
                  <a:xfrm>
                    <a:off x="5805714" y="4784895"/>
                    <a:ext cx="580573" cy="386869"/>
                    <a:chOff x="5805714" y="609691"/>
                    <a:chExt cx="580573" cy="386869"/>
                  </a:xfrm>
                </p:grpSpPr>
                <p:sp>
                  <p:nvSpPr>
                    <p:cNvPr id="64" name="Rectangle 63">
                      <a:extLst>
                        <a:ext uri="{FF2B5EF4-FFF2-40B4-BE49-F238E27FC236}">
                          <a16:creationId xmlns:a16="http://schemas.microsoft.com/office/drawing/2014/main" xmlns="" id="{959A5D35-C7AE-458F-BBB5-71CD3A3F97F8}"/>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65" name="Arc 64">
                      <a:extLst>
                        <a:ext uri="{FF2B5EF4-FFF2-40B4-BE49-F238E27FC236}">
                          <a16:creationId xmlns:a16="http://schemas.microsoft.com/office/drawing/2014/main" xmlns="" id="{F490A229-65A6-4DFF-870F-4B92A114A66A}"/>
                        </a:ext>
                      </a:extLst>
                    </p:cNvPr>
                    <p:cNvSpPr/>
                    <p:nvPr/>
                  </p:nvSpPr>
                  <p:spPr>
                    <a:xfrm>
                      <a:off x="5805714" y="609691"/>
                      <a:ext cx="410553" cy="386869"/>
                    </a:xfrm>
                    <a:prstGeom prst="arc">
                      <a:avLst>
                        <a:gd name="adj1" fmla="val 11146438"/>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libri" panose="020F0502020204030204"/>
                        <a:ea typeface="+mn-ea"/>
                        <a:cs typeface="+mn-cs"/>
                      </a:endParaRPr>
                    </a:p>
                  </p:txBody>
                </p:sp>
              </p:grpSp>
              <p:grpSp>
                <p:nvGrpSpPr>
                  <p:cNvPr id="49" name="Group 48">
                    <a:extLst>
                      <a:ext uri="{FF2B5EF4-FFF2-40B4-BE49-F238E27FC236}">
                        <a16:creationId xmlns:a16="http://schemas.microsoft.com/office/drawing/2014/main" xmlns="" id="{9EC6FFFF-2006-4366-8566-0113AD9F036A}"/>
                      </a:ext>
                    </a:extLst>
                  </p:cNvPr>
                  <p:cNvGrpSpPr/>
                  <p:nvPr/>
                </p:nvGrpSpPr>
                <p:grpSpPr>
                  <a:xfrm>
                    <a:off x="5805714" y="5095918"/>
                    <a:ext cx="580573" cy="386869"/>
                    <a:chOff x="5805714" y="609691"/>
                    <a:chExt cx="580573" cy="386869"/>
                  </a:xfrm>
                </p:grpSpPr>
                <p:sp>
                  <p:nvSpPr>
                    <p:cNvPr id="62" name="Rectangle 61">
                      <a:extLst>
                        <a:ext uri="{FF2B5EF4-FFF2-40B4-BE49-F238E27FC236}">
                          <a16:creationId xmlns:a16="http://schemas.microsoft.com/office/drawing/2014/main" xmlns="" id="{595E399E-0521-4D5B-914F-29C3ADDF2B72}"/>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63" name="Arc 62">
                      <a:extLst>
                        <a:ext uri="{FF2B5EF4-FFF2-40B4-BE49-F238E27FC236}">
                          <a16:creationId xmlns:a16="http://schemas.microsoft.com/office/drawing/2014/main" xmlns="" id="{14739334-2472-4756-B880-7780C40DA407}"/>
                        </a:ext>
                      </a:extLst>
                    </p:cNvPr>
                    <p:cNvSpPr/>
                    <p:nvPr/>
                  </p:nvSpPr>
                  <p:spPr>
                    <a:xfrm>
                      <a:off x="5805714" y="609691"/>
                      <a:ext cx="410553" cy="386869"/>
                    </a:xfrm>
                    <a:prstGeom prst="arc">
                      <a:avLst>
                        <a:gd name="adj1" fmla="val 11122511"/>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libri" panose="020F0502020204030204"/>
                        <a:ea typeface="+mn-ea"/>
                        <a:cs typeface="+mn-cs"/>
                      </a:endParaRPr>
                    </a:p>
                  </p:txBody>
                </p:sp>
              </p:grpSp>
              <p:grpSp>
                <p:nvGrpSpPr>
                  <p:cNvPr id="50" name="Group 49">
                    <a:extLst>
                      <a:ext uri="{FF2B5EF4-FFF2-40B4-BE49-F238E27FC236}">
                        <a16:creationId xmlns:a16="http://schemas.microsoft.com/office/drawing/2014/main" xmlns="" id="{6D7FEFCF-F5E2-48A4-8DA2-466E3FA530E8}"/>
                      </a:ext>
                    </a:extLst>
                  </p:cNvPr>
                  <p:cNvGrpSpPr/>
                  <p:nvPr/>
                </p:nvGrpSpPr>
                <p:grpSpPr>
                  <a:xfrm>
                    <a:off x="5805714" y="5406941"/>
                    <a:ext cx="580573" cy="386869"/>
                    <a:chOff x="5805714" y="609691"/>
                    <a:chExt cx="580573" cy="386869"/>
                  </a:xfrm>
                </p:grpSpPr>
                <p:sp>
                  <p:nvSpPr>
                    <p:cNvPr id="60" name="Rectangle 59">
                      <a:extLst>
                        <a:ext uri="{FF2B5EF4-FFF2-40B4-BE49-F238E27FC236}">
                          <a16:creationId xmlns:a16="http://schemas.microsoft.com/office/drawing/2014/main" xmlns="" id="{5B8C7798-2FB8-447C-BA5C-ECB75C74E5AD}"/>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61" name="Arc 60">
                      <a:extLst>
                        <a:ext uri="{FF2B5EF4-FFF2-40B4-BE49-F238E27FC236}">
                          <a16:creationId xmlns:a16="http://schemas.microsoft.com/office/drawing/2014/main" xmlns="" id="{DDFE7CA2-AC7D-4CF0-A779-1F7EC6161969}"/>
                        </a:ext>
                      </a:extLst>
                    </p:cNvPr>
                    <p:cNvSpPr/>
                    <p:nvPr/>
                  </p:nvSpPr>
                  <p:spPr>
                    <a:xfrm>
                      <a:off x="5805714" y="609691"/>
                      <a:ext cx="410553" cy="386869"/>
                    </a:xfrm>
                    <a:prstGeom prst="arc">
                      <a:avLst>
                        <a:gd name="adj1" fmla="val 1087916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libri" panose="020F0502020204030204"/>
                        <a:ea typeface="+mn-ea"/>
                        <a:cs typeface="+mn-cs"/>
                      </a:endParaRPr>
                    </a:p>
                  </p:txBody>
                </p:sp>
              </p:grpSp>
              <p:grpSp>
                <p:nvGrpSpPr>
                  <p:cNvPr id="51" name="Group 50">
                    <a:extLst>
                      <a:ext uri="{FF2B5EF4-FFF2-40B4-BE49-F238E27FC236}">
                        <a16:creationId xmlns:a16="http://schemas.microsoft.com/office/drawing/2014/main" xmlns="" id="{EF6B5FAD-EB1F-43DC-8B99-11CAD21D64C9}"/>
                      </a:ext>
                    </a:extLst>
                  </p:cNvPr>
                  <p:cNvGrpSpPr/>
                  <p:nvPr/>
                </p:nvGrpSpPr>
                <p:grpSpPr>
                  <a:xfrm>
                    <a:off x="5805714" y="5717964"/>
                    <a:ext cx="580573" cy="386869"/>
                    <a:chOff x="5805714" y="609691"/>
                    <a:chExt cx="580573" cy="386869"/>
                  </a:xfrm>
                </p:grpSpPr>
                <p:sp>
                  <p:nvSpPr>
                    <p:cNvPr id="58" name="Rectangle 57">
                      <a:extLst>
                        <a:ext uri="{FF2B5EF4-FFF2-40B4-BE49-F238E27FC236}">
                          <a16:creationId xmlns:a16="http://schemas.microsoft.com/office/drawing/2014/main" xmlns="" id="{B817890A-729D-4FBB-8EF7-DAFD6F73427B}"/>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59" name="Arc 58">
                      <a:extLst>
                        <a:ext uri="{FF2B5EF4-FFF2-40B4-BE49-F238E27FC236}">
                          <a16:creationId xmlns:a16="http://schemas.microsoft.com/office/drawing/2014/main" xmlns="" id="{EAD6132E-2435-4771-A3CC-CCE94E7A9600}"/>
                        </a:ext>
                      </a:extLst>
                    </p:cNvPr>
                    <p:cNvSpPr/>
                    <p:nvPr/>
                  </p:nvSpPr>
                  <p:spPr>
                    <a:xfrm>
                      <a:off x="5805714" y="609691"/>
                      <a:ext cx="410553" cy="386869"/>
                    </a:xfrm>
                    <a:prstGeom prst="arc">
                      <a:avLst>
                        <a:gd name="adj1" fmla="val 1099240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libri" panose="020F0502020204030204"/>
                        <a:ea typeface="+mn-ea"/>
                        <a:cs typeface="+mn-cs"/>
                      </a:endParaRPr>
                    </a:p>
                  </p:txBody>
                </p:sp>
              </p:grpSp>
              <p:grpSp>
                <p:nvGrpSpPr>
                  <p:cNvPr id="52" name="Group 51">
                    <a:extLst>
                      <a:ext uri="{FF2B5EF4-FFF2-40B4-BE49-F238E27FC236}">
                        <a16:creationId xmlns:a16="http://schemas.microsoft.com/office/drawing/2014/main" xmlns="" id="{2B7006E1-B188-46BA-BAA5-15A960905F4C}"/>
                      </a:ext>
                    </a:extLst>
                  </p:cNvPr>
                  <p:cNvGrpSpPr/>
                  <p:nvPr/>
                </p:nvGrpSpPr>
                <p:grpSpPr>
                  <a:xfrm>
                    <a:off x="5805714" y="6028987"/>
                    <a:ext cx="580573" cy="386869"/>
                    <a:chOff x="5805714" y="609691"/>
                    <a:chExt cx="580573" cy="386869"/>
                  </a:xfrm>
                </p:grpSpPr>
                <p:sp>
                  <p:nvSpPr>
                    <p:cNvPr id="56" name="Rectangle 55">
                      <a:extLst>
                        <a:ext uri="{FF2B5EF4-FFF2-40B4-BE49-F238E27FC236}">
                          <a16:creationId xmlns:a16="http://schemas.microsoft.com/office/drawing/2014/main" xmlns="" id="{D01250CF-AFA1-4A19-B3C7-7F163609380B}"/>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57" name="Arc 56">
                      <a:extLst>
                        <a:ext uri="{FF2B5EF4-FFF2-40B4-BE49-F238E27FC236}">
                          <a16:creationId xmlns:a16="http://schemas.microsoft.com/office/drawing/2014/main" xmlns="" id="{1014BA5C-C370-44EB-84DA-2D69E36CE6C3}"/>
                        </a:ext>
                      </a:extLst>
                    </p:cNvPr>
                    <p:cNvSpPr/>
                    <p:nvPr/>
                  </p:nvSpPr>
                  <p:spPr>
                    <a:xfrm>
                      <a:off x="5805714" y="609691"/>
                      <a:ext cx="410553" cy="386869"/>
                    </a:xfrm>
                    <a:prstGeom prst="arc">
                      <a:avLst>
                        <a:gd name="adj1" fmla="val 11197210"/>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libri" panose="020F0502020204030204"/>
                        <a:ea typeface="+mn-ea"/>
                        <a:cs typeface="+mn-cs"/>
                      </a:endParaRPr>
                    </a:p>
                  </p:txBody>
                </p:sp>
              </p:grpSp>
              <p:grpSp>
                <p:nvGrpSpPr>
                  <p:cNvPr id="53" name="Group 52">
                    <a:extLst>
                      <a:ext uri="{FF2B5EF4-FFF2-40B4-BE49-F238E27FC236}">
                        <a16:creationId xmlns:a16="http://schemas.microsoft.com/office/drawing/2014/main" xmlns="" id="{AD8CB7E5-EBC4-4791-B93B-D0B41B862B83}"/>
                      </a:ext>
                    </a:extLst>
                  </p:cNvPr>
                  <p:cNvGrpSpPr/>
                  <p:nvPr/>
                </p:nvGrpSpPr>
                <p:grpSpPr>
                  <a:xfrm>
                    <a:off x="5805714" y="6340004"/>
                    <a:ext cx="580573" cy="386869"/>
                    <a:chOff x="5805714" y="609691"/>
                    <a:chExt cx="580573" cy="386869"/>
                  </a:xfrm>
                </p:grpSpPr>
                <p:sp>
                  <p:nvSpPr>
                    <p:cNvPr id="54" name="Rectangle 53">
                      <a:extLst>
                        <a:ext uri="{FF2B5EF4-FFF2-40B4-BE49-F238E27FC236}">
                          <a16:creationId xmlns:a16="http://schemas.microsoft.com/office/drawing/2014/main" xmlns="" id="{CF456FF3-391C-4C8E-A128-A413BDBBB225}"/>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55" name="Arc 54">
                      <a:extLst>
                        <a:ext uri="{FF2B5EF4-FFF2-40B4-BE49-F238E27FC236}">
                          <a16:creationId xmlns:a16="http://schemas.microsoft.com/office/drawing/2014/main" xmlns="" id="{8838FE2A-04D7-44E3-97C3-54338832CB9A}"/>
                        </a:ext>
                      </a:extLst>
                    </p:cNvPr>
                    <p:cNvSpPr/>
                    <p:nvPr/>
                  </p:nvSpPr>
                  <p:spPr>
                    <a:xfrm>
                      <a:off x="5805714" y="609691"/>
                      <a:ext cx="410553" cy="386869"/>
                    </a:xfrm>
                    <a:prstGeom prst="arc">
                      <a:avLst>
                        <a:gd name="adj1" fmla="val 11129801"/>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libri" panose="020F0502020204030204"/>
                        <a:ea typeface="+mn-ea"/>
                        <a:cs typeface="+mn-cs"/>
                      </a:endParaRPr>
                    </a:p>
                  </p:txBody>
                </p:sp>
              </p:grpSp>
            </p:grpSp>
          </p:grpSp>
        </p:grpSp>
      </p:grpSp>
      <p:sp>
        <p:nvSpPr>
          <p:cNvPr id="103" name="TextBox 102">
            <a:extLst>
              <a:ext uri="{FF2B5EF4-FFF2-40B4-BE49-F238E27FC236}">
                <a16:creationId xmlns:a16="http://schemas.microsoft.com/office/drawing/2014/main" xmlns="" id="{F2C903F3-C80B-4C65-BBE4-42679B3787E3}"/>
              </a:ext>
            </a:extLst>
          </p:cNvPr>
          <p:cNvSpPr txBox="1"/>
          <p:nvPr/>
        </p:nvSpPr>
        <p:spPr>
          <a:xfrm>
            <a:off x="7054475" y="1171034"/>
            <a:ext cx="4121107" cy="523220"/>
          </a:xfrm>
          <a:prstGeom prst="rect">
            <a:avLst/>
          </a:prstGeom>
          <a:noFill/>
        </p:spPr>
        <p:txBody>
          <a:bodyPr wrap="square" rtlCol="0">
            <a:spAutoFit/>
          </a:bodyPr>
          <a:lstStyle/>
          <a:p>
            <a:pPr algn="ctr"/>
            <a:r>
              <a:rPr lang="ar-EG" sz="2800" b="1" dirty="0">
                <a:ln>
                  <a:solidFill>
                    <a:schemeClr val="tx1">
                      <a:lumMod val="65000"/>
                      <a:lumOff val="35000"/>
                    </a:schemeClr>
                  </a:solidFill>
                </a:ln>
                <a:solidFill>
                  <a:schemeClr val="tx1">
                    <a:lumMod val="65000"/>
                    <a:lumOff val="35000"/>
                  </a:schemeClr>
                </a:solidFill>
                <a:effectLst>
                  <a:glow rad="63500">
                    <a:schemeClr val="accent6">
                      <a:satMod val="175000"/>
                      <a:alpha val="40000"/>
                    </a:schemeClr>
                  </a:glow>
                </a:effectLst>
                <a:latin typeface="Sakkal Majalla" pitchFamily="2" charset="-78"/>
                <a:cs typeface="Sakkal Majalla" pitchFamily="2" charset="-78"/>
              </a:rPr>
              <a:t>جرد المستودعات </a:t>
            </a:r>
          </a:p>
        </p:txBody>
      </p:sp>
      <p:sp>
        <p:nvSpPr>
          <p:cNvPr id="104" name="TextBox 103">
            <a:extLst>
              <a:ext uri="{FF2B5EF4-FFF2-40B4-BE49-F238E27FC236}">
                <a16:creationId xmlns:a16="http://schemas.microsoft.com/office/drawing/2014/main" xmlns="" id="{BC486640-E351-43E9-B9E2-9FE71880CCBD}"/>
              </a:ext>
            </a:extLst>
          </p:cNvPr>
          <p:cNvSpPr txBox="1"/>
          <p:nvPr/>
        </p:nvSpPr>
        <p:spPr>
          <a:xfrm>
            <a:off x="6645529" y="1858057"/>
            <a:ext cx="4530246" cy="2862322"/>
          </a:xfrm>
          <a:prstGeom prst="rect">
            <a:avLst/>
          </a:prstGeom>
          <a:noFill/>
        </p:spPr>
        <p:txBody>
          <a:bodyPr wrap="square" rtlCol="0">
            <a:spAutoFit/>
          </a:bodyPr>
          <a:lstStyle/>
          <a:p>
            <a:pPr marL="357188"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ماهية الجرد.</a:t>
            </a:r>
          </a:p>
          <a:p>
            <a:pPr marL="357188"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أهمية الجرد.</a:t>
            </a:r>
          </a:p>
          <a:p>
            <a:pPr marL="357188"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أنواع الجرد.</a:t>
            </a:r>
          </a:p>
          <a:p>
            <a:pPr marL="357188"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إجراءات جرد المستودعات.</a:t>
            </a:r>
          </a:p>
          <a:p>
            <a:pPr marL="357188"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معالجة مشكلات المخزون.</a:t>
            </a:r>
          </a:p>
        </p:txBody>
      </p:sp>
      <p:sp>
        <p:nvSpPr>
          <p:cNvPr id="105" name="TextBox 104">
            <a:extLst>
              <a:ext uri="{FF2B5EF4-FFF2-40B4-BE49-F238E27FC236}">
                <a16:creationId xmlns:a16="http://schemas.microsoft.com/office/drawing/2014/main" xmlns="" id="{F2C903F3-C80B-4C65-BBE4-42679B3787E3}"/>
              </a:ext>
            </a:extLst>
          </p:cNvPr>
          <p:cNvSpPr txBox="1"/>
          <p:nvPr/>
        </p:nvSpPr>
        <p:spPr>
          <a:xfrm>
            <a:off x="518785" y="1179508"/>
            <a:ext cx="5371128" cy="461665"/>
          </a:xfrm>
          <a:prstGeom prst="rect">
            <a:avLst/>
          </a:prstGeom>
          <a:noFill/>
        </p:spPr>
        <p:txBody>
          <a:bodyPr wrap="square" rtlCol="0">
            <a:spAutoFit/>
          </a:bodyPr>
          <a:lstStyle/>
          <a:p>
            <a:pPr algn="ctr"/>
            <a:r>
              <a:rPr lang="ar-EG" sz="2400" b="1" dirty="0">
                <a:ln>
                  <a:solidFill>
                    <a:schemeClr val="tx1">
                      <a:lumMod val="65000"/>
                      <a:lumOff val="35000"/>
                    </a:schemeClr>
                  </a:solidFill>
                </a:ln>
                <a:solidFill>
                  <a:schemeClr val="tx1">
                    <a:lumMod val="65000"/>
                    <a:lumOff val="35000"/>
                  </a:schemeClr>
                </a:solidFill>
                <a:effectLst>
                  <a:glow rad="63500">
                    <a:schemeClr val="accent6">
                      <a:satMod val="175000"/>
                      <a:alpha val="40000"/>
                    </a:schemeClr>
                  </a:glow>
                </a:effectLst>
                <a:latin typeface="Sakkal Majalla" pitchFamily="2" charset="-78"/>
                <a:cs typeface="Sakkal Majalla" pitchFamily="2" charset="-78"/>
              </a:rPr>
              <a:t>الأساليب الحديثة في التخطيط والرقابة على المخزون</a:t>
            </a:r>
          </a:p>
        </p:txBody>
      </p:sp>
      <p:sp>
        <p:nvSpPr>
          <p:cNvPr id="106" name="TextBox 105">
            <a:extLst>
              <a:ext uri="{FF2B5EF4-FFF2-40B4-BE49-F238E27FC236}">
                <a16:creationId xmlns:a16="http://schemas.microsoft.com/office/drawing/2014/main" xmlns="" id="{BC486640-E351-43E9-B9E2-9FE71880CCBD}"/>
              </a:ext>
            </a:extLst>
          </p:cNvPr>
          <p:cNvSpPr txBox="1"/>
          <p:nvPr/>
        </p:nvSpPr>
        <p:spPr>
          <a:xfrm>
            <a:off x="883149" y="1773541"/>
            <a:ext cx="4755886" cy="2862322"/>
          </a:xfrm>
          <a:prstGeom prst="rect">
            <a:avLst/>
          </a:prstGeom>
          <a:noFill/>
        </p:spPr>
        <p:txBody>
          <a:bodyPr wrap="square" rtlCol="0">
            <a:spAutoFit/>
          </a:bodyPr>
          <a:lstStyle/>
          <a:p>
            <a:pPr marL="357188" indent="-357188" algn="justLow" fontAlgn="t">
              <a:lnSpc>
                <a:spcPct val="125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تخطيط الاحتياجات من المواد</a:t>
            </a:r>
            <a:r>
              <a:rPr lang="ar-EG" sz="2400" dirty="0" smtClean="0">
                <a:ln>
                  <a:solidFill>
                    <a:srgbClr val="002060"/>
                  </a:solidFill>
                </a:ln>
                <a:solidFill>
                  <a:prstClr val="black">
                    <a:lumMod val="95000"/>
                    <a:lumOff val="5000"/>
                  </a:prstClr>
                </a:solidFill>
                <a:latin typeface="Sakkal Majalla" pitchFamily="2" charset="-78"/>
                <a:cs typeface="Sakkal Majalla" pitchFamily="2" charset="-78"/>
              </a:rPr>
              <a:t>(</a:t>
            </a:r>
            <a:r>
              <a:rPr lang="en-US" sz="2400" dirty="0" smtClean="0">
                <a:ln>
                  <a:solidFill>
                    <a:srgbClr val="002060"/>
                  </a:solidFill>
                </a:ln>
                <a:solidFill>
                  <a:prstClr val="black">
                    <a:lumMod val="95000"/>
                    <a:lumOff val="5000"/>
                  </a:prstClr>
                </a:solidFill>
                <a:latin typeface="Sakkal Majalla" pitchFamily="2" charset="-78"/>
                <a:cs typeface="Sakkal Majalla" pitchFamily="2" charset="-78"/>
              </a:rPr>
              <a:t>(MRP</a:t>
            </a:r>
            <a:endParaRPr lang="ar-EG" sz="2400" dirty="0" smtClean="0">
              <a:ln>
                <a:solidFill>
                  <a:srgbClr val="002060"/>
                </a:solidFill>
              </a:ln>
              <a:solidFill>
                <a:prstClr val="black">
                  <a:lumMod val="95000"/>
                  <a:lumOff val="5000"/>
                </a:prstClr>
              </a:solidFill>
              <a:latin typeface="Sakkal Majalla" pitchFamily="2" charset="-78"/>
              <a:cs typeface="Sakkal Majalla" pitchFamily="2" charset="-78"/>
            </a:endParaRPr>
          </a:p>
          <a:p>
            <a:pPr marL="357188" indent="-357188" algn="justLow" fontAlgn="t">
              <a:lnSpc>
                <a:spcPct val="125000"/>
              </a:lnSpc>
              <a:buSzPts val="1800"/>
              <a:buFont typeface="Wingdings" panose="05000000000000000000" pitchFamily="2" charset="2"/>
              <a:buChar char="q"/>
            </a:pPr>
            <a:r>
              <a:rPr lang="ar-EG" sz="2400" dirty="0" smtClean="0">
                <a:ln>
                  <a:solidFill>
                    <a:srgbClr val="002060"/>
                  </a:solidFill>
                </a:ln>
                <a:solidFill>
                  <a:prstClr val="black">
                    <a:lumMod val="95000"/>
                    <a:lumOff val="5000"/>
                  </a:prstClr>
                </a:solidFill>
                <a:latin typeface="Sakkal Majalla" pitchFamily="2" charset="-78"/>
                <a:cs typeface="Sakkal Majalla" pitchFamily="2" charset="-78"/>
              </a:rPr>
              <a:t>نظام </a:t>
            </a:r>
            <a:r>
              <a:rPr lang="ar-EG" sz="2400" dirty="0">
                <a:ln>
                  <a:solidFill>
                    <a:srgbClr val="002060"/>
                  </a:solidFill>
                </a:ln>
                <a:solidFill>
                  <a:prstClr val="black">
                    <a:lumMod val="95000"/>
                    <a:lumOff val="5000"/>
                  </a:prstClr>
                </a:solidFill>
                <a:latin typeface="Sakkal Majalla" pitchFamily="2" charset="-78"/>
                <a:cs typeface="Sakkal Majalla" pitchFamily="2" charset="-78"/>
              </a:rPr>
              <a:t>الإنتاج </a:t>
            </a:r>
            <a:r>
              <a:rPr lang="ar-EG" sz="2400" dirty="0" smtClean="0">
                <a:ln>
                  <a:solidFill>
                    <a:srgbClr val="002060"/>
                  </a:solidFill>
                </a:ln>
                <a:solidFill>
                  <a:prstClr val="black">
                    <a:lumMod val="95000"/>
                    <a:lumOff val="5000"/>
                  </a:prstClr>
                </a:solidFill>
                <a:latin typeface="Sakkal Majalla" pitchFamily="2" charset="-78"/>
                <a:cs typeface="Sakkal Majalla" pitchFamily="2" charset="-78"/>
              </a:rPr>
              <a:t>الفني</a:t>
            </a:r>
            <a:r>
              <a:rPr lang="en-US" sz="2400" dirty="0" smtClean="0">
                <a:ln>
                  <a:solidFill>
                    <a:srgbClr val="002060"/>
                  </a:solidFill>
                </a:ln>
                <a:solidFill>
                  <a:prstClr val="black">
                    <a:lumMod val="95000"/>
                    <a:lumOff val="5000"/>
                  </a:prstClr>
                </a:solidFill>
                <a:latin typeface="Sakkal Majalla" pitchFamily="2" charset="-78"/>
                <a:cs typeface="Sakkal Majalla" pitchFamily="2" charset="-78"/>
              </a:rPr>
              <a:t>JIT) </a:t>
            </a:r>
            <a:r>
              <a:rPr lang="ar-EG" sz="2400" dirty="0" smtClean="0">
                <a:ln>
                  <a:solidFill>
                    <a:srgbClr val="002060"/>
                  </a:solidFill>
                </a:ln>
                <a:solidFill>
                  <a:prstClr val="black">
                    <a:lumMod val="95000"/>
                    <a:lumOff val="5000"/>
                  </a:prstClr>
                </a:solidFill>
                <a:latin typeface="Sakkal Majalla" pitchFamily="2" charset="-78"/>
                <a:cs typeface="Sakkal Majalla" pitchFamily="2" charset="-78"/>
              </a:rPr>
              <a:t>)</a:t>
            </a:r>
          </a:p>
          <a:p>
            <a:pPr marL="357188" indent="-357188" algn="justLow" fontAlgn="t">
              <a:lnSpc>
                <a:spcPct val="125000"/>
              </a:lnSpc>
              <a:buSzPts val="1800"/>
              <a:buFont typeface="Wingdings" panose="05000000000000000000" pitchFamily="2" charset="2"/>
              <a:buChar char="q"/>
            </a:pPr>
            <a:r>
              <a:rPr lang="ar-EG" sz="2400" dirty="0" smtClean="0">
                <a:ln>
                  <a:solidFill>
                    <a:srgbClr val="002060"/>
                  </a:solidFill>
                </a:ln>
                <a:solidFill>
                  <a:prstClr val="black">
                    <a:lumMod val="95000"/>
                    <a:lumOff val="5000"/>
                  </a:prstClr>
                </a:solidFill>
                <a:latin typeface="Sakkal Majalla" pitchFamily="2" charset="-78"/>
                <a:cs typeface="Sakkal Majalla" pitchFamily="2" charset="-78"/>
              </a:rPr>
              <a:t>أهمية </a:t>
            </a:r>
            <a:r>
              <a:rPr lang="ar-EG" sz="2400" dirty="0">
                <a:ln>
                  <a:solidFill>
                    <a:srgbClr val="002060"/>
                  </a:solidFill>
                </a:ln>
                <a:solidFill>
                  <a:prstClr val="black">
                    <a:lumMod val="95000"/>
                    <a:lumOff val="5000"/>
                  </a:prstClr>
                </a:solidFill>
                <a:latin typeface="Sakkal Majalla" pitchFamily="2" charset="-78"/>
                <a:cs typeface="Sakkal Majalla" pitchFamily="2" charset="-78"/>
              </a:rPr>
              <a:t>استخدام الحاسب الآلي في مجال مراقبة المخزون.</a:t>
            </a:r>
          </a:p>
          <a:p>
            <a:pPr marL="357188" indent="-357188" algn="justLow" fontAlgn="t">
              <a:lnSpc>
                <a:spcPct val="125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استخدامات الحاسب الآلي في مجال مراقبة </a:t>
            </a:r>
            <a:r>
              <a:rPr lang="ar-EG" sz="2400" dirty="0" smtClean="0">
                <a:ln>
                  <a:solidFill>
                    <a:srgbClr val="002060"/>
                  </a:solidFill>
                </a:ln>
                <a:solidFill>
                  <a:prstClr val="black">
                    <a:lumMod val="95000"/>
                    <a:lumOff val="5000"/>
                  </a:prstClr>
                </a:solidFill>
                <a:latin typeface="Sakkal Majalla" pitchFamily="2" charset="-78"/>
                <a:cs typeface="Sakkal Majalla" pitchFamily="2" charset="-78"/>
              </a:rPr>
              <a:t>المخزون.</a:t>
            </a:r>
            <a:endParaRPr lang="ar-EG" sz="2400" dirty="0">
              <a:ln>
                <a:solidFill>
                  <a:srgbClr val="002060"/>
                </a:solidFill>
              </a:ln>
              <a:solidFill>
                <a:prstClr val="black">
                  <a:lumMod val="95000"/>
                  <a:lumOff val="5000"/>
                </a:prstClr>
              </a:solidFill>
              <a:latin typeface="Sakkal Majalla" pitchFamily="2" charset="-78"/>
              <a:cs typeface="Sakkal Majalla" pitchFamily="2" charset="-78"/>
            </a:endParaRPr>
          </a:p>
        </p:txBody>
      </p:sp>
      <p:sp>
        <p:nvSpPr>
          <p:cNvPr id="107" name="TextBox 106">
            <a:extLst>
              <a:ext uri="{FF2B5EF4-FFF2-40B4-BE49-F238E27FC236}">
                <a16:creationId xmlns:a16="http://schemas.microsoft.com/office/drawing/2014/main" xmlns="" id="{B1FBF4D5-CE44-480D-BC29-B88EB2D96005}"/>
              </a:ext>
            </a:extLst>
          </p:cNvPr>
          <p:cNvSpPr txBox="1"/>
          <p:nvPr/>
        </p:nvSpPr>
        <p:spPr>
          <a:xfrm>
            <a:off x="11257684" y="4176279"/>
            <a:ext cx="553998" cy="2326663"/>
          </a:xfrm>
          <a:prstGeom prst="rect">
            <a:avLst/>
          </a:prstGeom>
          <a:noFill/>
        </p:spPr>
        <p:txBody>
          <a:bodyPr vert="vert270"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EG" sz="2400" b="1" i="0" u="none" strike="noStrike" kern="0" cap="none" spc="0" normalizeH="0" baseline="0" noProof="0" dirty="0" smtClean="0">
                <a:ln>
                  <a:noFill/>
                </a:ln>
                <a:solidFill>
                  <a:prstClr val="white"/>
                </a:solidFill>
                <a:effectLst/>
                <a:uLnTx/>
                <a:uFillTx/>
                <a:latin typeface="Sakkal Majalla" panose="02000000000000000000" pitchFamily="2" charset="-78"/>
                <a:cs typeface="Sakkal Majalla" panose="02000000000000000000" pitchFamily="2" charset="-78"/>
              </a:rPr>
              <a:t>الجلسة التدريبية الأولى </a:t>
            </a:r>
            <a:endParaRPr kumimoji="0" lang="en-US" sz="2400" b="1" i="0" u="none" strike="noStrike" kern="0" cap="none" spc="0" normalizeH="0" baseline="0" noProof="0" dirty="0" smtClean="0">
              <a:ln>
                <a:noFill/>
              </a:ln>
              <a:solidFill>
                <a:prstClr val="white"/>
              </a:solidFill>
              <a:effectLst/>
              <a:uLnTx/>
              <a:uFillTx/>
              <a:latin typeface="Sakkal Majalla" panose="02000000000000000000" pitchFamily="2" charset="-78"/>
              <a:cs typeface="Sakkal Majalla" panose="02000000000000000000" pitchFamily="2" charset="-78"/>
            </a:endParaRPr>
          </a:p>
        </p:txBody>
      </p:sp>
      <p:sp>
        <p:nvSpPr>
          <p:cNvPr id="108" name="TextBox 107">
            <a:extLst>
              <a:ext uri="{FF2B5EF4-FFF2-40B4-BE49-F238E27FC236}">
                <a16:creationId xmlns:a16="http://schemas.microsoft.com/office/drawing/2014/main" xmlns="" id="{028D77CE-26CC-48A3-92E2-0D112FD9E9FA}"/>
              </a:ext>
            </a:extLst>
          </p:cNvPr>
          <p:cNvSpPr txBox="1"/>
          <p:nvPr/>
        </p:nvSpPr>
        <p:spPr>
          <a:xfrm flipH="1">
            <a:off x="417407" y="4061881"/>
            <a:ext cx="553998" cy="2315661"/>
          </a:xfrm>
          <a:prstGeom prst="rect">
            <a:avLst/>
          </a:prstGeom>
          <a:noFill/>
        </p:spPr>
        <p:txBody>
          <a:bodyPr vert="vert270" wrap="square" rtlCol="0">
            <a:spAutoFit/>
          </a:bodyPr>
          <a:lstStyle/>
          <a:p>
            <a:pPr lvl="0" algn="ctr" rtl="0">
              <a:defRPr/>
            </a:pPr>
            <a:r>
              <a:rPr lang="ar-EG" sz="2400" b="1" kern="0" dirty="0" smtClean="0">
                <a:solidFill>
                  <a:prstClr val="white"/>
                </a:solidFill>
                <a:latin typeface="Sakkal Majalla" panose="02000000000000000000" pitchFamily="2" charset="-78"/>
                <a:cs typeface="Sakkal Majalla" panose="02000000000000000000" pitchFamily="2" charset="-78"/>
              </a:rPr>
              <a:t>الجلسة التدريبية الثانية</a:t>
            </a:r>
            <a:endParaRPr lang="en-US" sz="2400" b="1" kern="0" dirty="0">
              <a:solidFill>
                <a:prstClr val="white"/>
              </a:solidFill>
              <a:latin typeface="Sakkal Majalla" panose="02000000000000000000" pitchFamily="2" charset="-78"/>
              <a:cs typeface="Sakkal Majalla" panose="02000000000000000000" pitchFamily="2" charset="-78"/>
            </a:endParaRPr>
          </a:p>
        </p:txBody>
      </p:sp>
      <p:sp>
        <p:nvSpPr>
          <p:cNvPr id="109" name="Slide Number Placeholder 108"/>
          <p:cNvSpPr>
            <a:spLocks noGrp="1"/>
          </p:cNvSpPr>
          <p:nvPr>
            <p:ph type="sldNum" sz="quarter" idx="12"/>
          </p:nvPr>
        </p:nvSpPr>
        <p:spPr/>
        <p:txBody>
          <a:bodyPr/>
          <a:lstStyle/>
          <a:p>
            <a:fld id="{802A93DA-8321-490E-B7A0-7881EC602D96}" type="slidenum">
              <a:rPr lang="ar-EG" smtClean="0"/>
              <a:t>5</a:t>
            </a:fld>
            <a:endParaRPr lang="ar-EG"/>
          </a:p>
        </p:txBody>
      </p:sp>
      <p:grpSp>
        <p:nvGrpSpPr>
          <p:cNvPr id="110" name="Group 109"/>
          <p:cNvGrpSpPr/>
          <p:nvPr/>
        </p:nvGrpSpPr>
        <p:grpSpPr>
          <a:xfrm>
            <a:off x="3933565" y="128049"/>
            <a:ext cx="4146755" cy="938642"/>
            <a:chOff x="4132593" y="130928"/>
            <a:chExt cx="4146755" cy="938642"/>
          </a:xfrm>
        </p:grpSpPr>
        <p:pic>
          <p:nvPicPr>
            <p:cNvPr id="111" name="Picture 1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32593" y="130928"/>
              <a:ext cx="4146755" cy="938642"/>
            </a:xfrm>
            <a:prstGeom prst="rect">
              <a:avLst/>
            </a:prstGeom>
          </p:spPr>
        </p:pic>
        <p:sp>
          <p:nvSpPr>
            <p:cNvPr id="112" name="Rectangle 111">
              <a:extLst>
                <a:ext uri="{FF2B5EF4-FFF2-40B4-BE49-F238E27FC236}">
                  <a16:creationId xmlns:a16="http://schemas.microsoft.com/office/drawing/2014/main" xmlns="" id="{FA751D29-6DD3-4C4B-90D0-E0CDD25EC818}"/>
                </a:ext>
              </a:extLst>
            </p:cNvPr>
            <p:cNvSpPr/>
            <p:nvPr/>
          </p:nvSpPr>
          <p:spPr>
            <a:xfrm>
              <a:off x="4182717" y="288538"/>
              <a:ext cx="3749166" cy="646331"/>
            </a:xfrm>
            <a:prstGeom prst="rect">
              <a:avLst/>
            </a:prstGeom>
          </p:spPr>
          <p:txBody>
            <a:bodyPr wrap="square">
              <a:spAutoFit/>
            </a:bodyPr>
            <a:lstStyle/>
            <a:p>
              <a:pPr algn="ctr"/>
              <a:r>
                <a:rPr lang="ar-EG" sz="3600" b="1" dirty="0">
                  <a:solidFill>
                    <a:srgbClr val="C00000"/>
                  </a:solidFill>
                  <a:latin typeface="Sakkal Majalla" panose="02000000000000000000" pitchFamily="2" charset="-78"/>
                  <a:cs typeface="Sakkal Majalla" panose="02000000000000000000" pitchFamily="2" charset="-78"/>
                </a:rPr>
                <a:t>اليوم التدريبي </a:t>
              </a:r>
              <a:r>
                <a:rPr lang="ar-EG" sz="3600" b="1" dirty="0" smtClean="0">
                  <a:solidFill>
                    <a:srgbClr val="C00000"/>
                  </a:solidFill>
                  <a:latin typeface="Sakkal Majalla" panose="02000000000000000000" pitchFamily="2" charset="-78"/>
                  <a:cs typeface="Sakkal Majalla" panose="02000000000000000000" pitchFamily="2" charset="-78"/>
                </a:rPr>
                <a:t>الثالث</a:t>
              </a:r>
              <a:endParaRPr lang="ar-EG" sz="3600" b="1" dirty="0">
                <a:solidFill>
                  <a:srgbClr val="C00000"/>
                </a:solidFill>
                <a:latin typeface="Sakkal Majalla" panose="02000000000000000000" pitchFamily="2" charset="-78"/>
                <a:cs typeface="Sakkal Majalla" panose="02000000000000000000" pitchFamily="2" charset="-78"/>
              </a:endParaRPr>
            </a:p>
          </p:txBody>
        </p:sp>
      </p:grpSp>
      <p:sp>
        <p:nvSpPr>
          <p:cNvPr id="113"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114"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5"/>
              </a:rPr>
              <a:t>www.dawliatraining.com</a:t>
            </a:r>
            <a:endParaRPr lang="en-US" sz="1100" dirty="0">
              <a:effectLst/>
              <a:ea typeface="Calibri"/>
              <a:cs typeface="Arial"/>
            </a:endParaRPr>
          </a:p>
        </p:txBody>
      </p:sp>
    </p:spTree>
    <p:extLst>
      <p:ext uri="{BB962C8B-B14F-4D97-AF65-F5344CB8AC3E}">
        <p14:creationId xmlns:p14="http://schemas.microsoft.com/office/powerpoint/2010/main" val="886784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07"/>
                                        </p:tgtEl>
                                        <p:attrNameLst>
                                          <p:attrName>style.visibility</p:attrName>
                                        </p:attrNameLst>
                                      </p:cBhvr>
                                      <p:to>
                                        <p:strVal val="visible"/>
                                      </p:to>
                                    </p:set>
                                    <p:animEffect transition="in" filter="randombar(horizontal)">
                                      <p:cBhvr>
                                        <p:cTn id="10" dur="500"/>
                                        <p:tgtEl>
                                          <p:spTgt spid="107"/>
                                        </p:tgtEl>
                                      </p:cBhvr>
                                    </p:animEffect>
                                  </p:childTnLst>
                                </p:cTn>
                              </p:par>
                              <p:par>
                                <p:cTn id="11" presetID="2" presetClass="entr" presetSubtype="4" fill="hold" grpId="0" nodeType="withEffect">
                                  <p:stCondLst>
                                    <p:cond delay="0"/>
                                  </p:stCondLst>
                                  <p:childTnLst>
                                    <p:set>
                                      <p:cBhvr>
                                        <p:cTn id="12" dur="1" fill="hold">
                                          <p:stCondLst>
                                            <p:cond delay="0"/>
                                          </p:stCondLst>
                                        </p:cTn>
                                        <p:tgtEl>
                                          <p:spTgt spid="103"/>
                                        </p:tgtEl>
                                        <p:attrNameLst>
                                          <p:attrName>style.visibility</p:attrName>
                                        </p:attrNameLst>
                                      </p:cBhvr>
                                      <p:to>
                                        <p:strVal val="visible"/>
                                      </p:to>
                                    </p:set>
                                    <p:anim calcmode="lin" valueType="num">
                                      <p:cBhvr additive="base">
                                        <p:cTn id="13" dur="500" fill="hold"/>
                                        <p:tgtEl>
                                          <p:spTgt spid="103"/>
                                        </p:tgtEl>
                                        <p:attrNameLst>
                                          <p:attrName>ppt_x</p:attrName>
                                        </p:attrNameLst>
                                      </p:cBhvr>
                                      <p:tavLst>
                                        <p:tav tm="0">
                                          <p:val>
                                            <p:strVal val="#ppt_x"/>
                                          </p:val>
                                        </p:tav>
                                        <p:tav tm="100000">
                                          <p:val>
                                            <p:strVal val="#ppt_x"/>
                                          </p:val>
                                        </p:tav>
                                      </p:tavLst>
                                    </p:anim>
                                    <p:anim calcmode="lin" valueType="num">
                                      <p:cBhvr additive="base">
                                        <p:cTn id="14" dur="500" fill="hold"/>
                                        <p:tgtEl>
                                          <p:spTgt spid="10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104">
                                            <p:txEl>
                                              <p:pRg st="0" end="0"/>
                                            </p:txEl>
                                          </p:spTgt>
                                        </p:tgtEl>
                                        <p:attrNameLst>
                                          <p:attrName>style.visibility</p:attrName>
                                        </p:attrNameLst>
                                      </p:cBhvr>
                                      <p:to>
                                        <p:strVal val="visible"/>
                                      </p:to>
                                    </p:set>
                                    <p:animEffect transition="in" filter="barn(inVertical)">
                                      <p:cBhvr>
                                        <p:cTn id="19" dur="500"/>
                                        <p:tgtEl>
                                          <p:spTgt spid="104">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104">
                                            <p:txEl>
                                              <p:pRg st="1" end="1"/>
                                            </p:txEl>
                                          </p:spTgt>
                                        </p:tgtEl>
                                        <p:attrNameLst>
                                          <p:attrName>style.visibility</p:attrName>
                                        </p:attrNameLst>
                                      </p:cBhvr>
                                      <p:to>
                                        <p:strVal val="visible"/>
                                      </p:to>
                                    </p:set>
                                    <p:animEffect transition="in" filter="barn(inVertical)">
                                      <p:cBhvr>
                                        <p:cTn id="24" dur="500"/>
                                        <p:tgtEl>
                                          <p:spTgt spid="104">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104">
                                            <p:txEl>
                                              <p:pRg st="2" end="2"/>
                                            </p:txEl>
                                          </p:spTgt>
                                        </p:tgtEl>
                                        <p:attrNameLst>
                                          <p:attrName>style.visibility</p:attrName>
                                        </p:attrNameLst>
                                      </p:cBhvr>
                                      <p:to>
                                        <p:strVal val="visible"/>
                                      </p:to>
                                    </p:set>
                                    <p:animEffect transition="in" filter="barn(inVertical)">
                                      <p:cBhvr>
                                        <p:cTn id="29" dur="500"/>
                                        <p:tgtEl>
                                          <p:spTgt spid="104">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nodeType="clickEffect">
                                  <p:stCondLst>
                                    <p:cond delay="0"/>
                                  </p:stCondLst>
                                  <p:childTnLst>
                                    <p:set>
                                      <p:cBhvr>
                                        <p:cTn id="33" dur="1" fill="hold">
                                          <p:stCondLst>
                                            <p:cond delay="0"/>
                                          </p:stCondLst>
                                        </p:cTn>
                                        <p:tgtEl>
                                          <p:spTgt spid="104">
                                            <p:txEl>
                                              <p:pRg st="3" end="3"/>
                                            </p:txEl>
                                          </p:spTgt>
                                        </p:tgtEl>
                                        <p:attrNameLst>
                                          <p:attrName>style.visibility</p:attrName>
                                        </p:attrNameLst>
                                      </p:cBhvr>
                                      <p:to>
                                        <p:strVal val="visible"/>
                                      </p:to>
                                    </p:set>
                                    <p:animEffect transition="in" filter="barn(inVertical)">
                                      <p:cBhvr>
                                        <p:cTn id="34" dur="500"/>
                                        <p:tgtEl>
                                          <p:spTgt spid="104">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nodeType="clickEffect">
                                  <p:stCondLst>
                                    <p:cond delay="0"/>
                                  </p:stCondLst>
                                  <p:childTnLst>
                                    <p:set>
                                      <p:cBhvr>
                                        <p:cTn id="38" dur="1" fill="hold">
                                          <p:stCondLst>
                                            <p:cond delay="0"/>
                                          </p:stCondLst>
                                        </p:cTn>
                                        <p:tgtEl>
                                          <p:spTgt spid="104">
                                            <p:txEl>
                                              <p:pRg st="4" end="4"/>
                                            </p:txEl>
                                          </p:spTgt>
                                        </p:tgtEl>
                                        <p:attrNameLst>
                                          <p:attrName>style.visibility</p:attrName>
                                        </p:attrNameLst>
                                      </p:cBhvr>
                                      <p:to>
                                        <p:strVal val="visible"/>
                                      </p:to>
                                    </p:set>
                                    <p:animEffect transition="in" filter="barn(inVertical)">
                                      <p:cBhvr>
                                        <p:cTn id="39" dur="500"/>
                                        <p:tgtEl>
                                          <p:spTgt spid="104">
                                            <p:txEl>
                                              <p:pRg st="4" end="4"/>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108"/>
                                        </p:tgtEl>
                                        <p:attrNameLst>
                                          <p:attrName>style.visibility</p:attrName>
                                        </p:attrNameLst>
                                      </p:cBhvr>
                                      <p:to>
                                        <p:strVal val="visible"/>
                                      </p:to>
                                    </p:set>
                                    <p:anim calcmode="lin" valueType="num">
                                      <p:cBhvr additive="base">
                                        <p:cTn id="44" dur="500" fill="hold"/>
                                        <p:tgtEl>
                                          <p:spTgt spid="108"/>
                                        </p:tgtEl>
                                        <p:attrNameLst>
                                          <p:attrName>ppt_x</p:attrName>
                                        </p:attrNameLst>
                                      </p:cBhvr>
                                      <p:tavLst>
                                        <p:tav tm="0">
                                          <p:val>
                                            <p:strVal val="#ppt_x"/>
                                          </p:val>
                                        </p:tav>
                                        <p:tav tm="100000">
                                          <p:val>
                                            <p:strVal val="#ppt_x"/>
                                          </p:val>
                                        </p:tav>
                                      </p:tavLst>
                                    </p:anim>
                                    <p:anim calcmode="lin" valueType="num">
                                      <p:cBhvr additive="base">
                                        <p:cTn id="45" dur="500" fill="hold"/>
                                        <p:tgtEl>
                                          <p:spTgt spid="108"/>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105"/>
                                        </p:tgtEl>
                                        <p:attrNameLst>
                                          <p:attrName>style.visibility</p:attrName>
                                        </p:attrNameLst>
                                      </p:cBhvr>
                                      <p:to>
                                        <p:strVal val="visible"/>
                                      </p:to>
                                    </p:set>
                                    <p:anim calcmode="lin" valueType="num">
                                      <p:cBhvr additive="base">
                                        <p:cTn id="48" dur="500" fill="hold"/>
                                        <p:tgtEl>
                                          <p:spTgt spid="105"/>
                                        </p:tgtEl>
                                        <p:attrNameLst>
                                          <p:attrName>ppt_x</p:attrName>
                                        </p:attrNameLst>
                                      </p:cBhvr>
                                      <p:tavLst>
                                        <p:tav tm="0">
                                          <p:val>
                                            <p:strVal val="#ppt_x"/>
                                          </p:val>
                                        </p:tav>
                                        <p:tav tm="100000">
                                          <p:val>
                                            <p:strVal val="#ppt_x"/>
                                          </p:val>
                                        </p:tav>
                                      </p:tavLst>
                                    </p:anim>
                                    <p:anim calcmode="lin" valueType="num">
                                      <p:cBhvr additive="base">
                                        <p:cTn id="49" dur="500" fill="hold"/>
                                        <p:tgtEl>
                                          <p:spTgt spid="105"/>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nodeType="clickEffect">
                                  <p:stCondLst>
                                    <p:cond delay="0"/>
                                  </p:stCondLst>
                                  <p:childTnLst>
                                    <p:set>
                                      <p:cBhvr>
                                        <p:cTn id="53" dur="1" fill="hold">
                                          <p:stCondLst>
                                            <p:cond delay="0"/>
                                          </p:stCondLst>
                                        </p:cTn>
                                        <p:tgtEl>
                                          <p:spTgt spid="106">
                                            <p:txEl>
                                              <p:pRg st="0" end="0"/>
                                            </p:txEl>
                                          </p:spTgt>
                                        </p:tgtEl>
                                        <p:attrNameLst>
                                          <p:attrName>style.visibility</p:attrName>
                                        </p:attrNameLst>
                                      </p:cBhvr>
                                      <p:to>
                                        <p:strVal val="visible"/>
                                      </p:to>
                                    </p:set>
                                    <p:animEffect transition="in" filter="barn(inVertical)">
                                      <p:cBhvr>
                                        <p:cTn id="54" dur="500"/>
                                        <p:tgtEl>
                                          <p:spTgt spid="106">
                                            <p:txEl>
                                              <p:pRg st="0" end="0"/>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nodeType="clickEffect">
                                  <p:stCondLst>
                                    <p:cond delay="0"/>
                                  </p:stCondLst>
                                  <p:childTnLst>
                                    <p:set>
                                      <p:cBhvr>
                                        <p:cTn id="58" dur="1" fill="hold">
                                          <p:stCondLst>
                                            <p:cond delay="0"/>
                                          </p:stCondLst>
                                        </p:cTn>
                                        <p:tgtEl>
                                          <p:spTgt spid="106">
                                            <p:txEl>
                                              <p:pRg st="1" end="1"/>
                                            </p:txEl>
                                          </p:spTgt>
                                        </p:tgtEl>
                                        <p:attrNameLst>
                                          <p:attrName>style.visibility</p:attrName>
                                        </p:attrNameLst>
                                      </p:cBhvr>
                                      <p:to>
                                        <p:strVal val="visible"/>
                                      </p:to>
                                    </p:set>
                                    <p:animEffect transition="in" filter="barn(inVertical)">
                                      <p:cBhvr>
                                        <p:cTn id="59" dur="500"/>
                                        <p:tgtEl>
                                          <p:spTgt spid="106">
                                            <p:txEl>
                                              <p:pRg st="1" end="1"/>
                                            </p:txEl>
                                          </p:spTgt>
                                        </p:tgtEl>
                                      </p:cBhvr>
                                    </p:animEffect>
                                  </p:childTnLst>
                                </p:cTn>
                              </p:par>
                            </p:childTnLst>
                          </p:cTn>
                        </p:par>
                      </p:childTnLst>
                    </p:cTn>
                  </p:par>
                  <p:par>
                    <p:cTn id="60" fill="hold">
                      <p:stCondLst>
                        <p:cond delay="indefinite"/>
                      </p:stCondLst>
                      <p:childTnLst>
                        <p:par>
                          <p:cTn id="61" fill="hold">
                            <p:stCondLst>
                              <p:cond delay="0"/>
                            </p:stCondLst>
                            <p:childTnLst>
                              <p:par>
                                <p:cTn id="62" presetID="16" presetClass="entr" presetSubtype="21" fill="hold" nodeType="clickEffect">
                                  <p:stCondLst>
                                    <p:cond delay="0"/>
                                  </p:stCondLst>
                                  <p:childTnLst>
                                    <p:set>
                                      <p:cBhvr>
                                        <p:cTn id="63" dur="1" fill="hold">
                                          <p:stCondLst>
                                            <p:cond delay="0"/>
                                          </p:stCondLst>
                                        </p:cTn>
                                        <p:tgtEl>
                                          <p:spTgt spid="106">
                                            <p:txEl>
                                              <p:pRg st="2" end="2"/>
                                            </p:txEl>
                                          </p:spTgt>
                                        </p:tgtEl>
                                        <p:attrNameLst>
                                          <p:attrName>style.visibility</p:attrName>
                                        </p:attrNameLst>
                                      </p:cBhvr>
                                      <p:to>
                                        <p:strVal val="visible"/>
                                      </p:to>
                                    </p:set>
                                    <p:animEffect transition="in" filter="barn(inVertical)">
                                      <p:cBhvr>
                                        <p:cTn id="64" dur="500"/>
                                        <p:tgtEl>
                                          <p:spTgt spid="106">
                                            <p:txEl>
                                              <p:pRg st="2" end="2"/>
                                            </p:txEl>
                                          </p:spTgt>
                                        </p:tgtEl>
                                      </p:cBhvr>
                                    </p:animEffect>
                                  </p:childTnLst>
                                </p:cTn>
                              </p:par>
                            </p:childTnLst>
                          </p:cTn>
                        </p:par>
                      </p:childTnLst>
                    </p:cTn>
                  </p:par>
                  <p:par>
                    <p:cTn id="65" fill="hold">
                      <p:stCondLst>
                        <p:cond delay="indefinite"/>
                      </p:stCondLst>
                      <p:childTnLst>
                        <p:par>
                          <p:cTn id="66" fill="hold">
                            <p:stCondLst>
                              <p:cond delay="0"/>
                            </p:stCondLst>
                            <p:childTnLst>
                              <p:par>
                                <p:cTn id="67" presetID="16" presetClass="entr" presetSubtype="21" fill="hold" nodeType="clickEffect">
                                  <p:stCondLst>
                                    <p:cond delay="0"/>
                                  </p:stCondLst>
                                  <p:childTnLst>
                                    <p:set>
                                      <p:cBhvr>
                                        <p:cTn id="68" dur="1" fill="hold">
                                          <p:stCondLst>
                                            <p:cond delay="0"/>
                                          </p:stCondLst>
                                        </p:cTn>
                                        <p:tgtEl>
                                          <p:spTgt spid="106">
                                            <p:txEl>
                                              <p:pRg st="3" end="3"/>
                                            </p:txEl>
                                          </p:spTgt>
                                        </p:tgtEl>
                                        <p:attrNameLst>
                                          <p:attrName>style.visibility</p:attrName>
                                        </p:attrNameLst>
                                      </p:cBhvr>
                                      <p:to>
                                        <p:strVal val="visible"/>
                                      </p:to>
                                    </p:set>
                                    <p:animEffect transition="in" filter="barn(inVertical)">
                                      <p:cBhvr>
                                        <p:cTn id="69" dur="500"/>
                                        <p:tgtEl>
                                          <p:spTgt spid="10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p:bldP spid="105" grpId="0"/>
      <p:bldP spid="107" grpId="0"/>
      <p:bldP spid="108"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xmlns="" id="{7E5A0D50-BD01-48CF-9E1E-6EBE3CFE0757}"/>
              </a:ext>
            </a:extLst>
          </p:cNvPr>
          <p:cNvSpPr txBox="1"/>
          <p:nvPr/>
        </p:nvSpPr>
        <p:spPr>
          <a:xfrm>
            <a:off x="6192851" y="2794273"/>
            <a:ext cx="5806644" cy="1120001"/>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sz="4800" kern="0" dirty="0">
                <a:solidFill>
                  <a:prstClr val="black">
                    <a:lumMod val="75000"/>
                    <a:lumOff val="25000"/>
                  </a:prstClr>
                </a:solidFill>
                <a:latin typeface="Sakkal Majalla" panose="02000000000000000000" pitchFamily="2" charset="-78"/>
                <a:cs typeface="Sakkal Majalla" pitchFamily="2" charset="-78"/>
              </a:rPr>
              <a:t>أسس التقسيم الثلاثي للمخزون</a:t>
            </a:r>
            <a:endParaRPr kumimoji="0" lang="ar-EG" sz="4800" b="0" i="0" u="none" strike="noStrike" kern="0" cap="none" spc="0" normalizeH="0" baseline="0" noProof="0" dirty="0">
              <a:ln>
                <a:noFill/>
              </a:ln>
              <a:solidFill>
                <a:prstClr val="black">
                  <a:lumMod val="75000"/>
                  <a:lumOff val="25000"/>
                </a:prstClr>
              </a:solidFill>
              <a:effectLst/>
              <a:uLnTx/>
              <a:uFillTx/>
              <a:latin typeface="Sakkal Majalla" panose="02000000000000000000" pitchFamily="2" charset="-78"/>
              <a:ea typeface="+mn-ea"/>
              <a:cs typeface="Sakkal Majalla" pitchFamily="2" charset="-78"/>
            </a:endParaRP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50</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7" name="Picture 6" descr="D:\esraa\الإدارة الحديثة للمستودعات والمخازن\photos\feat_inventory.jpg"/>
          <p:cNvPicPr/>
          <p:nvPr/>
        </p:nvPicPr>
        <p:blipFill>
          <a:blip r:embed="rId3">
            <a:clrChange>
              <a:clrFrom>
                <a:srgbClr val="E9E9EB"/>
              </a:clrFrom>
              <a:clrTo>
                <a:srgbClr val="E9E9EB">
                  <a:alpha val="0"/>
                </a:srgbClr>
              </a:clrTo>
            </a:clrChange>
            <a:extLst>
              <a:ext uri="{28A0092B-C50C-407E-A947-70E740481C1C}">
                <a14:useLocalDpi xmlns:a14="http://schemas.microsoft.com/office/drawing/2010/main" val="0"/>
              </a:ext>
            </a:extLst>
          </a:blip>
          <a:srcRect/>
          <a:stretch>
            <a:fillRect/>
          </a:stretch>
        </p:blipFill>
        <p:spPr bwMode="auto">
          <a:xfrm>
            <a:off x="2277979" y="1996508"/>
            <a:ext cx="3240505" cy="2142355"/>
          </a:xfrm>
          <a:prstGeom prst="rect">
            <a:avLst/>
          </a:prstGeom>
        </p:spPr>
      </p:pic>
      <p:sp>
        <p:nvSpPr>
          <p:cNvPr id="5"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6" name="مستطيل 2"/>
          <p:cNvSpPr/>
          <p:nvPr/>
        </p:nvSpPr>
        <p:spPr>
          <a:xfrm>
            <a:off x="0" y="316174"/>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4"/>
              </a:rPr>
              <a:t>www.dawliatraining.com</a:t>
            </a:r>
            <a:endParaRPr lang="en-US" sz="1100" dirty="0">
              <a:effectLst/>
              <a:ea typeface="Calibri"/>
              <a:cs typeface="Arial"/>
            </a:endParaRPr>
          </a:p>
        </p:txBody>
      </p:sp>
    </p:spTree>
    <p:extLst>
      <p:ext uri="{BB962C8B-B14F-4D97-AF65-F5344CB8AC3E}">
        <p14:creationId xmlns:p14="http://schemas.microsoft.com/office/powerpoint/2010/main" val="741789611"/>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51</a:t>
            </a:fld>
            <a:endParaRPr lang="ar-EG"/>
          </a:p>
        </p:txBody>
      </p:sp>
      <p:sp>
        <p:nvSpPr>
          <p:cNvPr id="23" name="Rectangle 22"/>
          <p:cNvSpPr/>
          <p:nvPr/>
        </p:nvSpPr>
        <p:spPr>
          <a:xfrm>
            <a:off x="6994358" y="202376"/>
            <a:ext cx="4855973" cy="707886"/>
          </a:xfrm>
          <a:prstGeom prst="rect">
            <a:avLst/>
          </a:prstGeom>
        </p:spPr>
        <p:txBody>
          <a:bodyPr wrap="square">
            <a:spAutoFit/>
          </a:bodyPr>
          <a:lstStyle/>
          <a:p>
            <a:pPr lvl="0" algn="ctr">
              <a:lnSpc>
                <a:spcPct val="125000"/>
              </a:lnSpc>
            </a:pPr>
            <a:r>
              <a:rPr lang="ar-EG" sz="3200" dirty="0">
                <a:solidFill>
                  <a:prstClr val="white"/>
                </a:solidFill>
                <a:latin typeface="Sakkal Majalla" pitchFamily="2" charset="-78"/>
                <a:cs typeface="Sakkal Majalla" pitchFamily="2" charset="-78"/>
              </a:rPr>
              <a:t>أسس التقسيم الثلاثي للمخزون</a:t>
            </a:r>
          </a:p>
        </p:txBody>
      </p:sp>
      <p:pic>
        <p:nvPicPr>
          <p:cNvPr id="4" name="Picture 3" descr="Image result for warehhous management mistakes"/>
          <p:cNvPicPr/>
          <p:nvPr/>
        </p:nvPicPr>
        <p:blipFill rotWithShape="1">
          <a:blip r:embed="rId3">
            <a:extLst>
              <a:ext uri="{28A0092B-C50C-407E-A947-70E740481C1C}">
                <a14:useLocalDpi xmlns:a14="http://schemas.microsoft.com/office/drawing/2010/main" val="0"/>
              </a:ext>
            </a:extLst>
          </a:blip>
          <a:srcRect l="9544" r="11652" b="8826"/>
          <a:stretch/>
        </p:blipFill>
        <p:spPr bwMode="auto">
          <a:xfrm>
            <a:off x="838200" y="1700463"/>
            <a:ext cx="3860432" cy="4062964"/>
          </a:xfrm>
          <a:prstGeom prst="rect">
            <a:avLst/>
          </a:prstGeom>
          <a:noFill/>
          <a:ln>
            <a:noFill/>
          </a:ln>
          <a:extLst>
            <a:ext uri="{53640926-AAD7-44D8-BBD7-CCE9431645EC}">
              <a14:shadowObscured xmlns:a14="http://schemas.microsoft.com/office/drawing/2010/main"/>
            </a:ext>
          </a:extLst>
        </p:spPr>
      </p:pic>
      <p:sp>
        <p:nvSpPr>
          <p:cNvPr id="2" name="Rectangle 1"/>
          <p:cNvSpPr/>
          <p:nvPr/>
        </p:nvSpPr>
        <p:spPr>
          <a:xfrm>
            <a:off x="4698632" y="2957173"/>
            <a:ext cx="6721642" cy="1938992"/>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يعتمد هذا الأسلوب في تصنيف المخزون على تقسيم المواد المخزونة </a:t>
            </a:r>
            <a:b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b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إلى ثلاث فئات متدرجة في الأهمية، بحيث تبدأ بالفئة الأكثر أهمية ويرمز لها بالرمز "أ" أو </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(A)</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ثم الفئة المهمة ويرمز لها بالرمز "ب" أو</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(B)</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ثم الفئة الأقل أهمية ويرمز لها بالرمز "ج" أو</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(C)</a:t>
            </a:r>
          </a:p>
        </p:txBody>
      </p:sp>
      <p:sp>
        <p:nvSpPr>
          <p:cNvPr id="6"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8"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4"/>
              </a:rPr>
              <a:t>www.dawliatraining.com</a:t>
            </a:r>
            <a:endParaRPr lang="en-US" sz="1100" dirty="0">
              <a:effectLst/>
              <a:ea typeface="Calibri"/>
              <a:cs typeface="Arial"/>
            </a:endParaRPr>
          </a:p>
        </p:txBody>
      </p:sp>
    </p:spTree>
    <p:extLst>
      <p:ext uri="{BB962C8B-B14F-4D97-AF65-F5344CB8AC3E}">
        <p14:creationId xmlns:p14="http://schemas.microsoft.com/office/powerpoint/2010/main" val="823782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par>
                                <p:cTn id="8" presetID="6" presetClass="entr" presetSubtype="16"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circle(in)">
                                      <p:cBhvr>
                                        <p:cTn id="10"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52</a:t>
            </a:fld>
            <a:endParaRPr lang="ar-EG"/>
          </a:p>
        </p:txBody>
      </p:sp>
      <p:sp>
        <p:nvSpPr>
          <p:cNvPr id="23" name="Rectangle 22"/>
          <p:cNvSpPr/>
          <p:nvPr/>
        </p:nvSpPr>
        <p:spPr>
          <a:xfrm>
            <a:off x="6994358" y="202376"/>
            <a:ext cx="4855973" cy="707886"/>
          </a:xfrm>
          <a:prstGeom prst="rect">
            <a:avLst/>
          </a:prstGeom>
        </p:spPr>
        <p:txBody>
          <a:bodyPr wrap="square">
            <a:spAutoFit/>
          </a:bodyPr>
          <a:lstStyle/>
          <a:p>
            <a:pPr lvl="0" algn="ctr">
              <a:lnSpc>
                <a:spcPct val="125000"/>
              </a:lnSpc>
            </a:pPr>
            <a:r>
              <a:rPr lang="ar-EG" sz="3200" dirty="0">
                <a:solidFill>
                  <a:prstClr val="white"/>
                </a:solidFill>
                <a:latin typeface="Sakkal Majalla" pitchFamily="2" charset="-78"/>
                <a:cs typeface="Sakkal Majalla" pitchFamily="2" charset="-78"/>
              </a:rPr>
              <a:t>أسس التقسيم الثلاثي للمخزون</a:t>
            </a:r>
          </a:p>
        </p:txBody>
      </p:sp>
      <p:grpSp>
        <p:nvGrpSpPr>
          <p:cNvPr id="4" name="Group 3"/>
          <p:cNvGrpSpPr/>
          <p:nvPr/>
        </p:nvGrpSpPr>
        <p:grpSpPr>
          <a:xfrm>
            <a:off x="1860885" y="336885"/>
            <a:ext cx="3641708" cy="679810"/>
            <a:chOff x="444574" y="0"/>
            <a:chExt cx="3061895" cy="570016"/>
          </a:xfrm>
        </p:grpSpPr>
        <p:pic>
          <p:nvPicPr>
            <p:cNvPr id="5" name="Picture 4" descr="C:\Users\Google\Desktop\اشكال\ااااااااااااااا_0007_Vector-Smart-Object.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4574" y="0"/>
              <a:ext cx="3061895" cy="570016"/>
            </a:xfrm>
            <a:prstGeom prst="rect">
              <a:avLst/>
            </a:prstGeom>
            <a:noFill/>
            <a:ln>
              <a:noFill/>
            </a:ln>
          </p:spPr>
        </p:pic>
        <p:sp>
          <p:nvSpPr>
            <p:cNvPr id="6" name="Rectangle 5"/>
            <p:cNvSpPr/>
            <p:nvPr/>
          </p:nvSpPr>
          <p:spPr>
            <a:xfrm>
              <a:off x="564239" y="0"/>
              <a:ext cx="2873828" cy="401179"/>
            </a:xfrm>
            <a:prstGeom prst="rect">
              <a:avLst/>
            </a:prstGeom>
          </p:spPr>
          <p:txBody>
            <a:bodyPr wrap="square">
              <a:noAutofit/>
            </a:bodyPr>
            <a:lstStyle/>
            <a:p>
              <a:pPr algn="ctr" rtl="1">
                <a:lnSpc>
                  <a:spcPct val="107000"/>
                </a:lnSpc>
                <a:spcAft>
                  <a:spcPts val="800"/>
                </a:spcAft>
              </a:pPr>
              <a:r>
                <a:rPr lang="ar-SA" sz="2400" b="1">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أسس التقسيم الثلاثي للمخزون</a:t>
              </a:r>
              <a:endParaRPr lang="en-US" sz="140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28" name="Group 27"/>
          <p:cNvGrpSpPr/>
          <p:nvPr/>
        </p:nvGrpSpPr>
        <p:grpSpPr>
          <a:xfrm>
            <a:off x="4176732" y="1754812"/>
            <a:ext cx="4251157" cy="4223931"/>
            <a:chOff x="4578946" y="2156054"/>
            <a:chExt cx="3529890" cy="3517697"/>
          </a:xfrm>
        </p:grpSpPr>
        <p:pic>
          <p:nvPicPr>
            <p:cNvPr id="29" name="Picture 28"/>
            <p:cNvPicPr>
              <a:picLocks noChangeAspect="1"/>
            </p:cNvPicPr>
            <p:nvPr/>
          </p:nvPicPr>
          <p:blipFill>
            <a:blip r:embed="rId4">
              <a:clrChange>
                <a:clrFrom>
                  <a:srgbClr val="FFFFFF"/>
                </a:clrFrom>
                <a:clrTo>
                  <a:srgbClr val="FFFFFF">
                    <a:alpha val="0"/>
                  </a:srgbClr>
                </a:clrTo>
              </a:clrChange>
            </a:blip>
            <a:stretch>
              <a:fillRect/>
            </a:stretch>
          </p:blipFill>
          <p:spPr>
            <a:xfrm>
              <a:off x="4578946" y="2156054"/>
              <a:ext cx="3529890" cy="3517697"/>
            </a:xfrm>
            <a:prstGeom prst="rect">
              <a:avLst/>
            </a:prstGeom>
          </p:spPr>
        </p:pic>
        <p:sp>
          <p:nvSpPr>
            <p:cNvPr id="30" name="Rectangle 29"/>
            <p:cNvSpPr/>
            <p:nvPr/>
          </p:nvSpPr>
          <p:spPr>
            <a:xfrm>
              <a:off x="5362106" y="3124736"/>
              <a:ext cx="2035442" cy="1614796"/>
            </a:xfrm>
            <a:prstGeom prst="rect">
              <a:avLst/>
            </a:prstGeom>
          </p:spPr>
          <p:txBody>
            <a:bodyPr wrap="square">
              <a:spAutoFit/>
            </a:bodyPr>
            <a:lstStyle/>
            <a:p>
              <a:pPr algn="ctr"/>
              <a:r>
                <a:rPr lang="ar-EG" sz="2400" b="1" dirty="0">
                  <a:solidFill>
                    <a:srgbClr val="C00000"/>
                  </a:solidFill>
                  <a:ea typeface="Calibri" panose="020F0502020204030204" pitchFamily="34" charset="0"/>
                  <a:cs typeface="Sakkal Majalla" panose="02000000000000000000" pitchFamily="2" charset="-78"/>
                </a:rPr>
                <a:t>من الجدير بالذكر أن إجراء التقسيم الثلاثي للمخزون يمكن أن يتم على أساس متغير أو أكثر من المتغيرات التالية</a:t>
              </a:r>
              <a:endParaRPr lang="ar-EG" sz="2800" dirty="0"/>
            </a:p>
          </p:txBody>
        </p:sp>
      </p:grpSp>
      <p:grpSp>
        <p:nvGrpSpPr>
          <p:cNvPr id="31" name="Group 30"/>
          <p:cNvGrpSpPr/>
          <p:nvPr/>
        </p:nvGrpSpPr>
        <p:grpSpPr>
          <a:xfrm>
            <a:off x="2883382" y="4118490"/>
            <a:ext cx="2854984" cy="2915973"/>
            <a:chOff x="1721801" y="4044961"/>
            <a:chExt cx="2824359" cy="2813039"/>
          </a:xfrm>
        </p:grpSpPr>
        <p:pic>
          <p:nvPicPr>
            <p:cNvPr id="32" name="Picture 3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21801" y="4044961"/>
              <a:ext cx="2824359" cy="2813039"/>
            </a:xfrm>
            <a:prstGeom prst="rect">
              <a:avLst/>
            </a:prstGeom>
          </p:spPr>
        </p:pic>
        <p:sp>
          <p:nvSpPr>
            <p:cNvPr id="33" name="Rectangle 32"/>
            <p:cNvSpPr/>
            <p:nvPr/>
          </p:nvSpPr>
          <p:spPr>
            <a:xfrm>
              <a:off x="2133829" y="4989029"/>
              <a:ext cx="1382015" cy="1514251"/>
            </a:xfrm>
            <a:prstGeom prst="rect">
              <a:avLst/>
            </a:prstGeom>
          </p:spPr>
          <p:txBody>
            <a:bodyPr wrap="square">
              <a:spAutoFit/>
            </a:bodyPr>
            <a:lstStyle/>
            <a:p>
              <a:pPr algn="ctr" rtl="0"/>
              <a:r>
                <a:rPr lang="ar-EG" sz="2400" b="1" dirty="0">
                  <a:solidFill>
                    <a:schemeClr val="bg1"/>
                  </a:solidFill>
                  <a:latin typeface="Sakkal Majalla" panose="02000000000000000000" pitchFamily="2" charset="-78"/>
                  <a:cs typeface="Sakkal Majalla" panose="02000000000000000000" pitchFamily="2" charset="-78"/>
                </a:rPr>
                <a:t>الجمع بين أكثر من متغير من المتغيرات السابقة</a:t>
              </a:r>
            </a:p>
          </p:txBody>
        </p:sp>
        <p:sp>
          <p:nvSpPr>
            <p:cNvPr id="34" name="Rectangle 33"/>
            <p:cNvSpPr/>
            <p:nvPr/>
          </p:nvSpPr>
          <p:spPr>
            <a:xfrm>
              <a:off x="3648321" y="4344491"/>
              <a:ext cx="686941" cy="492443"/>
            </a:xfrm>
            <a:prstGeom prst="rect">
              <a:avLst/>
            </a:prstGeom>
          </p:spPr>
          <p:txBody>
            <a:bodyPr wrap="square">
              <a:spAutoFit/>
            </a:bodyPr>
            <a:lstStyle/>
            <a:p>
              <a:pPr algn="ctr" rtl="0"/>
              <a:r>
                <a:rPr lang="ar-EG" sz="2600" b="1" dirty="0" smtClean="0">
                  <a:solidFill>
                    <a:schemeClr val="bg1"/>
                  </a:solidFill>
                  <a:latin typeface="Sakkal Majalla" panose="02000000000000000000" pitchFamily="2" charset="-78"/>
                  <a:cs typeface="Sakkal Majalla" panose="02000000000000000000" pitchFamily="2" charset="-78"/>
                </a:rPr>
                <a:t>4</a:t>
              </a:r>
              <a:endParaRPr lang="ar-EG" sz="2600" b="1" dirty="0">
                <a:solidFill>
                  <a:schemeClr val="bg1"/>
                </a:solidFill>
                <a:latin typeface="Sakkal Majalla" panose="02000000000000000000" pitchFamily="2" charset="-78"/>
                <a:cs typeface="Sakkal Majalla" panose="02000000000000000000" pitchFamily="2" charset="-78"/>
              </a:endParaRPr>
            </a:p>
          </p:txBody>
        </p:sp>
      </p:grpSp>
      <p:grpSp>
        <p:nvGrpSpPr>
          <p:cNvPr id="35" name="Group 34"/>
          <p:cNvGrpSpPr/>
          <p:nvPr/>
        </p:nvGrpSpPr>
        <p:grpSpPr>
          <a:xfrm>
            <a:off x="7144920" y="1175267"/>
            <a:ext cx="2565938" cy="2561299"/>
            <a:chOff x="4595100" y="1808776"/>
            <a:chExt cx="2565938" cy="2561299"/>
          </a:xfrm>
        </p:grpSpPr>
        <p:pic>
          <p:nvPicPr>
            <p:cNvPr id="36" name="Picture 3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595100" y="1808776"/>
              <a:ext cx="2565938" cy="2561299"/>
            </a:xfrm>
            <a:prstGeom prst="rect">
              <a:avLst/>
            </a:prstGeom>
          </p:spPr>
        </p:pic>
        <p:sp>
          <p:nvSpPr>
            <p:cNvPr id="37" name="Rectangle 36"/>
            <p:cNvSpPr/>
            <p:nvPr/>
          </p:nvSpPr>
          <p:spPr>
            <a:xfrm>
              <a:off x="5230601" y="2227407"/>
              <a:ext cx="1688255" cy="1200329"/>
            </a:xfrm>
            <a:prstGeom prst="rect">
              <a:avLst/>
            </a:prstGeom>
          </p:spPr>
          <p:txBody>
            <a:bodyPr wrap="square">
              <a:spAutoFit/>
            </a:bodyPr>
            <a:lstStyle/>
            <a:p>
              <a:pPr algn="ctr"/>
              <a:r>
                <a:rPr lang="ar-EG" sz="2400" b="1" dirty="0">
                  <a:solidFill>
                    <a:schemeClr val="bg1"/>
                  </a:solidFill>
                  <a:latin typeface="Sakkal Majalla" panose="02000000000000000000" pitchFamily="2" charset="-78"/>
                  <a:cs typeface="Sakkal Majalla" panose="02000000000000000000" pitchFamily="2" charset="-78"/>
                </a:rPr>
                <a:t>متوسط </a:t>
              </a:r>
              <a:r>
                <a:rPr lang="ar-EG" sz="2400" b="1" dirty="0" smtClean="0">
                  <a:solidFill>
                    <a:schemeClr val="bg1"/>
                  </a:solidFill>
                  <a:latin typeface="Sakkal Majalla" panose="02000000000000000000" pitchFamily="2" charset="-78"/>
                  <a:cs typeface="Sakkal Majalla" panose="02000000000000000000" pitchFamily="2" charset="-78"/>
                </a:rPr>
                <a:t/>
              </a:r>
              <a:br>
                <a:rPr lang="ar-EG" sz="2400" b="1" dirty="0" smtClean="0">
                  <a:solidFill>
                    <a:schemeClr val="bg1"/>
                  </a:solidFill>
                  <a:latin typeface="Sakkal Majalla" panose="02000000000000000000" pitchFamily="2" charset="-78"/>
                  <a:cs typeface="Sakkal Majalla" panose="02000000000000000000" pitchFamily="2" charset="-78"/>
                </a:rPr>
              </a:br>
              <a:r>
                <a:rPr lang="ar-EG" sz="2400" b="1" dirty="0" smtClean="0">
                  <a:solidFill>
                    <a:schemeClr val="bg1"/>
                  </a:solidFill>
                  <a:latin typeface="Sakkal Majalla" panose="02000000000000000000" pitchFamily="2" charset="-78"/>
                  <a:cs typeface="Sakkal Majalla" panose="02000000000000000000" pitchFamily="2" charset="-78"/>
                </a:rPr>
                <a:t>كمية </a:t>
              </a:r>
              <a:r>
                <a:rPr lang="ar-EG" sz="2400" b="1" dirty="0">
                  <a:solidFill>
                    <a:schemeClr val="bg1"/>
                  </a:solidFill>
                  <a:latin typeface="Sakkal Majalla" panose="02000000000000000000" pitchFamily="2" charset="-78"/>
                  <a:cs typeface="Sakkal Majalla" panose="02000000000000000000" pitchFamily="2" charset="-78"/>
                </a:rPr>
                <a:t>الاستخدام من كل صنف</a:t>
              </a:r>
            </a:p>
          </p:txBody>
        </p:sp>
        <p:sp>
          <p:nvSpPr>
            <p:cNvPr id="38" name="Rectangle 37"/>
            <p:cNvSpPr/>
            <p:nvPr/>
          </p:nvSpPr>
          <p:spPr>
            <a:xfrm>
              <a:off x="4677973" y="3688164"/>
              <a:ext cx="686941" cy="492443"/>
            </a:xfrm>
            <a:prstGeom prst="rect">
              <a:avLst/>
            </a:prstGeom>
          </p:spPr>
          <p:txBody>
            <a:bodyPr wrap="square">
              <a:spAutoFit/>
            </a:bodyPr>
            <a:lstStyle/>
            <a:p>
              <a:pPr algn="ctr"/>
              <a:r>
                <a:rPr lang="ar-EG" sz="2600" b="1" dirty="0" smtClean="0">
                  <a:solidFill>
                    <a:schemeClr val="bg1"/>
                  </a:solidFill>
                  <a:latin typeface="Sakkal Majalla" panose="02000000000000000000" pitchFamily="2" charset="-78"/>
                  <a:cs typeface="Sakkal Majalla" panose="02000000000000000000" pitchFamily="2" charset="-78"/>
                </a:rPr>
                <a:t>1</a:t>
              </a:r>
              <a:endParaRPr lang="ar-EG" sz="2600" b="1" dirty="0">
                <a:solidFill>
                  <a:schemeClr val="bg1"/>
                </a:solidFill>
                <a:latin typeface="Sakkal Majalla" panose="02000000000000000000" pitchFamily="2" charset="-78"/>
                <a:cs typeface="Sakkal Majalla" panose="02000000000000000000" pitchFamily="2" charset="-78"/>
              </a:endParaRPr>
            </a:p>
          </p:txBody>
        </p:sp>
      </p:grpSp>
      <p:grpSp>
        <p:nvGrpSpPr>
          <p:cNvPr id="39" name="Group 38"/>
          <p:cNvGrpSpPr/>
          <p:nvPr/>
        </p:nvGrpSpPr>
        <p:grpSpPr>
          <a:xfrm>
            <a:off x="3021677" y="1147226"/>
            <a:ext cx="2565938" cy="2561529"/>
            <a:chOff x="1814198" y="1808546"/>
            <a:chExt cx="2565938" cy="2561529"/>
          </a:xfrm>
        </p:grpSpPr>
        <p:pic>
          <p:nvPicPr>
            <p:cNvPr id="40" name="Picture 3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814198" y="1808546"/>
              <a:ext cx="2565938" cy="2561529"/>
            </a:xfrm>
            <a:prstGeom prst="rect">
              <a:avLst/>
            </a:prstGeom>
          </p:spPr>
        </p:pic>
        <p:sp>
          <p:nvSpPr>
            <p:cNvPr id="41" name="Rectangle 40"/>
            <p:cNvSpPr/>
            <p:nvPr/>
          </p:nvSpPr>
          <p:spPr>
            <a:xfrm>
              <a:off x="2086614" y="2368112"/>
              <a:ext cx="1536699" cy="1200329"/>
            </a:xfrm>
            <a:prstGeom prst="rect">
              <a:avLst/>
            </a:prstGeom>
          </p:spPr>
          <p:txBody>
            <a:bodyPr wrap="square">
              <a:spAutoFit/>
            </a:bodyPr>
            <a:lstStyle/>
            <a:p>
              <a:pPr algn="ctr"/>
              <a:r>
                <a:rPr lang="ar-EG" sz="2400" b="1">
                  <a:solidFill>
                    <a:schemeClr val="bg1"/>
                  </a:solidFill>
                  <a:latin typeface="Sakkal Majalla" panose="02000000000000000000" pitchFamily="2" charset="-78"/>
                  <a:cs typeface="Sakkal Majalla" panose="02000000000000000000" pitchFamily="2" charset="-78"/>
                </a:rPr>
                <a:t>متوسط تكلفة الوحدة من كل صنف</a:t>
              </a:r>
              <a:endParaRPr lang="ar-EG" sz="2400" b="1" dirty="0">
                <a:solidFill>
                  <a:schemeClr val="bg1"/>
                </a:solidFill>
                <a:latin typeface="Sakkal Majalla" panose="02000000000000000000" pitchFamily="2" charset="-78"/>
                <a:cs typeface="Sakkal Majalla" panose="02000000000000000000" pitchFamily="2" charset="-78"/>
              </a:endParaRPr>
            </a:p>
          </p:txBody>
        </p:sp>
        <p:sp>
          <p:nvSpPr>
            <p:cNvPr id="42" name="Rectangle 41"/>
            <p:cNvSpPr/>
            <p:nvPr/>
          </p:nvSpPr>
          <p:spPr>
            <a:xfrm>
              <a:off x="3589293" y="3732565"/>
              <a:ext cx="686941" cy="492443"/>
            </a:xfrm>
            <a:prstGeom prst="rect">
              <a:avLst/>
            </a:prstGeom>
          </p:spPr>
          <p:txBody>
            <a:bodyPr wrap="square">
              <a:spAutoFit/>
            </a:bodyPr>
            <a:lstStyle/>
            <a:p>
              <a:pPr algn="ctr"/>
              <a:r>
                <a:rPr lang="ar-EG" sz="2600" b="1" dirty="0" smtClean="0">
                  <a:solidFill>
                    <a:schemeClr val="bg1"/>
                  </a:solidFill>
                  <a:latin typeface="Sakkal Majalla" panose="02000000000000000000" pitchFamily="2" charset="-78"/>
                  <a:cs typeface="Sakkal Majalla" panose="02000000000000000000" pitchFamily="2" charset="-78"/>
                </a:rPr>
                <a:t>2</a:t>
              </a:r>
              <a:endParaRPr lang="ar-EG" sz="2600" b="1" dirty="0">
                <a:solidFill>
                  <a:schemeClr val="bg1"/>
                </a:solidFill>
                <a:latin typeface="Sakkal Majalla" panose="02000000000000000000" pitchFamily="2" charset="-78"/>
                <a:cs typeface="Sakkal Majalla" panose="02000000000000000000" pitchFamily="2" charset="-78"/>
              </a:endParaRPr>
            </a:p>
          </p:txBody>
        </p:sp>
      </p:grpSp>
      <p:grpSp>
        <p:nvGrpSpPr>
          <p:cNvPr id="43" name="Group 42"/>
          <p:cNvGrpSpPr/>
          <p:nvPr/>
        </p:nvGrpSpPr>
        <p:grpSpPr>
          <a:xfrm>
            <a:off x="6994358" y="4198611"/>
            <a:ext cx="2867062" cy="2861601"/>
            <a:chOff x="4595100" y="4050230"/>
            <a:chExt cx="2867062" cy="2861601"/>
          </a:xfrm>
        </p:grpSpPr>
        <p:pic>
          <p:nvPicPr>
            <p:cNvPr id="44" name="Picture 4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595100" y="4050230"/>
              <a:ext cx="2867062" cy="2861601"/>
            </a:xfrm>
            <a:prstGeom prst="rect">
              <a:avLst/>
            </a:prstGeom>
          </p:spPr>
        </p:pic>
        <p:sp>
          <p:nvSpPr>
            <p:cNvPr id="45" name="Rectangle 44"/>
            <p:cNvSpPr/>
            <p:nvPr/>
          </p:nvSpPr>
          <p:spPr>
            <a:xfrm>
              <a:off x="5410515" y="5173758"/>
              <a:ext cx="1874108" cy="1200329"/>
            </a:xfrm>
            <a:prstGeom prst="rect">
              <a:avLst/>
            </a:prstGeom>
          </p:spPr>
          <p:txBody>
            <a:bodyPr wrap="square">
              <a:spAutoFit/>
            </a:bodyPr>
            <a:lstStyle/>
            <a:p>
              <a:pPr algn="ctr"/>
              <a:r>
                <a:rPr lang="ar-EG" sz="2400" b="1" dirty="0">
                  <a:solidFill>
                    <a:schemeClr val="bg1"/>
                  </a:solidFill>
                  <a:latin typeface="Sakkal Majalla" panose="02000000000000000000" pitchFamily="2" charset="-78"/>
                  <a:cs typeface="Sakkal Majalla" panose="02000000000000000000" pitchFamily="2" charset="-78"/>
                </a:rPr>
                <a:t>متوسط </a:t>
              </a:r>
              <a:r>
                <a:rPr lang="ar-EG" sz="2400" b="1" dirty="0" smtClean="0">
                  <a:solidFill>
                    <a:schemeClr val="bg1"/>
                  </a:solidFill>
                  <a:latin typeface="Sakkal Majalla" panose="02000000000000000000" pitchFamily="2" charset="-78"/>
                  <a:cs typeface="Sakkal Majalla" panose="02000000000000000000" pitchFamily="2" charset="-78"/>
                </a:rPr>
                <a:t/>
              </a:r>
              <a:br>
                <a:rPr lang="ar-EG" sz="2400" b="1" dirty="0" smtClean="0">
                  <a:solidFill>
                    <a:schemeClr val="bg1"/>
                  </a:solidFill>
                  <a:latin typeface="Sakkal Majalla" panose="02000000000000000000" pitchFamily="2" charset="-78"/>
                  <a:cs typeface="Sakkal Majalla" panose="02000000000000000000" pitchFamily="2" charset="-78"/>
                </a:rPr>
              </a:br>
              <a:r>
                <a:rPr lang="ar-EG" sz="2400" b="1" dirty="0" smtClean="0">
                  <a:solidFill>
                    <a:schemeClr val="bg1"/>
                  </a:solidFill>
                  <a:latin typeface="Sakkal Majalla" panose="02000000000000000000" pitchFamily="2" charset="-78"/>
                  <a:cs typeface="Sakkal Majalla" panose="02000000000000000000" pitchFamily="2" charset="-78"/>
                </a:rPr>
                <a:t>قيمة </a:t>
              </a:r>
              <a:r>
                <a:rPr lang="ar-EG" sz="2400" b="1" dirty="0">
                  <a:solidFill>
                    <a:schemeClr val="bg1"/>
                  </a:solidFill>
                  <a:latin typeface="Sakkal Majalla" panose="02000000000000000000" pitchFamily="2" charset="-78"/>
                  <a:cs typeface="Sakkal Majalla" panose="02000000000000000000" pitchFamily="2" charset="-78"/>
                </a:rPr>
                <a:t>المخزون </a:t>
              </a:r>
              <a:r>
                <a:rPr lang="ar-EG" sz="2400" b="1" dirty="0" smtClean="0">
                  <a:solidFill>
                    <a:schemeClr val="bg1"/>
                  </a:solidFill>
                  <a:latin typeface="Sakkal Majalla" panose="02000000000000000000" pitchFamily="2" charset="-78"/>
                  <a:cs typeface="Sakkal Majalla" panose="02000000000000000000" pitchFamily="2" charset="-78"/>
                </a:rPr>
                <a:t/>
              </a:r>
              <a:br>
                <a:rPr lang="ar-EG" sz="2400" b="1" dirty="0" smtClean="0">
                  <a:solidFill>
                    <a:schemeClr val="bg1"/>
                  </a:solidFill>
                  <a:latin typeface="Sakkal Majalla" panose="02000000000000000000" pitchFamily="2" charset="-78"/>
                  <a:cs typeface="Sakkal Majalla" panose="02000000000000000000" pitchFamily="2" charset="-78"/>
                </a:rPr>
              </a:br>
              <a:r>
                <a:rPr lang="ar-EG" sz="2400" b="1" dirty="0" smtClean="0">
                  <a:solidFill>
                    <a:schemeClr val="bg1"/>
                  </a:solidFill>
                  <a:latin typeface="Sakkal Majalla" panose="02000000000000000000" pitchFamily="2" charset="-78"/>
                  <a:cs typeface="Sakkal Majalla" panose="02000000000000000000" pitchFamily="2" charset="-78"/>
                </a:rPr>
                <a:t>من </a:t>
              </a:r>
              <a:r>
                <a:rPr lang="ar-EG" sz="2400" b="1" dirty="0">
                  <a:solidFill>
                    <a:schemeClr val="bg1"/>
                  </a:solidFill>
                  <a:latin typeface="Sakkal Majalla" panose="02000000000000000000" pitchFamily="2" charset="-78"/>
                  <a:cs typeface="Sakkal Majalla" panose="02000000000000000000" pitchFamily="2" charset="-78"/>
                </a:rPr>
                <a:t>كل صنف</a:t>
              </a:r>
            </a:p>
          </p:txBody>
        </p:sp>
        <p:sp>
          <p:nvSpPr>
            <p:cNvPr id="46" name="Rectangle 45"/>
            <p:cNvSpPr/>
            <p:nvPr/>
          </p:nvSpPr>
          <p:spPr>
            <a:xfrm>
              <a:off x="4779203" y="4343783"/>
              <a:ext cx="686941" cy="492443"/>
            </a:xfrm>
            <a:prstGeom prst="rect">
              <a:avLst/>
            </a:prstGeom>
          </p:spPr>
          <p:txBody>
            <a:bodyPr wrap="square">
              <a:spAutoFit/>
            </a:bodyPr>
            <a:lstStyle/>
            <a:p>
              <a:pPr algn="ctr"/>
              <a:r>
                <a:rPr lang="ar-EG" sz="2600" b="1" dirty="0" smtClean="0">
                  <a:solidFill>
                    <a:schemeClr val="bg1"/>
                  </a:solidFill>
                  <a:latin typeface="Sakkal Majalla" panose="02000000000000000000" pitchFamily="2" charset="-78"/>
                  <a:cs typeface="Sakkal Majalla" panose="02000000000000000000" pitchFamily="2" charset="-78"/>
                </a:rPr>
                <a:t>3</a:t>
              </a:r>
              <a:endParaRPr lang="ar-EG" sz="2600" b="1" dirty="0">
                <a:solidFill>
                  <a:schemeClr val="bg1"/>
                </a:solidFill>
                <a:latin typeface="Sakkal Majalla" panose="02000000000000000000" pitchFamily="2" charset="-78"/>
                <a:cs typeface="Sakkal Majalla" panose="02000000000000000000" pitchFamily="2" charset="-78"/>
              </a:endParaRPr>
            </a:p>
          </p:txBody>
        </p:sp>
      </p:grpSp>
      <p:sp>
        <p:nvSpPr>
          <p:cNvPr id="26"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27"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9"/>
              </a:rPr>
              <a:t>www.dawliatraining.com</a:t>
            </a:r>
            <a:endParaRPr lang="en-US" sz="1100" dirty="0">
              <a:effectLst/>
              <a:ea typeface="Calibri"/>
              <a:cs typeface="Arial"/>
            </a:endParaRPr>
          </a:p>
        </p:txBody>
      </p:sp>
    </p:spTree>
    <p:extLst>
      <p:ext uri="{BB962C8B-B14F-4D97-AF65-F5344CB8AC3E}">
        <p14:creationId xmlns:p14="http://schemas.microsoft.com/office/powerpoint/2010/main" val="24641291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28"/>
                                        </p:tgtEl>
                                        <p:attrNameLst>
                                          <p:attrName>style.visibility</p:attrName>
                                        </p:attrNameLst>
                                      </p:cBhvr>
                                      <p:to>
                                        <p:strVal val="visible"/>
                                      </p:to>
                                    </p:set>
                                    <p:anim calcmode="lin" valueType="num">
                                      <p:cBhvr>
                                        <p:cTn id="14" dur="500" fill="hold"/>
                                        <p:tgtEl>
                                          <p:spTgt spid="28"/>
                                        </p:tgtEl>
                                        <p:attrNameLst>
                                          <p:attrName>ppt_w</p:attrName>
                                        </p:attrNameLst>
                                      </p:cBhvr>
                                      <p:tavLst>
                                        <p:tav tm="0">
                                          <p:val>
                                            <p:fltVal val="0"/>
                                          </p:val>
                                        </p:tav>
                                        <p:tav tm="100000">
                                          <p:val>
                                            <p:strVal val="#ppt_w"/>
                                          </p:val>
                                        </p:tav>
                                      </p:tavLst>
                                    </p:anim>
                                    <p:anim calcmode="lin" valueType="num">
                                      <p:cBhvr>
                                        <p:cTn id="15" dur="500" fill="hold"/>
                                        <p:tgtEl>
                                          <p:spTgt spid="28"/>
                                        </p:tgtEl>
                                        <p:attrNameLst>
                                          <p:attrName>ppt_h</p:attrName>
                                        </p:attrNameLst>
                                      </p:cBhvr>
                                      <p:tavLst>
                                        <p:tav tm="0">
                                          <p:val>
                                            <p:fltVal val="0"/>
                                          </p:val>
                                        </p:tav>
                                        <p:tav tm="100000">
                                          <p:val>
                                            <p:strVal val="#ppt_h"/>
                                          </p:val>
                                        </p:tav>
                                      </p:tavLst>
                                    </p:anim>
                                    <p:animEffect transition="in" filter="fade">
                                      <p:cBhvr>
                                        <p:cTn id="16" dur="500"/>
                                        <p:tgtEl>
                                          <p:spTgt spid="28"/>
                                        </p:tgtEl>
                                      </p:cBhvr>
                                    </p:animEffect>
                                  </p:childTnLst>
                                </p:cTn>
                              </p:par>
                            </p:childTnLst>
                          </p:cTn>
                        </p:par>
                      </p:childTnLst>
                    </p:cTn>
                  </p:par>
                  <p:par>
                    <p:cTn id="17" fill="hold">
                      <p:stCondLst>
                        <p:cond delay="indefinite"/>
                      </p:stCondLst>
                      <p:childTnLst>
                        <p:par>
                          <p:cTn id="18" fill="hold">
                            <p:stCondLst>
                              <p:cond delay="0"/>
                            </p:stCondLst>
                            <p:childTnLst>
                              <p:par>
                                <p:cTn id="19" presetID="8" presetClass="entr" presetSubtype="16" fill="hold" nodeType="click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diamond(in)">
                                      <p:cBhvr>
                                        <p:cTn id="21" dur="2000"/>
                                        <p:tgtEl>
                                          <p:spTgt spid="35"/>
                                        </p:tgtEl>
                                      </p:cBhvr>
                                    </p:animEffect>
                                  </p:childTnLst>
                                </p:cTn>
                              </p:par>
                            </p:childTnLst>
                          </p:cTn>
                        </p:par>
                      </p:childTnLst>
                    </p:cTn>
                  </p:par>
                  <p:par>
                    <p:cTn id="22" fill="hold">
                      <p:stCondLst>
                        <p:cond delay="indefinite"/>
                      </p:stCondLst>
                      <p:childTnLst>
                        <p:par>
                          <p:cTn id="23" fill="hold">
                            <p:stCondLst>
                              <p:cond delay="0"/>
                            </p:stCondLst>
                            <p:childTnLst>
                              <p:par>
                                <p:cTn id="24" presetID="8" presetClass="entr" presetSubtype="16" fill="hold" nodeType="click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diamond(in)">
                                      <p:cBhvr>
                                        <p:cTn id="26" dur="2000"/>
                                        <p:tgtEl>
                                          <p:spTgt spid="39"/>
                                        </p:tgtEl>
                                      </p:cBhvr>
                                    </p:animEffect>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nodeType="clickEffect">
                                  <p:stCondLst>
                                    <p:cond delay="0"/>
                                  </p:stCondLst>
                                  <p:childTnLst>
                                    <p:set>
                                      <p:cBhvr>
                                        <p:cTn id="30" dur="1" fill="hold">
                                          <p:stCondLst>
                                            <p:cond delay="0"/>
                                          </p:stCondLst>
                                        </p:cTn>
                                        <p:tgtEl>
                                          <p:spTgt spid="43"/>
                                        </p:tgtEl>
                                        <p:attrNameLst>
                                          <p:attrName>style.visibility</p:attrName>
                                        </p:attrNameLst>
                                      </p:cBhvr>
                                      <p:to>
                                        <p:strVal val="visible"/>
                                      </p:to>
                                    </p:set>
                                    <p:animEffect transition="in" filter="diamond(in)">
                                      <p:cBhvr>
                                        <p:cTn id="31" dur="2000"/>
                                        <p:tgtEl>
                                          <p:spTgt spid="43"/>
                                        </p:tgtEl>
                                      </p:cBhvr>
                                    </p:animEffect>
                                  </p:childTnLst>
                                </p:cTn>
                              </p:par>
                            </p:childTnLst>
                          </p:cTn>
                        </p:par>
                      </p:childTnLst>
                    </p:cTn>
                  </p:par>
                  <p:par>
                    <p:cTn id="32" fill="hold">
                      <p:stCondLst>
                        <p:cond delay="indefinite"/>
                      </p:stCondLst>
                      <p:childTnLst>
                        <p:par>
                          <p:cTn id="33" fill="hold">
                            <p:stCondLst>
                              <p:cond delay="0"/>
                            </p:stCondLst>
                            <p:childTnLst>
                              <p:par>
                                <p:cTn id="34" presetID="8" presetClass="entr" presetSubtype="16" fill="hold" nodeType="click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diamond(in)">
                                      <p:cBhvr>
                                        <p:cTn id="36" dur="2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53</a:t>
            </a:fld>
            <a:endParaRPr lang="ar-EG"/>
          </a:p>
        </p:txBody>
      </p:sp>
      <p:sp>
        <p:nvSpPr>
          <p:cNvPr id="23" name="Rectangle 22"/>
          <p:cNvSpPr/>
          <p:nvPr/>
        </p:nvSpPr>
        <p:spPr>
          <a:xfrm>
            <a:off x="6994358" y="202376"/>
            <a:ext cx="4855973" cy="707886"/>
          </a:xfrm>
          <a:prstGeom prst="rect">
            <a:avLst/>
          </a:prstGeom>
        </p:spPr>
        <p:txBody>
          <a:bodyPr wrap="square">
            <a:spAutoFit/>
          </a:bodyPr>
          <a:lstStyle/>
          <a:p>
            <a:pPr lvl="0" algn="ctr">
              <a:lnSpc>
                <a:spcPct val="125000"/>
              </a:lnSpc>
            </a:pPr>
            <a:r>
              <a:rPr lang="ar-EG" sz="3200" dirty="0">
                <a:solidFill>
                  <a:prstClr val="white"/>
                </a:solidFill>
                <a:latin typeface="Sakkal Majalla" pitchFamily="2" charset="-78"/>
                <a:cs typeface="Sakkal Majalla" pitchFamily="2" charset="-78"/>
              </a:rPr>
              <a:t>أسس التقسيم الثلاثي للمخزون</a:t>
            </a:r>
          </a:p>
        </p:txBody>
      </p:sp>
      <p:sp>
        <p:nvSpPr>
          <p:cNvPr id="2" name="Rectangle 1"/>
          <p:cNvSpPr/>
          <p:nvPr/>
        </p:nvSpPr>
        <p:spPr>
          <a:xfrm>
            <a:off x="419099" y="1253183"/>
            <a:ext cx="11579619" cy="517065"/>
          </a:xfrm>
          <a:prstGeom prst="rect">
            <a:avLst/>
          </a:prstGeom>
        </p:spPr>
        <p:txBody>
          <a:bodyPr wrap="square">
            <a:spAutoFit/>
          </a:bodyPr>
          <a:lstStyle/>
          <a:p>
            <a:pPr algn="justLow">
              <a:lnSpc>
                <a:spcPct val="115000"/>
              </a:lnSpc>
              <a:spcAft>
                <a:spcPts val="800"/>
              </a:spcAft>
            </a:pPr>
            <a:r>
              <a:rPr lang="ar-EG" sz="2400" b="1" dirty="0">
                <a:solidFill>
                  <a:srgbClr val="0D0D0D"/>
                </a:solidFill>
                <a:latin typeface="Calibri" panose="020F0502020204030204" pitchFamily="34" charset="0"/>
                <a:ea typeface="Calibri" panose="020F0502020204030204" pitchFamily="34" charset="0"/>
                <a:cs typeface="Sakkal Majalla" panose="02000000000000000000" pitchFamily="2" charset="-78"/>
              </a:rPr>
              <a:t>بغض النظر عن المعيار المستخدم في إجراء التقسيم الثلاثي فإن فائدته الحقيقية في مراقبة المخزون </a:t>
            </a:r>
            <a:r>
              <a:rPr lang="ar-EG" sz="2400" b="1" dirty="0">
                <a:solidFill>
                  <a:srgbClr val="00B050"/>
                </a:solidFill>
                <a:latin typeface="Calibri" panose="020F0502020204030204" pitchFamily="34" charset="0"/>
                <a:ea typeface="Calibri" panose="020F0502020204030204" pitchFamily="34" charset="0"/>
                <a:cs typeface="Sakkal Majalla" panose="02000000000000000000" pitchFamily="2" charset="-78"/>
              </a:rPr>
              <a:t>تتلخص في أن:</a:t>
            </a:r>
            <a:endParaRPr lang="en-US" sz="1600" dirty="0">
              <a:solidFill>
                <a:srgbClr val="00B050"/>
              </a:solidFill>
              <a:effectLst/>
              <a:latin typeface="Calibri" panose="020F0502020204030204" pitchFamily="34" charset="0"/>
              <a:ea typeface="Calibri" panose="020F0502020204030204" pitchFamily="34" charset="0"/>
              <a:cs typeface="Arial" panose="020B0604020202020204" pitchFamily="34" charset="0"/>
            </a:endParaRPr>
          </a:p>
        </p:txBody>
      </p:sp>
      <p:grpSp>
        <p:nvGrpSpPr>
          <p:cNvPr id="5" name="Group 4"/>
          <p:cNvGrpSpPr/>
          <p:nvPr/>
        </p:nvGrpSpPr>
        <p:grpSpPr>
          <a:xfrm>
            <a:off x="8178580" y="1914628"/>
            <a:ext cx="3671751" cy="652110"/>
            <a:chOff x="8178580" y="1914628"/>
            <a:chExt cx="3671751" cy="652110"/>
          </a:xfrm>
        </p:grpSpPr>
        <p:pic>
          <p:nvPicPr>
            <p:cNvPr id="3" name="Picture 2"/>
            <p:cNvPicPr>
              <a:picLocks noChangeAspect="1"/>
            </p:cNvPicPr>
            <p:nvPr/>
          </p:nvPicPr>
          <p:blipFill rotWithShape="1">
            <a:blip r:embed="rId3">
              <a:clrChange>
                <a:clrFrom>
                  <a:srgbClr val="F7F7F7"/>
                </a:clrFrom>
                <a:clrTo>
                  <a:srgbClr val="F7F7F7">
                    <a:alpha val="0"/>
                  </a:srgbClr>
                </a:clrTo>
              </a:clrChange>
            </a:blip>
            <a:srcRect l="12335" t="19934" r="9643" b="5003"/>
            <a:stretch/>
          </p:blipFill>
          <p:spPr>
            <a:xfrm>
              <a:off x="11172509" y="1914628"/>
              <a:ext cx="677822" cy="652110"/>
            </a:xfrm>
            <a:prstGeom prst="rect">
              <a:avLst/>
            </a:prstGeom>
          </p:spPr>
        </p:pic>
        <p:sp>
          <p:nvSpPr>
            <p:cNvPr id="4" name="Rectangle 3"/>
            <p:cNvSpPr/>
            <p:nvPr/>
          </p:nvSpPr>
          <p:spPr>
            <a:xfrm>
              <a:off x="8178580" y="2081085"/>
              <a:ext cx="3023585" cy="461665"/>
            </a:xfrm>
            <a:prstGeom prst="rect">
              <a:avLst/>
            </a:prstGeom>
          </p:spPr>
          <p:txBody>
            <a:bodyPr wrap="none">
              <a:spAutoFit/>
            </a:bodyPr>
            <a:lstStyle/>
            <a:p>
              <a:pPr algn="ctr"/>
              <a:r>
                <a:rPr lang="ar-EG" sz="2400" b="1" dirty="0">
                  <a:solidFill>
                    <a:srgbClr val="C00000"/>
                  </a:solidFill>
                  <a:ea typeface="Calibri" panose="020F0502020204030204" pitchFamily="34" charset="0"/>
                  <a:cs typeface="Sakkal Majalla" panose="02000000000000000000" pitchFamily="2" charset="-78"/>
                </a:rPr>
                <a:t>الأصناف التي تشملها الفئة "أ</a:t>
              </a:r>
              <a:r>
                <a:rPr lang="ar-EG" sz="2400" b="1" dirty="0" smtClean="0">
                  <a:solidFill>
                    <a:srgbClr val="C00000"/>
                  </a:solidFill>
                  <a:ea typeface="Calibri" panose="020F0502020204030204" pitchFamily="34" charset="0"/>
                  <a:cs typeface="Sakkal Majalla" panose="02000000000000000000" pitchFamily="2" charset="-78"/>
                </a:rPr>
                <a:t>": </a:t>
              </a:r>
              <a:endParaRPr lang="ar-EG" sz="2800" dirty="0">
                <a:solidFill>
                  <a:srgbClr val="C00000"/>
                </a:solidFill>
              </a:endParaRPr>
            </a:p>
          </p:txBody>
        </p:sp>
      </p:grpSp>
      <p:sp>
        <p:nvSpPr>
          <p:cNvPr id="6" name="Rectangle 5"/>
          <p:cNvSpPr/>
          <p:nvPr/>
        </p:nvSpPr>
        <p:spPr>
          <a:xfrm>
            <a:off x="838200" y="2456196"/>
            <a:ext cx="10334309" cy="553998"/>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وهي الفئة الأكثر أهمية، يجب أن تخضع لرقابة تفصيلية مستمرة، وخاصة من حيث الكميات وفترات التوريد</a:t>
            </a:r>
          </a:p>
        </p:txBody>
      </p:sp>
      <p:grpSp>
        <p:nvGrpSpPr>
          <p:cNvPr id="9" name="Group 8"/>
          <p:cNvGrpSpPr/>
          <p:nvPr/>
        </p:nvGrpSpPr>
        <p:grpSpPr>
          <a:xfrm>
            <a:off x="8350903" y="3155641"/>
            <a:ext cx="3499428" cy="652110"/>
            <a:chOff x="8350903" y="1914628"/>
            <a:chExt cx="3499428" cy="652110"/>
          </a:xfrm>
        </p:grpSpPr>
        <p:pic>
          <p:nvPicPr>
            <p:cNvPr id="10" name="Picture 9"/>
            <p:cNvPicPr>
              <a:picLocks noChangeAspect="1"/>
            </p:cNvPicPr>
            <p:nvPr/>
          </p:nvPicPr>
          <p:blipFill rotWithShape="1">
            <a:blip r:embed="rId3">
              <a:clrChange>
                <a:clrFrom>
                  <a:srgbClr val="F7F7F7"/>
                </a:clrFrom>
                <a:clrTo>
                  <a:srgbClr val="F7F7F7">
                    <a:alpha val="0"/>
                  </a:srgbClr>
                </a:clrTo>
              </a:clrChange>
            </a:blip>
            <a:srcRect l="12335" t="19934" r="9643" b="5003"/>
            <a:stretch/>
          </p:blipFill>
          <p:spPr>
            <a:xfrm>
              <a:off x="11172509" y="1914628"/>
              <a:ext cx="677822" cy="652110"/>
            </a:xfrm>
            <a:prstGeom prst="rect">
              <a:avLst/>
            </a:prstGeom>
          </p:spPr>
        </p:pic>
        <p:sp>
          <p:nvSpPr>
            <p:cNvPr id="11" name="Rectangle 10"/>
            <p:cNvSpPr/>
            <p:nvPr/>
          </p:nvSpPr>
          <p:spPr>
            <a:xfrm>
              <a:off x="8350903" y="2081085"/>
              <a:ext cx="2678940" cy="461665"/>
            </a:xfrm>
            <a:prstGeom prst="rect">
              <a:avLst/>
            </a:prstGeom>
          </p:spPr>
          <p:txBody>
            <a:bodyPr wrap="none">
              <a:spAutoFit/>
            </a:bodyPr>
            <a:lstStyle/>
            <a:p>
              <a:pPr algn="ctr"/>
              <a:r>
                <a:rPr lang="ar-EG" sz="2400" b="1" dirty="0">
                  <a:solidFill>
                    <a:srgbClr val="C00000"/>
                  </a:solidFill>
                  <a:ea typeface="Calibri" panose="020F0502020204030204" pitchFamily="34" charset="0"/>
                  <a:cs typeface="Sakkal Majalla" panose="02000000000000000000" pitchFamily="2" charset="-78"/>
                </a:rPr>
                <a:t>أما الأصناف في الفئة "ب " </a:t>
              </a:r>
              <a:r>
                <a:rPr lang="ar-EG" sz="2400" b="1" dirty="0" smtClean="0">
                  <a:solidFill>
                    <a:srgbClr val="C00000"/>
                  </a:solidFill>
                  <a:ea typeface="Calibri" panose="020F0502020204030204" pitchFamily="34" charset="0"/>
                  <a:cs typeface="Sakkal Majalla" panose="02000000000000000000" pitchFamily="2" charset="-78"/>
                </a:rPr>
                <a:t>:</a:t>
              </a:r>
              <a:endParaRPr lang="ar-EG" sz="2800" dirty="0">
                <a:solidFill>
                  <a:srgbClr val="C00000"/>
                </a:solidFill>
              </a:endParaRPr>
            </a:p>
          </p:txBody>
        </p:sp>
      </p:grpSp>
      <p:sp>
        <p:nvSpPr>
          <p:cNvPr id="12" name="Rectangle 11"/>
          <p:cNvSpPr/>
          <p:nvPr/>
        </p:nvSpPr>
        <p:spPr>
          <a:xfrm>
            <a:off x="838200" y="3697209"/>
            <a:ext cx="10334309" cy="553998"/>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فتخضع لرقابة أقل تفصيلا وتتم على فترات دورية</a:t>
            </a:r>
          </a:p>
        </p:txBody>
      </p:sp>
      <p:grpSp>
        <p:nvGrpSpPr>
          <p:cNvPr id="13" name="Group 12"/>
          <p:cNvGrpSpPr/>
          <p:nvPr/>
        </p:nvGrpSpPr>
        <p:grpSpPr>
          <a:xfrm>
            <a:off x="7046058" y="4396654"/>
            <a:ext cx="4804273" cy="652110"/>
            <a:chOff x="7046058" y="1914628"/>
            <a:chExt cx="4804273" cy="652110"/>
          </a:xfrm>
        </p:grpSpPr>
        <p:pic>
          <p:nvPicPr>
            <p:cNvPr id="14" name="Picture 13"/>
            <p:cNvPicPr>
              <a:picLocks noChangeAspect="1"/>
            </p:cNvPicPr>
            <p:nvPr/>
          </p:nvPicPr>
          <p:blipFill rotWithShape="1">
            <a:blip r:embed="rId3">
              <a:clrChange>
                <a:clrFrom>
                  <a:srgbClr val="F7F7F7"/>
                </a:clrFrom>
                <a:clrTo>
                  <a:srgbClr val="F7F7F7">
                    <a:alpha val="0"/>
                  </a:srgbClr>
                </a:clrTo>
              </a:clrChange>
            </a:blip>
            <a:srcRect l="12335" t="19934" r="9643" b="5003"/>
            <a:stretch/>
          </p:blipFill>
          <p:spPr>
            <a:xfrm>
              <a:off x="11172509" y="1914628"/>
              <a:ext cx="677822" cy="652110"/>
            </a:xfrm>
            <a:prstGeom prst="rect">
              <a:avLst/>
            </a:prstGeom>
          </p:spPr>
        </p:pic>
        <p:sp>
          <p:nvSpPr>
            <p:cNvPr id="15" name="Rectangle 14"/>
            <p:cNvSpPr/>
            <p:nvPr/>
          </p:nvSpPr>
          <p:spPr>
            <a:xfrm>
              <a:off x="7046058" y="2095969"/>
              <a:ext cx="4126451" cy="461665"/>
            </a:xfrm>
            <a:prstGeom prst="rect">
              <a:avLst/>
            </a:prstGeom>
          </p:spPr>
          <p:txBody>
            <a:bodyPr wrap="none">
              <a:spAutoFit/>
            </a:bodyPr>
            <a:lstStyle/>
            <a:p>
              <a:pPr algn="ctr"/>
              <a:r>
                <a:rPr lang="ar-EG" sz="2400" b="1" dirty="0" smtClean="0">
                  <a:solidFill>
                    <a:srgbClr val="C00000"/>
                  </a:solidFill>
                  <a:ea typeface="Calibri" panose="020F0502020204030204" pitchFamily="34" charset="0"/>
                  <a:cs typeface="Sakkal Majalla" panose="02000000000000000000" pitchFamily="2" charset="-78"/>
                </a:rPr>
                <a:t>أخيرا </a:t>
              </a:r>
              <a:r>
                <a:rPr lang="ar-EG" sz="2400" b="1" dirty="0">
                  <a:solidFill>
                    <a:srgbClr val="C00000"/>
                  </a:solidFill>
                  <a:ea typeface="Calibri" panose="020F0502020204030204" pitchFamily="34" charset="0"/>
                  <a:cs typeface="Sakkal Majalla" panose="02000000000000000000" pitchFamily="2" charset="-78"/>
                </a:rPr>
                <a:t>فإن الأصناف الواقعة في الفئة " ج " </a:t>
              </a:r>
              <a:r>
                <a:rPr lang="ar-EG" sz="2400" b="1" dirty="0" smtClean="0">
                  <a:solidFill>
                    <a:srgbClr val="C00000"/>
                  </a:solidFill>
                  <a:ea typeface="Calibri" panose="020F0502020204030204" pitchFamily="34" charset="0"/>
                  <a:cs typeface="Sakkal Majalla" panose="02000000000000000000" pitchFamily="2" charset="-78"/>
                </a:rPr>
                <a:t>:</a:t>
              </a:r>
              <a:endParaRPr lang="ar-EG" sz="2800" dirty="0">
                <a:solidFill>
                  <a:srgbClr val="C00000"/>
                </a:solidFill>
              </a:endParaRPr>
            </a:p>
          </p:txBody>
        </p:sp>
      </p:grpSp>
      <p:sp>
        <p:nvSpPr>
          <p:cNvPr id="16" name="Rectangle 15"/>
          <p:cNvSpPr/>
          <p:nvPr/>
        </p:nvSpPr>
        <p:spPr>
          <a:xfrm>
            <a:off x="838200" y="4938222"/>
            <a:ext cx="10334309" cy="553998"/>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وهي الأصناف الأقل أهمية تخضع لرقابة عامة أو شاملة </a:t>
            </a:r>
            <a:r>
              <a:rPr lang="ar-EG"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t>وعلى </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فترات متباعدة</a:t>
            </a:r>
          </a:p>
        </p:txBody>
      </p:sp>
      <p:pic>
        <p:nvPicPr>
          <p:cNvPr id="17" name="Picture 16" descr="D:\esraa\الإدارة الحديثة للمستودعات والمخازن\photos\038ef2b94663cf6521ad8886dd598f80.jpg"/>
          <p:cNvPicPr/>
          <p:nvPr/>
        </p:nvPicPr>
        <p:blipFill>
          <a:blip r:embed="rId4">
            <a:extLst>
              <a:ext uri="{28A0092B-C50C-407E-A947-70E740481C1C}">
                <a14:useLocalDpi xmlns:a14="http://schemas.microsoft.com/office/drawing/2010/main" val="0"/>
              </a:ext>
            </a:extLst>
          </a:blip>
          <a:stretch>
            <a:fillRect/>
          </a:stretch>
        </p:blipFill>
        <p:spPr bwMode="auto">
          <a:xfrm>
            <a:off x="1231123" y="3354603"/>
            <a:ext cx="1952625" cy="1784985"/>
          </a:xfrm>
          <a:prstGeom prst="rect">
            <a:avLst/>
          </a:prstGeom>
          <a:noFill/>
          <a:ln>
            <a:noFill/>
          </a:ln>
        </p:spPr>
      </p:pic>
      <p:sp>
        <p:nvSpPr>
          <p:cNvPr id="18"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19"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5"/>
              </a:rPr>
              <a:t>www.dawliatraining.com</a:t>
            </a:r>
            <a:endParaRPr lang="en-US" sz="1100" dirty="0">
              <a:effectLst/>
              <a:ea typeface="Calibri"/>
              <a:cs typeface="Arial"/>
            </a:endParaRPr>
          </a:p>
        </p:txBody>
      </p:sp>
    </p:spTree>
    <p:extLst>
      <p:ext uri="{BB962C8B-B14F-4D97-AF65-F5344CB8AC3E}">
        <p14:creationId xmlns:p14="http://schemas.microsoft.com/office/powerpoint/2010/main" val="41683194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80">
                                          <p:stCondLst>
                                            <p:cond delay="0"/>
                                          </p:stCondLst>
                                        </p:cTn>
                                        <p:tgtEl>
                                          <p:spTgt spid="5"/>
                                        </p:tgtEl>
                                      </p:cBhvr>
                                    </p:animEffect>
                                    <p:anim calcmode="lin" valueType="num">
                                      <p:cBhvr>
                                        <p:cTn id="13"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8" dur="26">
                                          <p:stCondLst>
                                            <p:cond delay="650"/>
                                          </p:stCondLst>
                                        </p:cTn>
                                        <p:tgtEl>
                                          <p:spTgt spid="5"/>
                                        </p:tgtEl>
                                      </p:cBhvr>
                                      <p:to x="100000" y="60000"/>
                                    </p:animScale>
                                    <p:animScale>
                                      <p:cBhvr>
                                        <p:cTn id="19" dur="166" decel="50000">
                                          <p:stCondLst>
                                            <p:cond delay="676"/>
                                          </p:stCondLst>
                                        </p:cTn>
                                        <p:tgtEl>
                                          <p:spTgt spid="5"/>
                                        </p:tgtEl>
                                      </p:cBhvr>
                                      <p:to x="100000" y="100000"/>
                                    </p:animScale>
                                    <p:animScale>
                                      <p:cBhvr>
                                        <p:cTn id="20" dur="26">
                                          <p:stCondLst>
                                            <p:cond delay="1312"/>
                                          </p:stCondLst>
                                        </p:cTn>
                                        <p:tgtEl>
                                          <p:spTgt spid="5"/>
                                        </p:tgtEl>
                                      </p:cBhvr>
                                      <p:to x="100000" y="80000"/>
                                    </p:animScale>
                                    <p:animScale>
                                      <p:cBhvr>
                                        <p:cTn id="21" dur="166" decel="50000">
                                          <p:stCondLst>
                                            <p:cond delay="1338"/>
                                          </p:stCondLst>
                                        </p:cTn>
                                        <p:tgtEl>
                                          <p:spTgt spid="5"/>
                                        </p:tgtEl>
                                      </p:cBhvr>
                                      <p:to x="100000" y="100000"/>
                                    </p:animScale>
                                    <p:animScale>
                                      <p:cBhvr>
                                        <p:cTn id="22" dur="26">
                                          <p:stCondLst>
                                            <p:cond delay="1642"/>
                                          </p:stCondLst>
                                        </p:cTn>
                                        <p:tgtEl>
                                          <p:spTgt spid="5"/>
                                        </p:tgtEl>
                                      </p:cBhvr>
                                      <p:to x="100000" y="90000"/>
                                    </p:animScale>
                                    <p:animScale>
                                      <p:cBhvr>
                                        <p:cTn id="23" dur="166" decel="50000">
                                          <p:stCondLst>
                                            <p:cond delay="1668"/>
                                          </p:stCondLst>
                                        </p:cTn>
                                        <p:tgtEl>
                                          <p:spTgt spid="5"/>
                                        </p:tgtEl>
                                      </p:cBhvr>
                                      <p:to x="100000" y="100000"/>
                                    </p:animScale>
                                    <p:animScale>
                                      <p:cBhvr>
                                        <p:cTn id="24" dur="26">
                                          <p:stCondLst>
                                            <p:cond delay="1808"/>
                                          </p:stCondLst>
                                        </p:cTn>
                                        <p:tgtEl>
                                          <p:spTgt spid="5"/>
                                        </p:tgtEl>
                                      </p:cBhvr>
                                      <p:to x="100000" y="95000"/>
                                    </p:animScale>
                                    <p:animScale>
                                      <p:cBhvr>
                                        <p:cTn id="25" dur="166" decel="50000">
                                          <p:stCondLst>
                                            <p:cond delay="1834"/>
                                          </p:stCondLst>
                                        </p:cTn>
                                        <p:tgtEl>
                                          <p:spTgt spid="5"/>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down)">
                                      <p:cBhvr>
                                        <p:cTn id="30" dur="500"/>
                                        <p:tgtEl>
                                          <p:spTgt spid="6"/>
                                        </p:tgtEl>
                                      </p:cBhvr>
                                    </p:animEffect>
                                  </p:childTnLst>
                                </p:cTn>
                              </p:par>
                            </p:childTnLst>
                          </p:cTn>
                        </p:par>
                      </p:childTnLst>
                    </p:cTn>
                  </p:par>
                  <p:par>
                    <p:cTn id="31" fill="hold">
                      <p:stCondLst>
                        <p:cond delay="indefinite"/>
                      </p:stCondLst>
                      <p:childTnLst>
                        <p:par>
                          <p:cTn id="32" fill="hold">
                            <p:stCondLst>
                              <p:cond delay="0"/>
                            </p:stCondLst>
                            <p:childTnLst>
                              <p:par>
                                <p:cTn id="33" presetID="26" presetClass="entr" presetSubtype="0"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down)">
                                      <p:cBhvr>
                                        <p:cTn id="35" dur="580">
                                          <p:stCondLst>
                                            <p:cond delay="0"/>
                                          </p:stCondLst>
                                        </p:cTn>
                                        <p:tgtEl>
                                          <p:spTgt spid="9"/>
                                        </p:tgtEl>
                                      </p:cBhvr>
                                    </p:animEffect>
                                    <p:anim calcmode="lin" valueType="num">
                                      <p:cBhvr>
                                        <p:cTn id="36"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37"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38"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39"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40"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41" dur="26">
                                          <p:stCondLst>
                                            <p:cond delay="650"/>
                                          </p:stCondLst>
                                        </p:cTn>
                                        <p:tgtEl>
                                          <p:spTgt spid="9"/>
                                        </p:tgtEl>
                                      </p:cBhvr>
                                      <p:to x="100000" y="60000"/>
                                    </p:animScale>
                                    <p:animScale>
                                      <p:cBhvr>
                                        <p:cTn id="42" dur="166" decel="50000">
                                          <p:stCondLst>
                                            <p:cond delay="676"/>
                                          </p:stCondLst>
                                        </p:cTn>
                                        <p:tgtEl>
                                          <p:spTgt spid="9"/>
                                        </p:tgtEl>
                                      </p:cBhvr>
                                      <p:to x="100000" y="100000"/>
                                    </p:animScale>
                                    <p:animScale>
                                      <p:cBhvr>
                                        <p:cTn id="43" dur="26">
                                          <p:stCondLst>
                                            <p:cond delay="1312"/>
                                          </p:stCondLst>
                                        </p:cTn>
                                        <p:tgtEl>
                                          <p:spTgt spid="9"/>
                                        </p:tgtEl>
                                      </p:cBhvr>
                                      <p:to x="100000" y="80000"/>
                                    </p:animScale>
                                    <p:animScale>
                                      <p:cBhvr>
                                        <p:cTn id="44" dur="166" decel="50000">
                                          <p:stCondLst>
                                            <p:cond delay="1338"/>
                                          </p:stCondLst>
                                        </p:cTn>
                                        <p:tgtEl>
                                          <p:spTgt spid="9"/>
                                        </p:tgtEl>
                                      </p:cBhvr>
                                      <p:to x="100000" y="100000"/>
                                    </p:animScale>
                                    <p:animScale>
                                      <p:cBhvr>
                                        <p:cTn id="45" dur="26">
                                          <p:stCondLst>
                                            <p:cond delay="1642"/>
                                          </p:stCondLst>
                                        </p:cTn>
                                        <p:tgtEl>
                                          <p:spTgt spid="9"/>
                                        </p:tgtEl>
                                      </p:cBhvr>
                                      <p:to x="100000" y="90000"/>
                                    </p:animScale>
                                    <p:animScale>
                                      <p:cBhvr>
                                        <p:cTn id="46" dur="166" decel="50000">
                                          <p:stCondLst>
                                            <p:cond delay="1668"/>
                                          </p:stCondLst>
                                        </p:cTn>
                                        <p:tgtEl>
                                          <p:spTgt spid="9"/>
                                        </p:tgtEl>
                                      </p:cBhvr>
                                      <p:to x="100000" y="100000"/>
                                    </p:animScale>
                                    <p:animScale>
                                      <p:cBhvr>
                                        <p:cTn id="47" dur="26">
                                          <p:stCondLst>
                                            <p:cond delay="1808"/>
                                          </p:stCondLst>
                                        </p:cTn>
                                        <p:tgtEl>
                                          <p:spTgt spid="9"/>
                                        </p:tgtEl>
                                      </p:cBhvr>
                                      <p:to x="100000" y="95000"/>
                                    </p:animScale>
                                    <p:animScale>
                                      <p:cBhvr>
                                        <p:cTn id="48" dur="166" decel="50000">
                                          <p:stCondLst>
                                            <p:cond delay="1834"/>
                                          </p:stCondLst>
                                        </p:cTn>
                                        <p:tgtEl>
                                          <p:spTgt spid="9"/>
                                        </p:tgtEl>
                                      </p:cBhvr>
                                      <p:to x="100000" y="100000"/>
                                    </p:animScale>
                                  </p:childTnLst>
                                </p:cTn>
                              </p:par>
                            </p:childTnLst>
                          </p:cTn>
                        </p:par>
                      </p:childTnLst>
                    </p:cTn>
                  </p:par>
                  <p:par>
                    <p:cTn id="49" fill="hold">
                      <p:stCondLst>
                        <p:cond delay="indefinite"/>
                      </p:stCondLst>
                      <p:childTnLst>
                        <p:par>
                          <p:cTn id="50" fill="hold">
                            <p:stCondLst>
                              <p:cond delay="0"/>
                            </p:stCondLst>
                            <p:childTnLst>
                              <p:par>
                                <p:cTn id="51" presetID="22" presetClass="entr" presetSubtype="4" fill="hold" grpId="0" nodeType="click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wipe(down)">
                                      <p:cBhvr>
                                        <p:cTn id="53" dur="500"/>
                                        <p:tgtEl>
                                          <p:spTgt spid="12"/>
                                        </p:tgtEl>
                                      </p:cBhvr>
                                    </p:animEffect>
                                  </p:childTnLst>
                                </p:cTn>
                              </p:par>
                            </p:childTnLst>
                          </p:cTn>
                        </p:par>
                      </p:childTnLst>
                    </p:cTn>
                  </p:par>
                  <p:par>
                    <p:cTn id="54" fill="hold">
                      <p:stCondLst>
                        <p:cond delay="indefinite"/>
                      </p:stCondLst>
                      <p:childTnLst>
                        <p:par>
                          <p:cTn id="55" fill="hold">
                            <p:stCondLst>
                              <p:cond delay="0"/>
                            </p:stCondLst>
                            <p:childTnLst>
                              <p:par>
                                <p:cTn id="56" presetID="26" presetClass="entr" presetSubtype="0" fill="hold" nodeType="click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wipe(down)">
                                      <p:cBhvr>
                                        <p:cTn id="58" dur="580">
                                          <p:stCondLst>
                                            <p:cond delay="0"/>
                                          </p:stCondLst>
                                        </p:cTn>
                                        <p:tgtEl>
                                          <p:spTgt spid="13"/>
                                        </p:tgtEl>
                                      </p:cBhvr>
                                    </p:animEffect>
                                    <p:anim calcmode="lin" valueType="num">
                                      <p:cBhvr>
                                        <p:cTn id="59"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60"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61"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62"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63"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64" dur="26">
                                          <p:stCondLst>
                                            <p:cond delay="650"/>
                                          </p:stCondLst>
                                        </p:cTn>
                                        <p:tgtEl>
                                          <p:spTgt spid="13"/>
                                        </p:tgtEl>
                                      </p:cBhvr>
                                      <p:to x="100000" y="60000"/>
                                    </p:animScale>
                                    <p:animScale>
                                      <p:cBhvr>
                                        <p:cTn id="65" dur="166" decel="50000">
                                          <p:stCondLst>
                                            <p:cond delay="676"/>
                                          </p:stCondLst>
                                        </p:cTn>
                                        <p:tgtEl>
                                          <p:spTgt spid="13"/>
                                        </p:tgtEl>
                                      </p:cBhvr>
                                      <p:to x="100000" y="100000"/>
                                    </p:animScale>
                                    <p:animScale>
                                      <p:cBhvr>
                                        <p:cTn id="66" dur="26">
                                          <p:stCondLst>
                                            <p:cond delay="1312"/>
                                          </p:stCondLst>
                                        </p:cTn>
                                        <p:tgtEl>
                                          <p:spTgt spid="13"/>
                                        </p:tgtEl>
                                      </p:cBhvr>
                                      <p:to x="100000" y="80000"/>
                                    </p:animScale>
                                    <p:animScale>
                                      <p:cBhvr>
                                        <p:cTn id="67" dur="166" decel="50000">
                                          <p:stCondLst>
                                            <p:cond delay="1338"/>
                                          </p:stCondLst>
                                        </p:cTn>
                                        <p:tgtEl>
                                          <p:spTgt spid="13"/>
                                        </p:tgtEl>
                                      </p:cBhvr>
                                      <p:to x="100000" y="100000"/>
                                    </p:animScale>
                                    <p:animScale>
                                      <p:cBhvr>
                                        <p:cTn id="68" dur="26">
                                          <p:stCondLst>
                                            <p:cond delay="1642"/>
                                          </p:stCondLst>
                                        </p:cTn>
                                        <p:tgtEl>
                                          <p:spTgt spid="13"/>
                                        </p:tgtEl>
                                      </p:cBhvr>
                                      <p:to x="100000" y="90000"/>
                                    </p:animScale>
                                    <p:animScale>
                                      <p:cBhvr>
                                        <p:cTn id="69" dur="166" decel="50000">
                                          <p:stCondLst>
                                            <p:cond delay="1668"/>
                                          </p:stCondLst>
                                        </p:cTn>
                                        <p:tgtEl>
                                          <p:spTgt spid="13"/>
                                        </p:tgtEl>
                                      </p:cBhvr>
                                      <p:to x="100000" y="100000"/>
                                    </p:animScale>
                                    <p:animScale>
                                      <p:cBhvr>
                                        <p:cTn id="70" dur="26">
                                          <p:stCondLst>
                                            <p:cond delay="1808"/>
                                          </p:stCondLst>
                                        </p:cTn>
                                        <p:tgtEl>
                                          <p:spTgt spid="13"/>
                                        </p:tgtEl>
                                      </p:cBhvr>
                                      <p:to x="100000" y="95000"/>
                                    </p:animScale>
                                    <p:animScale>
                                      <p:cBhvr>
                                        <p:cTn id="71" dur="166" decel="50000">
                                          <p:stCondLst>
                                            <p:cond delay="1834"/>
                                          </p:stCondLst>
                                        </p:cTn>
                                        <p:tgtEl>
                                          <p:spTgt spid="13"/>
                                        </p:tgtEl>
                                      </p:cBhvr>
                                      <p:to x="100000" y="100000"/>
                                    </p:animScale>
                                  </p:childTnLst>
                                </p:cTn>
                              </p:par>
                            </p:childTnLst>
                          </p:cTn>
                        </p:par>
                      </p:childTnLst>
                    </p:cTn>
                  </p:par>
                  <p:par>
                    <p:cTn id="72" fill="hold">
                      <p:stCondLst>
                        <p:cond delay="indefinite"/>
                      </p:stCondLst>
                      <p:childTnLst>
                        <p:par>
                          <p:cTn id="73" fill="hold">
                            <p:stCondLst>
                              <p:cond delay="0"/>
                            </p:stCondLst>
                            <p:childTnLst>
                              <p:par>
                                <p:cTn id="74" presetID="22" presetClass="entr" presetSubtype="4" fill="hold" grpId="0" nodeType="clickEffect">
                                  <p:stCondLst>
                                    <p:cond delay="0"/>
                                  </p:stCondLst>
                                  <p:childTnLst>
                                    <p:set>
                                      <p:cBhvr>
                                        <p:cTn id="75" dur="1" fill="hold">
                                          <p:stCondLst>
                                            <p:cond delay="0"/>
                                          </p:stCondLst>
                                        </p:cTn>
                                        <p:tgtEl>
                                          <p:spTgt spid="16"/>
                                        </p:tgtEl>
                                        <p:attrNameLst>
                                          <p:attrName>style.visibility</p:attrName>
                                        </p:attrNameLst>
                                      </p:cBhvr>
                                      <p:to>
                                        <p:strVal val="visible"/>
                                      </p:to>
                                    </p:set>
                                    <p:animEffect transition="in" filter="wipe(down)">
                                      <p:cBhvr>
                                        <p:cTn id="7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12" grpId="0"/>
      <p:bldP spid="16"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xmlns="" id="{7E5A0D50-BD01-48CF-9E1E-6EBE3CFE0757}"/>
              </a:ext>
            </a:extLst>
          </p:cNvPr>
          <p:cNvSpPr txBox="1"/>
          <p:nvPr/>
        </p:nvSpPr>
        <p:spPr>
          <a:xfrm>
            <a:off x="5919537" y="2794273"/>
            <a:ext cx="6272463" cy="1120001"/>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sz="4800" kern="0" dirty="0">
                <a:solidFill>
                  <a:prstClr val="black">
                    <a:lumMod val="75000"/>
                    <a:lumOff val="25000"/>
                  </a:prstClr>
                </a:solidFill>
                <a:latin typeface="Sakkal Majalla" panose="02000000000000000000" pitchFamily="2" charset="-78"/>
                <a:cs typeface="Sakkal Majalla" pitchFamily="2" charset="-78"/>
              </a:rPr>
              <a:t>متطلبات تخطيط ومراقبة المخزون </a:t>
            </a:r>
            <a:endParaRPr kumimoji="0" lang="ar-EG" sz="4800" b="0" i="0" u="none" strike="noStrike" kern="0" cap="none" spc="0" normalizeH="0" baseline="0" noProof="0" dirty="0">
              <a:ln>
                <a:noFill/>
              </a:ln>
              <a:solidFill>
                <a:prstClr val="black">
                  <a:lumMod val="75000"/>
                  <a:lumOff val="25000"/>
                </a:prstClr>
              </a:solidFill>
              <a:effectLst/>
              <a:uLnTx/>
              <a:uFillTx/>
              <a:latin typeface="Sakkal Majalla" panose="02000000000000000000" pitchFamily="2" charset="-78"/>
              <a:ea typeface="+mn-ea"/>
              <a:cs typeface="Sakkal Majalla" pitchFamily="2" charset="-78"/>
            </a:endParaRP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54</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7" name="Picture 6" descr="D:\esraa\الإدارة الحديثة للمستودعات والمخازن\photos\feat_inventory.jpg"/>
          <p:cNvPicPr/>
          <p:nvPr/>
        </p:nvPicPr>
        <p:blipFill>
          <a:blip r:embed="rId3">
            <a:clrChange>
              <a:clrFrom>
                <a:srgbClr val="E9E9EB"/>
              </a:clrFrom>
              <a:clrTo>
                <a:srgbClr val="E9E9EB">
                  <a:alpha val="0"/>
                </a:srgbClr>
              </a:clrTo>
            </a:clrChange>
            <a:extLst>
              <a:ext uri="{28A0092B-C50C-407E-A947-70E740481C1C}">
                <a14:useLocalDpi xmlns:a14="http://schemas.microsoft.com/office/drawing/2010/main" val="0"/>
              </a:ext>
            </a:extLst>
          </a:blip>
          <a:srcRect/>
          <a:stretch>
            <a:fillRect/>
          </a:stretch>
        </p:blipFill>
        <p:spPr bwMode="auto">
          <a:xfrm>
            <a:off x="2277979" y="1996508"/>
            <a:ext cx="3240505" cy="2142355"/>
          </a:xfrm>
          <a:prstGeom prst="rect">
            <a:avLst/>
          </a:prstGeom>
        </p:spPr>
      </p:pic>
      <p:sp>
        <p:nvSpPr>
          <p:cNvPr id="5"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6" name="مستطيل 2"/>
          <p:cNvSpPr/>
          <p:nvPr/>
        </p:nvSpPr>
        <p:spPr>
          <a:xfrm>
            <a:off x="0" y="316174"/>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4"/>
              </a:rPr>
              <a:t>www.dawliatraining.com</a:t>
            </a:r>
            <a:endParaRPr lang="en-US" sz="1100" dirty="0">
              <a:effectLst/>
              <a:ea typeface="Calibri"/>
              <a:cs typeface="Arial"/>
            </a:endParaRPr>
          </a:p>
        </p:txBody>
      </p:sp>
    </p:spTree>
    <p:extLst>
      <p:ext uri="{BB962C8B-B14F-4D97-AF65-F5344CB8AC3E}">
        <p14:creationId xmlns:p14="http://schemas.microsoft.com/office/powerpoint/2010/main" val="3521461845"/>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55</a:t>
            </a:fld>
            <a:endParaRPr lang="ar-EG"/>
          </a:p>
        </p:txBody>
      </p:sp>
      <p:sp>
        <p:nvSpPr>
          <p:cNvPr id="23" name="Rectangle 22"/>
          <p:cNvSpPr/>
          <p:nvPr/>
        </p:nvSpPr>
        <p:spPr>
          <a:xfrm>
            <a:off x="6994358" y="202376"/>
            <a:ext cx="4855973" cy="707886"/>
          </a:xfrm>
          <a:prstGeom prst="rect">
            <a:avLst/>
          </a:prstGeom>
        </p:spPr>
        <p:txBody>
          <a:bodyPr wrap="square">
            <a:spAutoFit/>
          </a:bodyPr>
          <a:lstStyle/>
          <a:p>
            <a:pPr lvl="0" algn="ctr">
              <a:lnSpc>
                <a:spcPct val="125000"/>
              </a:lnSpc>
            </a:pPr>
            <a:r>
              <a:rPr lang="ar-EG" sz="3200" dirty="0">
                <a:solidFill>
                  <a:prstClr val="white"/>
                </a:solidFill>
                <a:latin typeface="Sakkal Majalla" pitchFamily="2" charset="-78"/>
                <a:cs typeface="Sakkal Majalla" pitchFamily="2" charset="-78"/>
              </a:rPr>
              <a:t>متطلبات تخطيط ومراقبة المخزون </a:t>
            </a:r>
          </a:p>
        </p:txBody>
      </p:sp>
      <p:pic>
        <p:nvPicPr>
          <p:cNvPr id="2" name="Picture 1"/>
          <p:cNvPicPr>
            <a:picLocks noChangeAspect="1"/>
          </p:cNvPicPr>
          <p:nvPr/>
        </p:nvPicPr>
        <p:blipFill rotWithShape="1">
          <a:blip r:embed="rId3"/>
          <a:srcRect b="17100"/>
          <a:stretch/>
        </p:blipFill>
        <p:spPr>
          <a:xfrm>
            <a:off x="2023810" y="1604210"/>
            <a:ext cx="9186444" cy="5072983"/>
          </a:xfrm>
          <a:prstGeom prst="rect">
            <a:avLst/>
          </a:prstGeom>
        </p:spPr>
      </p:pic>
      <p:sp>
        <p:nvSpPr>
          <p:cNvPr id="3" name="Rectangle 2"/>
          <p:cNvSpPr/>
          <p:nvPr/>
        </p:nvSpPr>
        <p:spPr>
          <a:xfrm>
            <a:off x="6240379" y="2454441"/>
            <a:ext cx="3031958" cy="2377574"/>
          </a:xfrm>
          <a:prstGeom prst="rect">
            <a:avLst/>
          </a:prstGeom>
        </p:spPr>
        <p:txBody>
          <a:bodyPr wrap="square">
            <a:spAutoFit/>
          </a:bodyPr>
          <a:lstStyle/>
          <a:p>
            <a:pPr algn="ctr">
              <a:lnSpc>
                <a:spcPct val="125000"/>
              </a:lnSpc>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تختلف درجة الاهتمام ونطاق مهام تخطيط ورقابة المخزون من فئة لأخرى من الفئات الثلاث التي يتم تقسيم المخزون إليها، </a:t>
            </a:r>
            <a:r>
              <a:rPr lang="ar-EG" sz="2400" b="1" dirty="0">
                <a:solidFill>
                  <a:srgbClr val="0D0D0D"/>
                </a:solidFill>
                <a:latin typeface="Sakkal Majalla" panose="02000000000000000000" pitchFamily="2" charset="-78"/>
                <a:ea typeface="Calibri" panose="020F0502020204030204" pitchFamily="34" charset="0"/>
                <a:cs typeface="Sakkal Majalla" panose="02000000000000000000" pitchFamily="2" charset="-78"/>
              </a:rPr>
              <a:t>وذلك على النحو التالي</a:t>
            </a:r>
            <a:endParaRPr lang="ar-EG" sz="2800" dirty="0">
              <a:latin typeface="Sakkal Majalla" panose="02000000000000000000" pitchFamily="2" charset="-78"/>
              <a:cs typeface="Sakkal Majalla" panose="02000000000000000000" pitchFamily="2" charset="-78"/>
            </a:endParaRPr>
          </a:p>
        </p:txBody>
      </p:sp>
      <p:sp>
        <p:nvSpPr>
          <p:cNvPr id="6"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8"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4"/>
              </a:rPr>
              <a:t>www.dawliatraining.com</a:t>
            </a:r>
            <a:endParaRPr lang="en-US" sz="1100" dirty="0">
              <a:effectLst/>
              <a:ea typeface="Calibri"/>
              <a:cs typeface="Arial"/>
            </a:endParaRPr>
          </a:p>
        </p:txBody>
      </p:sp>
    </p:spTree>
    <p:extLst>
      <p:ext uri="{BB962C8B-B14F-4D97-AF65-F5344CB8AC3E}">
        <p14:creationId xmlns:p14="http://schemas.microsoft.com/office/powerpoint/2010/main" val="18362147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par>
                                <p:cTn id="8" presetID="21"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heel(1)">
                                      <p:cBhvr>
                                        <p:cTn id="10"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56</a:t>
            </a:fld>
            <a:endParaRPr lang="ar-EG"/>
          </a:p>
        </p:txBody>
      </p:sp>
      <p:sp>
        <p:nvSpPr>
          <p:cNvPr id="23" name="Rectangle 22"/>
          <p:cNvSpPr/>
          <p:nvPr/>
        </p:nvSpPr>
        <p:spPr>
          <a:xfrm>
            <a:off x="6994358" y="202376"/>
            <a:ext cx="4855973" cy="707886"/>
          </a:xfrm>
          <a:prstGeom prst="rect">
            <a:avLst/>
          </a:prstGeom>
        </p:spPr>
        <p:txBody>
          <a:bodyPr wrap="square">
            <a:spAutoFit/>
          </a:bodyPr>
          <a:lstStyle/>
          <a:p>
            <a:pPr lvl="0" algn="ctr">
              <a:lnSpc>
                <a:spcPct val="125000"/>
              </a:lnSpc>
            </a:pPr>
            <a:r>
              <a:rPr lang="ar-EG" sz="3200" dirty="0">
                <a:solidFill>
                  <a:prstClr val="white"/>
                </a:solidFill>
                <a:latin typeface="Sakkal Majalla" pitchFamily="2" charset="-78"/>
                <a:cs typeface="Sakkal Majalla" pitchFamily="2" charset="-78"/>
              </a:rPr>
              <a:t>متطلبات تخطيط ومراقبة المخزون </a:t>
            </a:r>
          </a:p>
        </p:txBody>
      </p:sp>
      <p:grpSp>
        <p:nvGrpSpPr>
          <p:cNvPr id="4" name="Group 3"/>
          <p:cNvGrpSpPr/>
          <p:nvPr/>
        </p:nvGrpSpPr>
        <p:grpSpPr>
          <a:xfrm>
            <a:off x="2098642" y="202376"/>
            <a:ext cx="2457316" cy="730785"/>
            <a:chOff x="0" y="0"/>
            <a:chExt cx="3192780" cy="733425"/>
          </a:xfrm>
        </p:grpSpPr>
        <p:pic>
          <p:nvPicPr>
            <p:cNvPr id="5" name="Picture 4" descr="E:\القديم كله\صور\صور شغل\3\5.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3192780" cy="733425"/>
            </a:xfrm>
            <a:prstGeom prst="rect">
              <a:avLst/>
            </a:prstGeom>
            <a:noFill/>
            <a:ln>
              <a:noFill/>
            </a:ln>
          </p:spPr>
        </p:pic>
        <p:sp>
          <p:nvSpPr>
            <p:cNvPr id="6" name="Rectangle 5"/>
            <p:cNvSpPr/>
            <p:nvPr/>
          </p:nvSpPr>
          <p:spPr>
            <a:xfrm>
              <a:off x="239993" y="180413"/>
              <a:ext cx="2388736" cy="460688"/>
            </a:xfrm>
            <a:prstGeom prst="rect">
              <a:avLst/>
            </a:prstGeom>
          </p:spPr>
          <p:txBody>
            <a:bodyPr wrap="square">
              <a:noAutofit/>
            </a:bodyPr>
            <a:lstStyle/>
            <a:p>
              <a:pPr algn="ctr" rtl="1">
                <a:lnSpc>
                  <a:spcPct val="107000"/>
                </a:lnSpc>
                <a:spcAft>
                  <a:spcPts val="800"/>
                </a:spcAft>
              </a:pPr>
              <a:r>
                <a:rPr lang="ar-SA" sz="2800" b="1">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الفئة (أ) أو (</a:t>
              </a:r>
              <a:r>
                <a:rPr lang="en-US" sz="2800" b="1">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A</a:t>
              </a:r>
              <a:r>
                <a:rPr lang="ar-SA" sz="2800" b="1">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a:t>
              </a:r>
              <a:endParaRPr lang="en-US" sz="160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3" name="Group 12"/>
          <p:cNvGrpSpPr/>
          <p:nvPr/>
        </p:nvGrpSpPr>
        <p:grpSpPr>
          <a:xfrm>
            <a:off x="3202594" y="1402541"/>
            <a:ext cx="5684362" cy="5455459"/>
            <a:chOff x="2969445" y="1492096"/>
            <a:chExt cx="5684362" cy="5455459"/>
          </a:xfrm>
        </p:grpSpPr>
        <p:pic>
          <p:nvPicPr>
            <p:cNvPr id="8" name="Picture 7"/>
            <p:cNvPicPr>
              <a:picLocks noChangeAspect="1"/>
            </p:cNvPicPr>
            <p:nvPr/>
          </p:nvPicPr>
          <p:blipFill rotWithShape="1">
            <a:blip r:embed="rId4"/>
            <a:srcRect l="7773" t="10971" r="8952" b="9204"/>
            <a:stretch/>
          </p:blipFill>
          <p:spPr>
            <a:xfrm>
              <a:off x="2969445" y="1492096"/>
              <a:ext cx="5684362" cy="5455459"/>
            </a:xfrm>
            <a:prstGeom prst="rect">
              <a:avLst/>
            </a:prstGeom>
          </p:spPr>
        </p:pic>
        <p:sp>
          <p:nvSpPr>
            <p:cNvPr id="12" name="Rectangle 11"/>
            <p:cNvSpPr/>
            <p:nvPr/>
          </p:nvSpPr>
          <p:spPr>
            <a:xfrm>
              <a:off x="4018143" y="3015994"/>
              <a:ext cx="3513874" cy="2215991"/>
            </a:xfrm>
            <a:prstGeom prst="rect">
              <a:avLst/>
            </a:prstGeom>
          </p:spPr>
          <p:txBody>
            <a:bodyPr wrap="square">
              <a:spAutoFit/>
            </a:bodyPr>
            <a:lstStyle/>
            <a:p>
              <a:pPr algn="ctr">
                <a:lnSpc>
                  <a:spcPct val="115000"/>
                </a:lnSpc>
              </a:pPr>
              <a:r>
                <a:rPr lang="ar-EG" sz="2400" b="1" dirty="0">
                  <a:cs typeface="Sakkal Majalla" panose="02000000000000000000" pitchFamily="2" charset="-78"/>
                </a:rPr>
                <a:t>هي الفئة الأكثر أهمية، وتمثل هذه الفئة في حدود ۲۰٪ من عدد الأصناف أو المواد المخزنة وتستوعب في حدود ۷۰٪ من قيمة الاستخدام السنوي، (عدد محدود وقيمة عالية)</a:t>
              </a:r>
              <a:endParaRPr lang="en-US" sz="2800" dirty="0">
                <a:effectLst/>
              </a:endParaRPr>
            </a:p>
          </p:txBody>
        </p:sp>
      </p:grpSp>
      <p:sp>
        <p:nvSpPr>
          <p:cNvPr id="10"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11"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5"/>
              </a:rPr>
              <a:t>www.dawliatraining.com</a:t>
            </a:r>
            <a:endParaRPr lang="en-US" sz="1100" dirty="0">
              <a:effectLst/>
              <a:ea typeface="Calibri"/>
              <a:cs typeface="Arial"/>
            </a:endParaRPr>
          </a:p>
        </p:txBody>
      </p:sp>
    </p:spTree>
    <p:extLst>
      <p:ext uri="{BB962C8B-B14F-4D97-AF65-F5344CB8AC3E}">
        <p14:creationId xmlns:p14="http://schemas.microsoft.com/office/powerpoint/2010/main" val="40539128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circle(in)">
                                      <p:cBhvr>
                                        <p:cTn id="14"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57</a:t>
            </a:fld>
            <a:endParaRPr lang="ar-EG"/>
          </a:p>
        </p:txBody>
      </p:sp>
      <p:sp>
        <p:nvSpPr>
          <p:cNvPr id="23" name="Rectangle 22"/>
          <p:cNvSpPr/>
          <p:nvPr/>
        </p:nvSpPr>
        <p:spPr>
          <a:xfrm>
            <a:off x="6994358" y="202376"/>
            <a:ext cx="4855973" cy="707886"/>
          </a:xfrm>
          <a:prstGeom prst="rect">
            <a:avLst/>
          </a:prstGeom>
        </p:spPr>
        <p:txBody>
          <a:bodyPr wrap="square">
            <a:spAutoFit/>
          </a:bodyPr>
          <a:lstStyle/>
          <a:p>
            <a:pPr lvl="0" algn="ctr">
              <a:lnSpc>
                <a:spcPct val="125000"/>
              </a:lnSpc>
            </a:pPr>
            <a:r>
              <a:rPr lang="ar-EG" sz="3200" dirty="0">
                <a:solidFill>
                  <a:prstClr val="white"/>
                </a:solidFill>
                <a:latin typeface="Sakkal Majalla" pitchFamily="2" charset="-78"/>
                <a:cs typeface="Sakkal Majalla" pitchFamily="2" charset="-78"/>
              </a:rPr>
              <a:t>متطلبات تخطيط ومراقبة المخزون </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7128586" y="1288956"/>
            <a:ext cx="3533775" cy="5248275"/>
          </a:xfrm>
          <a:prstGeom prst="rect">
            <a:avLst/>
          </a:prstGeom>
        </p:spPr>
      </p:pic>
      <p:grpSp>
        <p:nvGrpSpPr>
          <p:cNvPr id="5" name="Group 4"/>
          <p:cNvGrpSpPr/>
          <p:nvPr/>
        </p:nvGrpSpPr>
        <p:grpSpPr>
          <a:xfrm>
            <a:off x="9448894" y="2997859"/>
            <a:ext cx="2655909" cy="2596117"/>
            <a:chOff x="8679088" y="3087507"/>
            <a:chExt cx="3138750" cy="3138750"/>
          </a:xfrm>
        </p:grpSpPr>
        <p:pic>
          <p:nvPicPr>
            <p:cNvPr id="6" name="Picture 5"/>
            <p:cNvPicPr>
              <a:picLocks noChangeAspect="1"/>
            </p:cNvPicPr>
            <p:nvPr/>
          </p:nvPicPr>
          <p:blipFill>
            <a:blip r:embed="rId4">
              <a:clrChange>
                <a:clrFrom>
                  <a:srgbClr val="FFFFFF"/>
                </a:clrFrom>
                <a:clrTo>
                  <a:srgbClr val="FFFFFF">
                    <a:alpha val="0"/>
                  </a:srgbClr>
                </a:clrTo>
              </a:clrChange>
            </a:blip>
            <a:stretch>
              <a:fillRect/>
            </a:stretch>
          </p:blipFill>
          <p:spPr>
            <a:xfrm>
              <a:off x="8679088" y="3087507"/>
              <a:ext cx="3138750" cy="3138750"/>
            </a:xfrm>
            <a:prstGeom prst="rect">
              <a:avLst/>
            </a:prstGeom>
          </p:spPr>
        </p:pic>
        <p:sp>
          <p:nvSpPr>
            <p:cNvPr id="8" name="Rectangle 7"/>
            <p:cNvSpPr/>
            <p:nvPr/>
          </p:nvSpPr>
          <p:spPr>
            <a:xfrm>
              <a:off x="9159508" y="3750864"/>
              <a:ext cx="2272410" cy="1897746"/>
            </a:xfrm>
            <a:prstGeom prst="rect">
              <a:avLst/>
            </a:prstGeom>
          </p:spPr>
          <p:txBody>
            <a:bodyPr wrap="square">
              <a:spAutoFit/>
            </a:bodyPr>
            <a:lstStyle/>
            <a:p>
              <a:pPr algn="ctr"/>
              <a:r>
                <a:rPr lang="ar-EG" sz="2400" b="1" dirty="0" smtClean="0">
                  <a:solidFill>
                    <a:srgbClr val="C00000"/>
                  </a:solidFill>
                  <a:latin typeface="Sakkal Majalla" panose="02000000000000000000" pitchFamily="2" charset="-78"/>
                  <a:cs typeface="Sakkal Majalla" panose="02000000000000000000" pitchFamily="2" charset="-78"/>
                </a:rPr>
                <a:t>من </a:t>
              </a:r>
              <a:r>
                <a:rPr lang="ar-EG" sz="2400" b="1" dirty="0">
                  <a:solidFill>
                    <a:srgbClr val="C00000"/>
                  </a:solidFill>
                  <a:latin typeface="Sakkal Majalla" panose="02000000000000000000" pitchFamily="2" charset="-78"/>
                  <a:cs typeface="Sakkal Majalla" panose="02000000000000000000" pitchFamily="2" charset="-78"/>
                </a:rPr>
                <a:t>أهم خصائص تخطيط ورقابة المخزون من هذه الفئة ما يلي</a:t>
              </a:r>
            </a:p>
          </p:txBody>
        </p:sp>
      </p:grpSp>
      <p:grpSp>
        <p:nvGrpSpPr>
          <p:cNvPr id="9" name="Group 8"/>
          <p:cNvGrpSpPr/>
          <p:nvPr/>
        </p:nvGrpSpPr>
        <p:grpSpPr>
          <a:xfrm>
            <a:off x="166525" y="1401386"/>
            <a:ext cx="10366378" cy="830997"/>
            <a:chOff x="-640394" y="1401387"/>
            <a:chExt cx="10366378" cy="830997"/>
          </a:xfrm>
        </p:grpSpPr>
        <p:sp>
          <p:nvSpPr>
            <p:cNvPr id="10" name="Rectangle 9"/>
            <p:cNvSpPr/>
            <p:nvPr/>
          </p:nvSpPr>
          <p:spPr>
            <a:xfrm>
              <a:off x="-640394" y="1401387"/>
              <a:ext cx="9297089" cy="830997"/>
            </a:xfrm>
            <a:prstGeom prst="rect">
              <a:avLst/>
            </a:prstGeom>
          </p:spPr>
          <p:txBody>
            <a:bodyPr wrap="square">
              <a:spAutoFit/>
            </a:bodyPr>
            <a:lstStyle/>
            <a:p>
              <a:pPr algn="justLow"/>
              <a:r>
                <a:rPr lang="ar-EG" sz="2400" b="1" dirty="0">
                  <a:solidFill>
                    <a:srgbClr val="002060"/>
                  </a:solidFill>
                  <a:latin typeface="Sakkal Majalla" panose="02000000000000000000" pitchFamily="2" charset="-78"/>
                  <a:cs typeface="Sakkal Majalla" panose="02000000000000000000" pitchFamily="2" charset="-78"/>
                </a:rPr>
                <a:t>مراعاة الدقة في دراسة ومتابعة العرض والطلب واتجاهات الأسعار ومصادر التوريد التي تتعامل في </a:t>
              </a:r>
              <a:r>
                <a:rPr lang="ar-EG" sz="2400" b="1" dirty="0" smtClean="0">
                  <a:solidFill>
                    <a:srgbClr val="002060"/>
                  </a:solidFill>
                  <a:latin typeface="Sakkal Majalla" panose="02000000000000000000" pitchFamily="2" charset="-78"/>
                  <a:cs typeface="Sakkal Majalla" panose="02000000000000000000" pitchFamily="2" charset="-78"/>
                </a:rPr>
                <a:t>هذه </a:t>
              </a:r>
              <a:r>
                <a:rPr lang="ar-EG" sz="2400" b="1" dirty="0">
                  <a:solidFill>
                    <a:srgbClr val="002060"/>
                  </a:solidFill>
                  <a:latin typeface="Sakkal Majalla" panose="02000000000000000000" pitchFamily="2" charset="-78"/>
                  <a:cs typeface="Sakkal Majalla" panose="02000000000000000000" pitchFamily="2" charset="-78"/>
                </a:rPr>
                <a:t>الأصناف</a:t>
              </a:r>
            </a:p>
          </p:txBody>
        </p:sp>
        <p:sp>
          <p:nvSpPr>
            <p:cNvPr id="11" name="Rectangle 10"/>
            <p:cNvSpPr/>
            <p:nvPr/>
          </p:nvSpPr>
          <p:spPr>
            <a:xfrm>
              <a:off x="8972636" y="1555085"/>
              <a:ext cx="753348" cy="461665"/>
            </a:xfrm>
            <a:prstGeom prst="rect">
              <a:avLst/>
            </a:prstGeom>
          </p:spPr>
          <p:txBody>
            <a:bodyPr wrap="square">
              <a:spAutoFit/>
            </a:bodyPr>
            <a:lstStyle/>
            <a:p>
              <a:pPr algn="ctr"/>
              <a:r>
                <a:rPr lang="ar-EG" sz="2400" b="1" dirty="0" smtClean="0">
                  <a:solidFill>
                    <a:srgbClr val="C00000"/>
                  </a:solidFill>
                  <a:latin typeface="Sakkal Majalla" panose="02000000000000000000" pitchFamily="2" charset="-78"/>
                  <a:cs typeface="Sakkal Majalla" panose="02000000000000000000" pitchFamily="2" charset="-78"/>
                </a:rPr>
                <a:t>1</a:t>
              </a:r>
              <a:endParaRPr lang="ar-EG" sz="2400" b="1" dirty="0">
                <a:solidFill>
                  <a:srgbClr val="C00000"/>
                </a:solidFill>
                <a:latin typeface="Sakkal Majalla" panose="02000000000000000000" pitchFamily="2" charset="-78"/>
                <a:cs typeface="Sakkal Majalla" panose="02000000000000000000" pitchFamily="2" charset="-78"/>
              </a:endParaRPr>
            </a:p>
          </p:txBody>
        </p:sp>
      </p:grpSp>
      <p:grpSp>
        <p:nvGrpSpPr>
          <p:cNvPr id="12" name="Group 11"/>
          <p:cNvGrpSpPr/>
          <p:nvPr/>
        </p:nvGrpSpPr>
        <p:grpSpPr>
          <a:xfrm>
            <a:off x="166525" y="2380280"/>
            <a:ext cx="9647136" cy="830997"/>
            <a:chOff x="78848" y="1348160"/>
            <a:chExt cx="9647136" cy="830997"/>
          </a:xfrm>
        </p:grpSpPr>
        <p:sp>
          <p:nvSpPr>
            <p:cNvPr id="13" name="Rectangle 12"/>
            <p:cNvSpPr/>
            <p:nvPr/>
          </p:nvSpPr>
          <p:spPr>
            <a:xfrm>
              <a:off x="78848" y="1348160"/>
              <a:ext cx="8559591" cy="830997"/>
            </a:xfrm>
            <a:prstGeom prst="rect">
              <a:avLst/>
            </a:prstGeom>
          </p:spPr>
          <p:txBody>
            <a:bodyPr wrap="square">
              <a:spAutoFit/>
            </a:bodyPr>
            <a:lstStyle/>
            <a:p>
              <a:pPr algn="justLow"/>
              <a:r>
                <a:rPr lang="ar-EG" sz="2400" b="1" dirty="0">
                  <a:solidFill>
                    <a:srgbClr val="002060"/>
                  </a:solidFill>
                  <a:latin typeface="Sakkal Majalla" panose="02000000000000000000" pitchFamily="2" charset="-78"/>
                  <a:cs typeface="Sakkal Majalla" panose="02000000000000000000" pitchFamily="2" charset="-78"/>
                </a:rPr>
                <a:t>دراسة إمكانية تصنيع كل أو بعض هذه الأصناف في ضوء تحليل التكاليف المرتبطة بذلك مقارنة بتكاليف توفيرها من السوق عن طريق الشراء</a:t>
              </a:r>
            </a:p>
          </p:txBody>
        </p:sp>
        <p:sp>
          <p:nvSpPr>
            <p:cNvPr id="14" name="Rectangle 13"/>
            <p:cNvSpPr/>
            <p:nvPr/>
          </p:nvSpPr>
          <p:spPr>
            <a:xfrm>
              <a:off x="8972636" y="1555085"/>
              <a:ext cx="753348" cy="461665"/>
            </a:xfrm>
            <a:prstGeom prst="rect">
              <a:avLst/>
            </a:prstGeom>
          </p:spPr>
          <p:txBody>
            <a:bodyPr wrap="square">
              <a:spAutoFit/>
            </a:bodyPr>
            <a:lstStyle/>
            <a:p>
              <a:pPr algn="ctr"/>
              <a:r>
                <a:rPr lang="ar-EG" sz="2400" b="1" dirty="0" smtClean="0">
                  <a:solidFill>
                    <a:srgbClr val="C00000"/>
                  </a:solidFill>
                  <a:latin typeface="Sakkal Majalla" panose="02000000000000000000" pitchFamily="2" charset="-78"/>
                  <a:cs typeface="Sakkal Majalla" panose="02000000000000000000" pitchFamily="2" charset="-78"/>
                </a:rPr>
                <a:t>2</a:t>
              </a:r>
              <a:endParaRPr lang="ar-EG" sz="2400" b="1" dirty="0">
                <a:solidFill>
                  <a:srgbClr val="C00000"/>
                </a:solidFill>
                <a:latin typeface="Sakkal Majalla" panose="02000000000000000000" pitchFamily="2" charset="-78"/>
                <a:cs typeface="Sakkal Majalla" panose="02000000000000000000" pitchFamily="2" charset="-78"/>
              </a:endParaRPr>
            </a:p>
          </p:txBody>
        </p:sp>
      </p:grpSp>
      <p:grpSp>
        <p:nvGrpSpPr>
          <p:cNvPr id="15" name="Group 14"/>
          <p:cNvGrpSpPr/>
          <p:nvPr/>
        </p:nvGrpSpPr>
        <p:grpSpPr>
          <a:xfrm>
            <a:off x="166525" y="3492683"/>
            <a:ext cx="9222169" cy="830997"/>
            <a:chOff x="503815" y="1428442"/>
            <a:chExt cx="9222169" cy="830997"/>
          </a:xfrm>
        </p:grpSpPr>
        <p:sp>
          <p:nvSpPr>
            <p:cNvPr id="16" name="Rectangle 15"/>
            <p:cNvSpPr/>
            <p:nvPr/>
          </p:nvSpPr>
          <p:spPr>
            <a:xfrm>
              <a:off x="503815" y="1428442"/>
              <a:ext cx="8184077" cy="830997"/>
            </a:xfrm>
            <a:prstGeom prst="rect">
              <a:avLst/>
            </a:prstGeom>
          </p:spPr>
          <p:txBody>
            <a:bodyPr wrap="square">
              <a:spAutoFit/>
            </a:bodyPr>
            <a:lstStyle/>
            <a:p>
              <a:pPr algn="justLow"/>
              <a:r>
                <a:rPr lang="ar-EG" sz="2400" b="1" dirty="0">
                  <a:solidFill>
                    <a:srgbClr val="002060"/>
                  </a:solidFill>
                  <a:latin typeface="Sakkal Majalla" panose="02000000000000000000" pitchFamily="2" charset="-78"/>
                  <a:cs typeface="Sakkal Majalla" panose="02000000000000000000" pitchFamily="2" charset="-78"/>
                </a:rPr>
                <a:t>الدقة في تحديد الحدود الدنيا والقصوى ونقطة أو مستوى إعادة الطلب من هذه الأصناف ومراجعتها بعد كل عملية صرف أو سحب منها</a:t>
              </a:r>
            </a:p>
          </p:txBody>
        </p:sp>
        <p:sp>
          <p:nvSpPr>
            <p:cNvPr id="17" name="Rectangle 16"/>
            <p:cNvSpPr/>
            <p:nvPr/>
          </p:nvSpPr>
          <p:spPr>
            <a:xfrm>
              <a:off x="8972636" y="1555085"/>
              <a:ext cx="753348" cy="461665"/>
            </a:xfrm>
            <a:prstGeom prst="rect">
              <a:avLst/>
            </a:prstGeom>
          </p:spPr>
          <p:txBody>
            <a:bodyPr wrap="square">
              <a:spAutoFit/>
            </a:bodyPr>
            <a:lstStyle/>
            <a:p>
              <a:pPr algn="ctr"/>
              <a:r>
                <a:rPr lang="ar-EG" sz="2400" b="1" dirty="0" smtClean="0">
                  <a:solidFill>
                    <a:srgbClr val="C00000"/>
                  </a:solidFill>
                  <a:latin typeface="Sakkal Majalla" panose="02000000000000000000" pitchFamily="2" charset="-78"/>
                  <a:cs typeface="Sakkal Majalla" panose="02000000000000000000" pitchFamily="2" charset="-78"/>
                </a:rPr>
                <a:t>3</a:t>
              </a:r>
              <a:endParaRPr lang="ar-EG" sz="2400" b="1" dirty="0">
                <a:solidFill>
                  <a:srgbClr val="C00000"/>
                </a:solidFill>
                <a:latin typeface="Sakkal Majalla" panose="02000000000000000000" pitchFamily="2" charset="-78"/>
                <a:cs typeface="Sakkal Majalla" panose="02000000000000000000" pitchFamily="2" charset="-78"/>
              </a:endParaRPr>
            </a:p>
          </p:txBody>
        </p:sp>
      </p:grpSp>
      <p:grpSp>
        <p:nvGrpSpPr>
          <p:cNvPr id="18" name="Group 17"/>
          <p:cNvGrpSpPr/>
          <p:nvPr/>
        </p:nvGrpSpPr>
        <p:grpSpPr>
          <a:xfrm>
            <a:off x="166525" y="4654529"/>
            <a:ext cx="8560751" cy="476512"/>
            <a:chOff x="1165233" y="1540238"/>
            <a:chExt cx="8560751" cy="476512"/>
          </a:xfrm>
        </p:grpSpPr>
        <p:sp>
          <p:nvSpPr>
            <p:cNvPr id="19" name="Rectangle 18"/>
            <p:cNvSpPr/>
            <p:nvPr/>
          </p:nvSpPr>
          <p:spPr>
            <a:xfrm>
              <a:off x="1165233" y="1540238"/>
              <a:ext cx="7409781" cy="461665"/>
            </a:xfrm>
            <a:prstGeom prst="rect">
              <a:avLst/>
            </a:prstGeom>
          </p:spPr>
          <p:txBody>
            <a:bodyPr wrap="square">
              <a:spAutoFit/>
            </a:bodyPr>
            <a:lstStyle/>
            <a:p>
              <a:pPr algn="justLow"/>
              <a:r>
                <a:rPr lang="ar-EG" sz="2400" b="1" dirty="0">
                  <a:solidFill>
                    <a:srgbClr val="002060"/>
                  </a:solidFill>
                  <a:latin typeface="Sakkal Majalla" panose="02000000000000000000" pitchFamily="2" charset="-78"/>
                  <a:cs typeface="Sakkal Majalla" panose="02000000000000000000" pitchFamily="2" charset="-78"/>
                </a:rPr>
                <a:t>إعطاء العناية الكافية لعمليات استلام وفحص الأصناف نظرا لارتفاع قيمتها</a:t>
              </a:r>
            </a:p>
          </p:txBody>
        </p:sp>
        <p:sp>
          <p:nvSpPr>
            <p:cNvPr id="20" name="Rectangle 19"/>
            <p:cNvSpPr/>
            <p:nvPr/>
          </p:nvSpPr>
          <p:spPr>
            <a:xfrm>
              <a:off x="8972636" y="1555085"/>
              <a:ext cx="753348" cy="461665"/>
            </a:xfrm>
            <a:prstGeom prst="rect">
              <a:avLst/>
            </a:prstGeom>
          </p:spPr>
          <p:txBody>
            <a:bodyPr wrap="square">
              <a:spAutoFit/>
            </a:bodyPr>
            <a:lstStyle/>
            <a:p>
              <a:pPr algn="ctr"/>
              <a:r>
                <a:rPr lang="ar-EG" sz="2400" b="1" dirty="0" smtClean="0">
                  <a:solidFill>
                    <a:srgbClr val="C00000"/>
                  </a:solidFill>
                  <a:latin typeface="Sakkal Majalla" panose="02000000000000000000" pitchFamily="2" charset="-78"/>
                  <a:cs typeface="Sakkal Majalla" panose="02000000000000000000" pitchFamily="2" charset="-78"/>
                </a:rPr>
                <a:t>4</a:t>
              </a:r>
              <a:endParaRPr lang="ar-EG" sz="2400" b="1" dirty="0">
                <a:solidFill>
                  <a:srgbClr val="C00000"/>
                </a:solidFill>
                <a:latin typeface="Sakkal Majalla" panose="02000000000000000000" pitchFamily="2" charset="-78"/>
                <a:cs typeface="Sakkal Majalla" panose="02000000000000000000" pitchFamily="2" charset="-78"/>
              </a:endParaRPr>
            </a:p>
          </p:txBody>
        </p:sp>
      </p:grpSp>
      <p:grpSp>
        <p:nvGrpSpPr>
          <p:cNvPr id="21" name="Group 20"/>
          <p:cNvGrpSpPr/>
          <p:nvPr/>
        </p:nvGrpSpPr>
        <p:grpSpPr>
          <a:xfrm>
            <a:off x="325323" y="5697778"/>
            <a:ext cx="7882778" cy="469226"/>
            <a:chOff x="1789419" y="1555085"/>
            <a:chExt cx="7882778" cy="469226"/>
          </a:xfrm>
        </p:grpSpPr>
        <p:sp>
          <p:nvSpPr>
            <p:cNvPr id="22" name="Rectangle 21"/>
            <p:cNvSpPr/>
            <p:nvPr/>
          </p:nvSpPr>
          <p:spPr>
            <a:xfrm>
              <a:off x="1789419" y="1562646"/>
              <a:ext cx="6803263" cy="461665"/>
            </a:xfrm>
            <a:prstGeom prst="rect">
              <a:avLst/>
            </a:prstGeom>
          </p:spPr>
          <p:txBody>
            <a:bodyPr wrap="square">
              <a:spAutoFit/>
            </a:bodyPr>
            <a:lstStyle/>
            <a:p>
              <a:pPr algn="justLow"/>
              <a:r>
                <a:rPr lang="ar-EG" sz="2400" b="1" dirty="0">
                  <a:solidFill>
                    <a:srgbClr val="002060"/>
                  </a:solidFill>
                  <a:latin typeface="Sakkal Majalla" panose="02000000000000000000" pitchFamily="2" charset="-78"/>
                  <a:cs typeface="Sakkal Majalla" panose="02000000000000000000" pitchFamily="2" charset="-78"/>
                </a:rPr>
                <a:t>إخضاع الأصناف التي تنتمي لهذه الفئة لرقابة دورية وفي فترات متقاربة</a:t>
              </a:r>
            </a:p>
          </p:txBody>
        </p:sp>
        <p:sp>
          <p:nvSpPr>
            <p:cNvPr id="24" name="Rectangle 23"/>
            <p:cNvSpPr/>
            <p:nvPr/>
          </p:nvSpPr>
          <p:spPr>
            <a:xfrm>
              <a:off x="8918849" y="1555085"/>
              <a:ext cx="753348" cy="461665"/>
            </a:xfrm>
            <a:prstGeom prst="rect">
              <a:avLst/>
            </a:prstGeom>
          </p:spPr>
          <p:txBody>
            <a:bodyPr wrap="square">
              <a:spAutoFit/>
            </a:bodyPr>
            <a:lstStyle/>
            <a:p>
              <a:pPr algn="ctr"/>
              <a:r>
                <a:rPr lang="ar-EG" sz="2400" b="1" dirty="0" smtClean="0">
                  <a:solidFill>
                    <a:srgbClr val="C00000"/>
                  </a:solidFill>
                  <a:latin typeface="Sakkal Majalla" panose="02000000000000000000" pitchFamily="2" charset="-78"/>
                  <a:cs typeface="Sakkal Majalla" panose="02000000000000000000" pitchFamily="2" charset="-78"/>
                </a:rPr>
                <a:t>5</a:t>
              </a:r>
              <a:endParaRPr lang="ar-EG" sz="2400" b="1" dirty="0">
                <a:solidFill>
                  <a:srgbClr val="C00000"/>
                </a:solidFill>
                <a:latin typeface="Sakkal Majalla" panose="02000000000000000000" pitchFamily="2" charset="-78"/>
                <a:cs typeface="Sakkal Majalla" panose="02000000000000000000" pitchFamily="2" charset="-78"/>
              </a:endParaRPr>
            </a:p>
          </p:txBody>
        </p:sp>
      </p:grpSp>
      <p:sp>
        <p:nvSpPr>
          <p:cNvPr id="25"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26"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5"/>
              </a:rPr>
              <a:t>www.dawliatraining.com</a:t>
            </a:r>
            <a:endParaRPr lang="en-US" sz="1100" dirty="0">
              <a:effectLst/>
              <a:ea typeface="Calibri"/>
              <a:cs typeface="Arial"/>
            </a:endParaRPr>
          </a:p>
        </p:txBody>
      </p:sp>
    </p:spTree>
    <p:extLst>
      <p:ext uri="{BB962C8B-B14F-4D97-AF65-F5344CB8AC3E}">
        <p14:creationId xmlns:p14="http://schemas.microsoft.com/office/powerpoint/2010/main" val="413107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barn(inVertical)">
                                      <p:cBhvr>
                                        <p:cTn id="25" dur="500"/>
                                        <p:tgtEl>
                                          <p:spTgt spid="4"/>
                                        </p:tgtEl>
                                      </p:cBhvr>
                                    </p:animEffect>
                                  </p:childTnLst>
                                </p:cTn>
                              </p:par>
                              <p:par>
                                <p:cTn id="26" presetID="16" presetClass="entr" presetSubtype="21" fill="hold"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barn(inVertical)">
                                      <p:cBhvr>
                                        <p:cTn id="28" dur="500"/>
                                        <p:tgtEl>
                                          <p:spTgt spid="9"/>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barn(inVertical)">
                                      <p:cBhvr>
                                        <p:cTn id="33" dur="500"/>
                                        <p:tgtEl>
                                          <p:spTgt spid="12"/>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nodeType="click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barn(inVertical)">
                                      <p:cBhvr>
                                        <p:cTn id="38" dur="500"/>
                                        <p:tgtEl>
                                          <p:spTgt spid="15"/>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nodeType="click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barn(inVertical)">
                                      <p:cBhvr>
                                        <p:cTn id="43" dur="500"/>
                                        <p:tgtEl>
                                          <p:spTgt spid="18"/>
                                        </p:tgtEl>
                                      </p:cBhvr>
                                    </p:animEffect>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nodeType="click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barn(inVertical)">
                                      <p:cBhvr>
                                        <p:cTn id="4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58</a:t>
            </a:fld>
            <a:endParaRPr lang="ar-EG"/>
          </a:p>
        </p:txBody>
      </p:sp>
      <p:sp>
        <p:nvSpPr>
          <p:cNvPr id="23" name="Rectangle 22"/>
          <p:cNvSpPr/>
          <p:nvPr/>
        </p:nvSpPr>
        <p:spPr>
          <a:xfrm>
            <a:off x="6994358" y="202376"/>
            <a:ext cx="4855973" cy="707886"/>
          </a:xfrm>
          <a:prstGeom prst="rect">
            <a:avLst/>
          </a:prstGeom>
        </p:spPr>
        <p:txBody>
          <a:bodyPr wrap="square">
            <a:spAutoFit/>
          </a:bodyPr>
          <a:lstStyle/>
          <a:p>
            <a:pPr lvl="0" algn="ctr">
              <a:lnSpc>
                <a:spcPct val="125000"/>
              </a:lnSpc>
            </a:pPr>
            <a:r>
              <a:rPr lang="ar-EG" sz="3200" dirty="0">
                <a:solidFill>
                  <a:prstClr val="white"/>
                </a:solidFill>
                <a:latin typeface="Sakkal Majalla" pitchFamily="2" charset="-78"/>
                <a:cs typeface="Sakkal Majalla" pitchFamily="2" charset="-78"/>
              </a:rPr>
              <a:t>متطلبات تخطيط ومراقبة المخزون </a:t>
            </a:r>
          </a:p>
        </p:txBody>
      </p:sp>
      <p:grpSp>
        <p:nvGrpSpPr>
          <p:cNvPr id="4" name="Group 3"/>
          <p:cNvGrpSpPr/>
          <p:nvPr/>
        </p:nvGrpSpPr>
        <p:grpSpPr>
          <a:xfrm>
            <a:off x="9203384" y="1178150"/>
            <a:ext cx="2646947" cy="730785"/>
            <a:chOff x="0" y="0"/>
            <a:chExt cx="3192780" cy="733425"/>
          </a:xfrm>
        </p:grpSpPr>
        <p:pic>
          <p:nvPicPr>
            <p:cNvPr id="5" name="Picture 4" descr="E:\القديم كله\صور\صور شغل\3\5.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3192780" cy="733425"/>
            </a:xfrm>
            <a:prstGeom prst="rect">
              <a:avLst/>
            </a:prstGeom>
            <a:noFill/>
            <a:ln>
              <a:noFill/>
            </a:ln>
          </p:spPr>
        </p:pic>
        <p:sp>
          <p:nvSpPr>
            <p:cNvPr id="6" name="Rectangle 5"/>
            <p:cNvSpPr/>
            <p:nvPr/>
          </p:nvSpPr>
          <p:spPr>
            <a:xfrm>
              <a:off x="239993" y="180413"/>
              <a:ext cx="2388736" cy="460688"/>
            </a:xfrm>
            <a:prstGeom prst="rect">
              <a:avLst/>
            </a:prstGeom>
          </p:spPr>
          <p:txBody>
            <a:bodyPr wrap="square">
              <a:noAutofit/>
            </a:bodyPr>
            <a:lstStyle/>
            <a:p>
              <a:pPr algn="ctr">
                <a:lnSpc>
                  <a:spcPct val="107000"/>
                </a:lnSpc>
                <a:spcAft>
                  <a:spcPts val="800"/>
                </a:spcAft>
              </a:pPr>
              <a:r>
                <a:rPr lang="ar-SA" sz="2800" b="1" dirty="0">
                  <a:solidFill>
                    <a:srgbClr val="C00000"/>
                  </a:solidFill>
                  <a:latin typeface="Calibri" panose="020F0502020204030204" pitchFamily="34" charset="0"/>
                  <a:ea typeface="Calibri" panose="020F0502020204030204" pitchFamily="34" charset="0"/>
                  <a:cs typeface="Adobe Arabic" panose="02040503050201020203" pitchFamily="18" charset="-78"/>
                </a:rPr>
                <a:t>الفئة (ب) أو (</a:t>
              </a:r>
              <a:r>
                <a:rPr lang="en-US" sz="2800" b="1" dirty="0">
                  <a:solidFill>
                    <a:srgbClr val="C00000"/>
                  </a:solidFill>
                  <a:latin typeface="Adobe Arabic" panose="02040503050201020203" pitchFamily="18" charset="-78"/>
                  <a:ea typeface="Calibri" panose="020F0502020204030204" pitchFamily="34" charset="0"/>
                  <a:cs typeface="Arial" panose="020B0604020202020204" pitchFamily="34" charset="0"/>
                </a:rPr>
                <a:t>B</a:t>
              </a:r>
              <a:r>
                <a:rPr lang="ar-SA" sz="2800" b="1" dirty="0">
                  <a:solidFill>
                    <a:srgbClr val="C00000"/>
                  </a:solidFill>
                  <a:latin typeface="Calibri" panose="020F0502020204030204" pitchFamily="34" charset="0"/>
                  <a:ea typeface="Calibri" panose="020F0502020204030204" pitchFamily="34" charset="0"/>
                  <a:cs typeface="Adobe Arabic" panose="02040503050201020203" pitchFamily="18" charset="-78"/>
                </a:rPr>
                <a:t>)</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8" name="Group 7"/>
          <p:cNvGrpSpPr/>
          <p:nvPr/>
        </p:nvGrpSpPr>
        <p:grpSpPr>
          <a:xfrm>
            <a:off x="423884" y="1927938"/>
            <a:ext cx="11582399" cy="1015663"/>
            <a:chOff x="433137" y="2364209"/>
            <a:chExt cx="11582399" cy="1015663"/>
          </a:xfrm>
        </p:grpSpPr>
        <p:pic>
          <p:nvPicPr>
            <p:cNvPr id="2" name="Picture 1"/>
            <p:cNvPicPr>
              <a:picLocks noChangeAspect="1"/>
            </p:cNvPicPr>
            <p:nvPr/>
          </p:nvPicPr>
          <p:blipFill>
            <a:blip r:embed="rId4">
              <a:clrChange>
                <a:clrFrom>
                  <a:srgbClr val="FFFFFF"/>
                </a:clrFrom>
                <a:clrTo>
                  <a:srgbClr val="FFFFFF">
                    <a:alpha val="0"/>
                  </a:srgbClr>
                </a:clrTo>
              </a:clrChange>
            </a:blip>
            <a:stretch>
              <a:fillRect/>
            </a:stretch>
          </p:blipFill>
          <p:spPr>
            <a:xfrm flipH="1">
              <a:off x="11097052" y="2364209"/>
              <a:ext cx="918484" cy="918484"/>
            </a:xfrm>
            <a:prstGeom prst="rect">
              <a:avLst/>
            </a:prstGeom>
          </p:spPr>
        </p:pic>
        <p:sp>
          <p:nvSpPr>
            <p:cNvPr id="3" name="Rectangle 2"/>
            <p:cNvSpPr/>
            <p:nvPr/>
          </p:nvSpPr>
          <p:spPr>
            <a:xfrm>
              <a:off x="433137" y="2364209"/>
              <a:ext cx="10885404" cy="1015663"/>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هي الفئة التي تقع في الوسط بين الفئة الهامة جدا </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(A) </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والفئة قليلة الأهمية </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(C)</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وتمثل هذه الفئة في حدود ۳۰٪ </a:t>
              </a:r>
              <a:r>
                <a:rPr lang="ar-EG"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t/>
              </a:r>
              <a:br>
                <a:rPr lang="ar-EG"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br>
              <a:r>
                <a:rPr lang="ar-EG"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t>من </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عدد الأصناف أو المواد المخزنة وتستوعب في حدود ۲۰٪ من قيمة الاستخدام السنوي</a:t>
              </a:r>
            </a:p>
          </p:txBody>
        </p:sp>
      </p:grpSp>
      <p:grpSp>
        <p:nvGrpSpPr>
          <p:cNvPr id="10" name="Group 9"/>
          <p:cNvGrpSpPr/>
          <p:nvPr/>
        </p:nvGrpSpPr>
        <p:grpSpPr>
          <a:xfrm>
            <a:off x="423884" y="2831203"/>
            <a:ext cx="11582399" cy="1015663"/>
            <a:chOff x="433137" y="2364209"/>
            <a:chExt cx="11582399" cy="1015663"/>
          </a:xfrm>
        </p:grpSpPr>
        <p:pic>
          <p:nvPicPr>
            <p:cNvPr id="11" name="Picture 10"/>
            <p:cNvPicPr>
              <a:picLocks noChangeAspect="1"/>
            </p:cNvPicPr>
            <p:nvPr/>
          </p:nvPicPr>
          <p:blipFill>
            <a:blip r:embed="rId4">
              <a:clrChange>
                <a:clrFrom>
                  <a:srgbClr val="FFFFFF"/>
                </a:clrFrom>
                <a:clrTo>
                  <a:srgbClr val="FFFFFF">
                    <a:alpha val="0"/>
                  </a:srgbClr>
                </a:clrTo>
              </a:clrChange>
            </a:blip>
            <a:stretch>
              <a:fillRect/>
            </a:stretch>
          </p:blipFill>
          <p:spPr>
            <a:xfrm flipH="1">
              <a:off x="11097052" y="2364209"/>
              <a:ext cx="918484" cy="918484"/>
            </a:xfrm>
            <a:prstGeom prst="rect">
              <a:avLst/>
            </a:prstGeom>
          </p:spPr>
        </p:pic>
        <p:sp>
          <p:nvSpPr>
            <p:cNvPr id="12" name="Rectangle 11"/>
            <p:cNvSpPr/>
            <p:nvPr/>
          </p:nvSpPr>
          <p:spPr>
            <a:xfrm>
              <a:off x="433137" y="2364209"/>
              <a:ext cx="10885404" cy="1015663"/>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وبالنسبة لهذه الفئة تمارس أنشطة تخطيط ورقابة المخزون المتبعة للفئة (</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A</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ولكن على فترات متباعدة نسبيا </a:t>
              </a:r>
              <a:r>
                <a:rPr lang="ar-EG"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t/>
              </a:r>
              <a:br>
                <a:rPr lang="ar-EG"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br>
              <a:r>
                <a:rPr lang="ar-EG"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t>إذا </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ما قورنت بالفئة الأولى (ربع أو نصف سنوية</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a:t>
              </a:r>
            </a:p>
          </p:txBody>
        </p:sp>
      </p:grpSp>
      <p:grpSp>
        <p:nvGrpSpPr>
          <p:cNvPr id="18" name="Group 17"/>
          <p:cNvGrpSpPr/>
          <p:nvPr/>
        </p:nvGrpSpPr>
        <p:grpSpPr>
          <a:xfrm>
            <a:off x="9422344" y="3749687"/>
            <a:ext cx="2646947" cy="730785"/>
            <a:chOff x="0" y="0"/>
            <a:chExt cx="3192780" cy="733425"/>
          </a:xfrm>
        </p:grpSpPr>
        <p:pic>
          <p:nvPicPr>
            <p:cNvPr id="19" name="Picture 18" descr="E:\القديم كله\صور\صور شغل\3\5.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3192780" cy="733425"/>
            </a:xfrm>
            <a:prstGeom prst="rect">
              <a:avLst/>
            </a:prstGeom>
            <a:noFill/>
            <a:ln>
              <a:noFill/>
            </a:ln>
          </p:spPr>
        </p:pic>
        <p:sp>
          <p:nvSpPr>
            <p:cNvPr id="20" name="Rectangle 19"/>
            <p:cNvSpPr/>
            <p:nvPr/>
          </p:nvSpPr>
          <p:spPr>
            <a:xfrm>
              <a:off x="239993" y="180413"/>
              <a:ext cx="2388736" cy="460688"/>
            </a:xfrm>
            <a:prstGeom prst="rect">
              <a:avLst/>
            </a:prstGeom>
          </p:spPr>
          <p:txBody>
            <a:bodyPr wrap="square">
              <a:noAutofit/>
            </a:bodyPr>
            <a:lstStyle/>
            <a:p>
              <a:pPr algn="ctr">
                <a:lnSpc>
                  <a:spcPct val="107000"/>
                </a:lnSpc>
                <a:spcAft>
                  <a:spcPts val="800"/>
                </a:spcAft>
              </a:pPr>
              <a:r>
                <a:rPr lang="ar-SA" sz="2800" b="1" dirty="0">
                  <a:solidFill>
                    <a:srgbClr val="C00000"/>
                  </a:solidFill>
                  <a:latin typeface="Calibri" panose="020F0502020204030204" pitchFamily="34" charset="0"/>
                  <a:ea typeface="Calibri" panose="020F0502020204030204" pitchFamily="34" charset="0"/>
                  <a:cs typeface="Adobe Arabic" panose="02040503050201020203" pitchFamily="18" charset="-78"/>
                </a:rPr>
                <a:t>الفئة (ج) أو (</a:t>
              </a:r>
              <a:r>
                <a:rPr lang="en-US" sz="2800" b="1" dirty="0">
                  <a:solidFill>
                    <a:srgbClr val="C00000"/>
                  </a:solidFill>
                  <a:latin typeface="Adobe Arabic" panose="02040503050201020203" pitchFamily="18" charset="-78"/>
                  <a:ea typeface="Calibri" panose="020F0502020204030204" pitchFamily="34" charset="0"/>
                  <a:cs typeface="Arial" panose="020B0604020202020204" pitchFamily="34" charset="0"/>
                </a:rPr>
                <a:t>C</a:t>
              </a:r>
              <a:r>
                <a:rPr lang="ar-SA" sz="2800" b="1" dirty="0">
                  <a:solidFill>
                    <a:srgbClr val="C00000"/>
                  </a:solidFill>
                  <a:latin typeface="Calibri" panose="020F0502020204030204" pitchFamily="34" charset="0"/>
                  <a:ea typeface="Calibri" panose="020F0502020204030204" pitchFamily="34" charset="0"/>
                  <a:cs typeface="Adobe Arabic" panose="02040503050201020203" pitchFamily="18" charset="-78"/>
                </a:rPr>
                <a:t>)</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1" name="Group 20"/>
          <p:cNvGrpSpPr/>
          <p:nvPr/>
        </p:nvGrpSpPr>
        <p:grpSpPr>
          <a:xfrm>
            <a:off x="622848" y="4555773"/>
            <a:ext cx="11582399" cy="1015663"/>
            <a:chOff x="433137" y="2364209"/>
            <a:chExt cx="11582399" cy="1015663"/>
          </a:xfrm>
        </p:grpSpPr>
        <p:pic>
          <p:nvPicPr>
            <p:cNvPr id="22" name="Picture 21"/>
            <p:cNvPicPr>
              <a:picLocks noChangeAspect="1"/>
            </p:cNvPicPr>
            <p:nvPr/>
          </p:nvPicPr>
          <p:blipFill>
            <a:blip r:embed="rId4">
              <a:clrChange>
                <a:clrFrom>
                  <a:srgbClr val="FFFFFF"/>
                </a:clrFrom>
                <a:clrTo>
                  <a:srgbClr val="FFFFFF">
                    <a:alpha val="0"/>
                  </a:srgbClr>
                </a:clrTo>
              </a:clrChange>
            </a:blip>
            <a:stretch>
              <a:fillRect/>
            </a:stretch>
          </p:blipFill>
          <p:spPr>
            <a:xfrm flipH="1">
              <a:off x="11097052" y="2364209"/>
              <a:ext cx="918484" cy="918484"/>
            </a:xfrm>
            <a:prstGeom prst="rect">
              <a:avLst/>
            </a:prstGeom>
          </p:spPr>
        </p:pic>
        <p:sp>
          <p:nvSpPr>
            <p:cNvPr id="24" name="Rectangle 23"/>
            <p:cNvSpPr/>
            <p:nvPr/>
          </p:nvSpPr>
          <p:spPr>
            <a:xfrm>
              <a:off x="433137" y="2364209"/>
              <a:ext cx="10885404" cy="1015663"/>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الفئة (ج) </a:t>
              </a:r>
              <a:r>
                <a:rPr lang="ar-EG"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t>أو</a:t>
              </a:r>
              <a:r>
                <a:rPr lang="en-US"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t> (</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C</a:t>
              </a:r>
              <a:r>
                <a:rPr lang="en-US"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t>) </a:t>
              </a:r>
              <a:r>
                <a:rPr lang="ar-EG"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t>وهي </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الفئة الأقل أهمية مقارنة بالفئتين السابقتين. وتمثل هذه الفئة في حدود 50٪ </a:t>
              </a:r>
              <a:r>
                <a:rPr lang="ar-EG"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t>من </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عدد الأصناف </a:t>
              </a:r>
              <a:r>
                <a:rPr lang="ar-EG"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t/>
              </a:r>
              <a:br>
                <a:rPr lang="ar-EG"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br>
              <a:r>
                <a:rPr lang="ar-EG"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t>أو </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المواد المخزنة وتستوعب في حدود ۱۰٪ من قيمة الاستخدام السنوي</a:t>
              </a:r>
            </a:p>
          </p:txBody>
        </p:sp>
      </p:grpSp>
      <p:grpSp>
        <p:nvGrpSpPr>
          <p:cNvPr id="25" name="Group 24"/>
          <p:cNvGrpSpPr/>
          <p:nvPr/>
        </p:nvGrpSpPr>
        <p:grpSpPr>
          <a:xfrm>
            <a:off x="609601" y="5646737"/>
            <a:ext cx="11582399" cy="1015663"/>
            <a:chOff x="433137" y="2364209"/>
            <a:chExt cx="11582399" cy="1015663"/>
          </a:xfrm>
        </p:grpSpPr>
        <p:pic>
          <p:nvPicPr>
            <p:cNvPr id="26" name="Picture 25"/>
            <p:cNvPicPr>
              <a:picLocks noChangeAspect="1"/>
            </p:cNvPicPr>
            <p:nvPr/>
          </p:nvPicPr>
          <p:blipFill>
            <a:blip r:embed="rId4">
              <a:clrChange>
                <a:clrFrom>
                  <a:srgbClr val="FFFFFF"/>
                </a:clrFrom>
                <a:clrTo>
                  <a:srgbClr val="FFFFFF">
                    <a:alpha val="0"/>
                  </a:srgbClr>
                </a:clrTo>
              </a:clrChange>
            </a:blip>
            <a:stretch>
              <a:fillRect/>
            </a:stretch>
          </p:blipFill>
          <p:spPr>
            <a:xfrm flipH="1">
              <a:off x="11097052" y="2364209"/>
              <a:ext cx="918484" cy="918484"/>
            </a:xfrm>
            <a:prstGeom prst="rect">
              <a:avLst/>
            </a:prstGeom>
          </p:spPr>
        </p:pic>
        <p:sp>
          <p:nvSpPr>
            <p:cNvPr id="27" name="Rectangle 26"/>
            <p:cNvSpPr/>
            <p:nvPr/>
          </p:nvSpPr>
          <p:spPr>
            <a:xfrm>
              <a:off x="433137" y="2364209"/>
              <a:ext cx="10885404" cy="1015663"/>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تخضع أصناف هذه الفئة لرقابة عامة وشاملة وعلى فترات متباعدة حيث غالبا ما يتم توفيرها بكميات أكبر </a:t>
              </a:r>
              <a:r>
                <a:rPr lang="ar-EG"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t/>
              </a:r>
              <a:br>
                <a:rPr lang="ar-EG"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br>
              <a:r>
                <a:rPr lang="ar-EG"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t>من </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الاحتياجات النصف سنوية وريها السنوية</a:t>
              </a:r>
              <a:endPar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28"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29"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5"/>
              </a:rPr>
              <a:t>www.dawliatraining.com</a:t>
            </a:r>
            <a:endParaRPr lang="en-US" sz="1100" dirty="0">
              <a:effectLst/>
              <a:ea typeface="Calibri"/>
              <a:cs typeface="Arial"/>
            </a:endParaRPr>
          </a:p>
        </p:txBody>
      </p:sp>
    </p:spTree>
    <p:extLst>
      <p:ext uri="{BB962C8B-B14F-4D97-AF65-F5344CB8AC3E}">
        <p14:creationId xmlns:p14="http://schemas.microsoft.com/office/powerpoint/2010/main" val="2030719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down)">
                                      <p:cBhvr>
                                        <p:cTn id="19" dur="5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nodeType="click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ppt_w</p:attrName>
                                        </p:attrNameLst>
                                      </p:cBhvr>
                                      <p:tavLst>
                                        <p:tav tm="0">
                                          <p:val>
                                            <p:fltVal val="0"/>
                                          </p:val>
                                        </p:tav>
                                        <p:tav tm="100000">
                                          <p:val>
                                            <p:strVal val="#ppt_w"/>
                                          </p:val>
                                        </p:tav>
                                      </p:tavLst>
                                    </p:anim>
                                    <p:anim calcmode="lin" valueType="num">
                                      <p:cBhvr>
                                        <p:cTn id="25" dur="500" fill="hold"/>
                                        <p:tgtEl>
                                          <p:spTgt spid="18"/>
                                        </p:tgtEl>
                                        <p:attrNameLst>
                                          <p:attrName>ppt_h</p:attrName>
                                        </p:attrNameLst>
                                      </p:cBhvr>
                                      <p:tavLst>
                                        <p:tav tm="0">
                                          <p:val>
                                            <p:fltVal val="0"/>
                                          </p:val>
                                        </p:tav>
                                        <p:tav tm="100000">
                                          <p:val>
                                            <p:strVal val="#ppt_h"/>
                                          </p:val>
                                        </p:tav>
                                      </p:tavLst>
                                    </p:anim>
                                    <p:animEffect transition="in" filter="fade">
                                      <p:cBhvr>
                                        <p:cTn id="26" dur="500"/>
                                        <p:tgtEl>
                                          <p:spTgt spid="18"/>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nodeType="click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wipe(down)">
                                      <p:cBhvr>
                                        <p:cTn id="31" dur="500"/>
                                        <p:tgtEl>
                                          <p:spTgt spid="21"/>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nodeType="click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down)">
                                      <p:cBhvr>
                                        <p:cTn id="36"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xmlns="" id="{7E5A0D50-BD01-48CF-9E1E-6EBE3CFE0757}"/>
              </a:ext>
            </a:extLst>
          </p:cNvPr>
          <p:cNvSpPr txBox="1"/>
          <p:nvPr/>
        </p:nvSpPr>
        <p:spPr>
          <a:xfrm>
            <a:off x="5919538" y="2695075"/>
            <a:ext cx="5871410" cy="1219200"/>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sz="4800" kern="0" dirty="0">
                <a:solidFill>
                  <a:prstClr val="black">
                    <a:lumMod val="75000"/>
                    <a:lumOff val="25000"/>
                  </a:prstClr>
                </a:solidFill>
                <a:latin typeface="Sakkal Majalla" panose="02000000000000000000" pitchFamily="2" charset="-78"/>
                <a:cs typeface="Sakkal Majalla" pitchFamily="2" charset="-78"/>
              </a:rPr>
              <a:t>كيفية إجراء التقسيم الثلاثي "مثال </a:t>
            </a:r>
            <a:r>
              <a:rPr lang="ar-EG" sz="4800" kern="0" dirty="0" smtClean="0">
                <a:solidFill>
                  <a:prstClr val="black">
                    <a:lumMod val="75000"/>
                    <a:lumOff val="25000"/>
                  </a:prstClr>
                </a:solidFill>
                <a:latin typeface="Sakkal Majalla" panose="02000000000000000000" pitchFamily="2" charset="-78"/>
                <a:cs typeface="Sakkal Majalla" pitchFamily="2" charset="-78"/>
              </a:rPr>
              <a:t>تطبيقي "من </a:t>
            </a:r>
            <a:r>
              <a:rPr lang="ar-EG" sz="4800" kern="0" dirty="0">
                <a:solidFill>
                  <a:prstClr val="black">
                    <a:lumMod val="75000"/>
                    <a:lumOff val="25000"/>
                  </a:prstClr>
                </a:solidFill>
                <a:latin typeface="Sakkal Majalla" panose="02000000000000000000" pitchFamily="2" charset="-78"/>
                <a:cs typeface="Sakkal Majalla" pitchFamily="2" charset="-78"/>
              </a:rPr>
              <a:t>الفئات الثلاث</a:t>
            </a:r>
            <a:endParaRPr kumimoji="0" lang="ar-EG" sz="4800" b="0" i="0" u="none" strike="noStrike" kern="0" cap="none" spc="0" normalizeH="0" baseline="0" noProof="0" dirty="0">
              <a:ln>
                <a:noFill/>
              </a:ln>
              <a:solidFill>
                <a:prstClr val="black">
                  <a:lumMod val="75000"/>
                  <a:lumOff val="25000"/>
                </a:prstClr>
              </a:solidFill>
              <a:effectLst/>
              <a:uLnTx/>
              <a:uFillTx/>
              <a:latin typeface="Sakkal Majalla" panose="02000000000000000000" pitchFamily="2" charset="-78"/>
              <a:ea typeface="+mn-ea"/>
              <a:cs typeface="Sakkal Majalla" pitchFamily="2" charset="-78"/>
            </a:endParaRP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59</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7" name="Picture 6" descr="D:\esraa\الإدارة الحديثة للمستودعات والمخازن\photos\feat_inventory.jpg"/>
          <p:cNvPicPr/>
          <p:nvPr/>
        </p:nvPicPr>
        <p:blipFill>
          <a:blip r:embed="rId3">
            <a:clrChange>
              <a:clrFrom>
                <a:srgbClr val="E9E9EB"/>
              </a:clrFrom>
              <a:clrTo>
                <a:srgbClr val="E9E9EB">
                  <a:alpha val="0"/>
                </a:srgbClr>
              </a:clrTo>
            </a:clrChange>
            <a:extLst>
              <a:ext uri="{28A0092B-C50C-407E-A947-70E740481C1C}">
                <a14:useLocalDpi xmlns:a14="http://schemas.microsoft.com/office/drawing/2010/main" val="0"/>
              </a:ext>
            </a:extLst>
          </a:blip>
          <a:srcRect/>
          <a:stretch>
            <a:fillRect/>
          </a:stretch>
        </p:blipFill>
        <p:spPr bwMode="auto">
          <a:xfrm>
            <a:off x="2277979" y="1996508"/>
            <a:ext cx="3240505" cy="2142355"/>
          </a:xfrm>
          <a:prstGeom prst="rect">
            <a:avLst/>
          </a:prstGeom>
        </p:spPr>
      </p:pic>
      <p:sp>
        <p:nvSpPr>
          <p:cNvPr id="5"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6" name="مستطيل 2"/>
          <p:cNvSpPr/>
          <p:nvPr/>
        </p:nvSpPr>
        <p:spPr>
          <a:xfrm>
            <a:off x="0" y="316174"/>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4"/>
              </a:rPr>
              <a:t>www.dawliatraining.com</a:t>
            </a:r>
            <a:endParaRPr lang="en-US" sz="1100" dirty="0">
              <a:effectLst/>
              <a:ea typeface="Calibri"/>
              <a:cs typeface="Arial"/>
            </a:endParaRPr>
          </a:p>
        </p:txBody>
      </p:sp>
    </p:spTree>
    <p:extLst>
      <p:ext uri="{BB962C8B-B14F-4D97-AF65-F5344CB8AC3E}">
        <p14:creationId xmlns:p14="http://schemas.microsoft.com/office/powerpoint/2010/main" val="172355815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8000" b="-8000"/>
          </a:stretch>
        </a:blipFill>
        <a:effectLst/>
      </p:bgPr>
    </p:bg>
    <p:spTree>
      <p:nvGrpSpPr>
        <p:cNvPr id="1" name=""/>
        <p:cNvGrpSpPr/>
        <p:nvPr/>
      </p:nvGrpSpPr>
      <p:grpSpPr>
        <a:xfrm>
          <a:off x="0" y="0"/>
          <a:ext cx="0" cy="0"/>
          <a:chOff x="0" y="0"/>
          <a:chExt cx="0" cy="0"/>
        </a:xfrm>
      </p:grpSpPr>
      <p:sp>
        <p:nvSpPr>
          <p:cNvPr id="2" name="Rectangle 1"/>
          <p:cNvSpPr/>
          <p:nvPr/>
        </p:nvSpPr>
        <p:spPr>
          <a:xfrm>
            <a:off x="295268" y="307516"/>
            <a:ext cx="3800451" cy="6076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EG" sz="5400" b="1" dirty="0" smtClean="0">
                <a:ln>
                  <a:solidFill>
                    <a:prstClr val="white"/>
                  </a:solidFill>
                </a:ln>
                <a:solidFill>
                  <a:prstClr val="white"/>
                </a:solidFill>
                <a:latin typeface="Sakkal Majalla" pitchFamily="2" charset="-78"/>
                <a:cs typeface="Sakkal Majalla" pitchFamily="2" charset="-78"/>
              </a:rPr>
              <a:t>الهدف العام</a:t>
            </a:r>
            <a:endParaRPr lang="ar-EG" sz="5400" b="1" dirty="0">
              <a:ln>
                <a:solidFill>
                  <a:prstClr val="white"/>
                </a:solidFill>
              </a:ln>
              <a:solidFill>
                <a:prstClr val="white"/>
              </a:solidFill>
              <a:latin typeface="Sakkal Majalla" pitchFamily="2" charset="-78"/>
              <a:cs typeface="Sakkal Majalla" pitchFamily="2" charset="-78"/>
            </a:endParaRPr>
          </a:p>
        </p:txBody>
      </p:sp>
      <p:sp>
        <p:nvSpPr>
          <p:cNvPr id="3" name="Rectangle 2"/>
          <p:cNvSpPr/>
          <p:nvPr/>
        </p:nvSpPr>
        <p:spPr>
          <a:xfrm>
            <a:off x="6641430" y="2267052"/>
            <a:ext cx="5014161" cy="2985433"/>
          </a:xfrm>
          <a:prstGeom prst="rect">
            <a:avLst/>
          </a:prstGeom>
        </p:spPr>
        <p:txBody>
          <a:bodyPr wrap="square">
            <a:spAutoFit/>
          </a:bodyPr>
          <a:lstStyle/>
          <a:p>
            <a:pPr algn="ctr">
              <a:lnSpc>
                <a:spcPct val="150000"/>
              </a:lnSpc>
            </a:pPr>
            <a:r>
              <a:rPr lang="ar-EG" sz="3200" b="1" dirty="0">
                <a:solidFill>
                  <a:srgbClr val="002060"/>
                </a:solidFill>
                <a:latin typeface="Sakkal Majalla" pitchFamily="2" charset="-78"/>
                <a:cs typeface="Sakkal Majalla" pitchFamily="2" charset="-78"/>
              </a:rPr>
              <a:t>المساهمة في تعريف المشاركين بمفهوم الإدارة الحديثة للمستودعات والمخازن </a:t>
            </a:r>
            <a:r>
              <a:rPr lang="ar-EG" sz="3200" b="1" dirty="0" smtClean="0">
                <a:solidFill>
                  <a:srgbClr val="002060"/>
                </a:solidFill>
                <a:latin typeface="Sakkal Majalla" pitchFamily="2" charset="-78"/>
                <a:cs typeface="Sakkal Majalla" pitchFamily="2" charset="-78"/>
              </a:rPr>
              <a:t>إضافة</a:t>
            </a:r>
            <a:r>
              <a:rPr lang="ar-SA" sz="3200" b="1" dirty="0" smtClean="0">
                <a:solidFill>
                  <a:srgbClr val="002060"/>
                </a:solidFill>
                <a:latin typeface="Sakkal Majalla" pitchFamily="2" charset="-78"/>
                <a:cs typeface="Sakkal Majalla" pitchFamily="2" charset="-78"/>
              </a:rPr>
              <a:t> </a:t>
            </a:r>
            <a:r>
              <a:rPr lang="ar-EG" sz="3200" b="1" dirty="0" smtClean="0">
                <a:solidFill>
                  <a:srgbClr val="002060"/>
                </a:solidFill>
                <a:latin typeface="Sakkal Majalla" pitchFamily="2" charset="-78"/>
                <a:cs typeface="Sakkal Majalla" pitchFamily="2" charset="-78"/>
              </a:rPr>
              <a:t> </a:t>
            </a:r>
            <a:r>
              <a:rPr lang="ar-EG" sz="3200" b="1" dirty="0">
                <a:solidFill>
                  <a:srgbClr val="002060"/>
                </a:solidFill>
                <a:latin typeface="Sakkal Majalla" pitchFamily="2" charset="-78"/>
                <a:cs typeface="Sakkal Majalla" pitchFamily="2" charset="-78"/>
              </a:rPr>
              <a:t>إلى توضيح  أهمية استخدام الحاسب الآلي في مجال مراقبة المخزون</a:t>
            </a:r>
          </a:p>
        </p:txBody>
      </p:sp>
      <p:sp>
        <p:nvSpPr>
          <p:cNvPr id="4" name="Slide Number Placeholder 3"/>
          <p:cNvSpPr>
            <a:spLocks noGrp="1"/>
          </p:cNvSpPr>
          <p:nvPr>
            <p:ph type="sldNum" sz="quarter" idx="12"/>
          </p:nvPr>
        </p:nvSpPr>
        <p:spPr/>
        <p:txBody>
          <a:bodyPr/>
          <a:lstStyle/>
          <a:p>
            <a:fld id="{F0C0E137-212D-48BF-BD2D-C24450D8AE18}" type="slidenum">
              <a:rPr lang="ar-EG" smtClean="0">
                <a:solidFill>
                  <a:prstClr val="black">
                    <a:tint val="75000"/>
                  </a:prstClr>
                </a:solidFill>
              </a:rPr>
              <a:pPr/>
              <a:t>6</a:t>
            </a:fld>
            <a:endParaRPr lang="ar-EG">
              <a:solidFill>
                <a:prstClr val="black">
                  <a:tint val="75000"/>
                </a:prstClr>
              </a:solidFill>
            </a:endParaRPr>
          </a:p>
        </p:txBody>
      </p:sp>
      <p:sp>
        <p:nvSpPr>
          <p:cNvPr id="5"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6"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4"/>
              </a:rPr>
              <a:t>www.dawliatraining.com</a:t>
            </a:r>
            <a:endParaRPr lang="en-US" sz="1100" dirty="0">
              <a:effectLst/>
              <a:ea typeface="Calibri"/>
              <a:cs typeface="Arial"/>
            </a:endParaRPr>
          </a:p>
        </p:txBody>
      </p:sp>
    </p:spTree>
    <p:extLst>
      <p:ext uri="{BB962C8B-B14F-4D97-AF65-F5344CB8AC3E}">
        <p14:creationId xmlns:p14="http://schemas.microsoft.com/office/powerpoint/2010/main" val="326837761"/>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60</a:t>
            </a:fld>
            <a:endParaRPr lang="ar-EG"/>
          </a:p>
        </p:txBody>
      </p:sp>
      <p:sp>
        <p:nvSpPr>
          <p:cNvPr id="23" name="Rectangle 22"/>
          <p:cNvSpPr/>
          <p:nvPr/>
        </p:nvSpPr>
        <p:spPr>
          <a:xfrm>
            <a:off x="7375621" y="-134509"/>
            <a:ext cx="4474710" cy="1323439"/>
          </a:xfrm>
          <a:prstGeom prst="rect">
            <a:avLst/>
          </a:prstGeom>
        </p:spPr>
        <p:txBody>
          <a:bodyPr wrap="square">
            <a:spAutoFit/>
          </a:bodyPr>
          <a:lstStyle/>
          <a:p>
            <a:pPr lvl="0" algn="ctr">
              <a:lnSpc>
                <a:spcPct val="125000"/>
              </a:lnSpc>
            </a:pPr>
            <a:r>
              <a:rPr lang="ar-EG" sz="3200" dirty="0">
                <a:solidFill>
                  <a:prstClr val="white"/>
                </a:solidFill>
                <a:latin typeface="Sakkal Majalla" pitchFamily="2" charset="-78"/>
                <a:cs typeface="Sakkal Majalla" pitchFamily="2" charset="-78"/>
              </a:rPr>
              <a:t>كيفية إجراء التقسيم الثلاثي "مثال تطبيقي "من الفئات الثلاث</a:t>
            </a:r>
          </a:p>
        </p:txBody>
      </p:sp>
      <p:grpSp>
        <p:nvGrpSpPr>
          <p:cNvPr id="4" name="Group 3"/>
          <p:cNvGrpSpPr/>
          <p:nvPr/>
        </p:nvGrpSpPr>
        <p:grpSpPr>
          <a:xfrm>
            <a:off x="3346973" y="1402541"/>
            <a:ext cx="5684362" cy="5455459"/>
            <a:chOff x="2969445" y="1492096"/>
            <a:chExt cx="5684362" cy="5455459"/>
          </a:xfrm>
        </p:grpSpPr>
        <p:pic>
          <p:nvPicPr>
            <p:cNvPr id="5" name="Picture 4"/>
            <p:cNvPicPr>
              <a:picLocks noChangeAspect="1"/>
            </p:cNvPicPr>
            <p:nvPr/>
          </p:nvPicPr>
          <p:blipFill rotWithShape="1">
            <a:blip r:embed="rId3"/>
            <a:srcRect l="7773" t="10971" r="8952" b="9204"/>
            <a:stretch/>
          </p:blipFill>
          <p:spPr>
            <a:xfrm>
              <a:off x="2969445" y="1492096"/>
              <a:ext cx="5684362" cy="5455459"/>
            </a:xfrm>
            <a:prstGeom prst="rect">
              <a:avLst/>
            </a:prstGeom>
          </p:spPr>
        </p:pic>
        <p:sp>
          <p:nvSpPr>
            <p:cNvPr id="6" name="Rectangle 5"/>
            <p:cNvSpPr/>
            <p:nvPr/>
          </p:nvSpPr>
          <p:spPr>
            <a:xfrm>
              <a:off x="3873630" y="3015994"/>
              <a:ext cx="4058653" cy="2215991"/>
            </a:xfrm>
            <a:prstGeom prst="rect">
              <a:avLst/>
            </a:prstGeom>
          </p:spPr>
          <p:txBody>
            <a:bodyPr wrap="square">
              <a:spAutoFit/>
            </a:bodyPr>
            <a:lstStyle/>
            <a:p>
              <a:pPr algn="ctr">
                <a:lnSpc>
                  <a:spcPct val="115000"/>
                </a:lnSpc>
              </a:pPr>
              <a:r>
                <a:rPr lang="ar-EG" sz="2400" b="1" dirty="0">
                  <a:cs typeface="Sakkal Majalla" panose="02000000000000000000" pitchFamily="2" charset="-78"/>
                </a:rPr>
                <a:t>نظرا لأن جوهر التقسيم الثلاثي واحد حتى وإن اختلف المعيار المستخدم في إجراء هذا التقسيم فإننا سوف نكتفي في هذا المقام بعرض مثال تطبيقي حول كيفية إجراء </a:t>
              </a:r>
              <a:r>
                <a:rPr lang="ar-EG" sz="2400" b="1" dirty="0" smtClean="0">
                  <a:cs typeface="Sakkal Majalla" panose="02000000000000000000" pitchFamily="2" charset="-78"/>
                </a:rPr>
                <a:t/>
              </a:r>
              <a:br>
                <a:rPr lang="ar-EG" sz="2400" b="1" dirty="0" smtClean="0">
                  <a:cs typeface="Sakkal Majalla" panose="02000000000000000000" pitchFamily="2" charset="-78"/>
                </a:rPr>
              </a:br>
              <a:r>
                <a:rPr lang="ar-EG" sz="2400" b="1" dirty="0" smtClean="0">
                  <a:cs typeface="Sakkal Majalla" panose="02000000000000000000" pitchFamily="2" charset="-78"/>
                </a:rPr>
                <a:t>هذا </a:t>
              </a:r>
              <a:r>
                <a:rPr lang="ar-EG" sz="2400" b="1" dirty="0">
                  <a:cs typeface="Sakkal Majalla" panose="02000000000000000000" pitchFamily="2" charset="-78"/>
                </a:rPr>
                <a:t>التقسيم على أساس قيمة الاستخدام</a:t>
              </a:r>
              <a:endParaRPr lang="en-US" sz="2800" dirty="0">
                <a:effectLst/>
              </a:endParaRPr>
            </a:p>
          </p:txBody>
        </p:sp>
      </p:grpSp>
      <p:sp>
        <p:nvSpPr>
          <p:cNvPr id="8"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9"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4"/>
              </a:rPr>
              <a:t>www.dawliatraining.com</a:t>
            </a:r>
            <a:endParaRPr lang="en-US" sz="1100" dirty="0">
              <a:effectLst/>
              <a:ea typeface="Calibri"/>
              <a:cs typeface="Arial"/>
            </a:endParaRPr>
          </a:p>
        </p:txBody>
      </p:sp>
    </p:spTree>
    <p:extLst>
      <p:ext uri="{BB962C8B-B14F-4D97-AF65-F5344CB8AC3E}">
        <p14:creationId xmlns:p14="http://schemas.microsoft.com/office/powerpoint/2010/main" val="2177842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61</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
        <p:nvSpPr>
          <p:cNvPr id="23" name="Rectangle 22"/>
          <p:cNvSpPr/>
          <p:nvPr/>
        </p:nvSpPr>
        <p:spPr>
          <a:xfrm>
            <a:off x="6994358" y="202376"/>
            <a:ext cx="4855973" cy="707886"/>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التنظيم الإداري الحديث لمراقبة المخزون</a:t>
            </a:r>
          </a:p>
        </p:txBody>
      </p:sp>
      <p:grpSp>
        <p:nvGrpSpPr>
          <p:cNvPr id="2" name="Group 1"/>
          <p:cNvGrpSpPr/>
          <p:nvPr/>
        </p:nvGrpSpPr>
        <p:grpSpPr>
          <a:xfrm>
            <a:off x="0" y="0"/>
            <a:ext cx="12192000" cy="6858000"/>
            <a:chOff x="0" y="0"/>
            <a:chExt cx="12192000" cy="6858000"/>
          </a:xfrm>
        </p:grpSpPr>
        <p:grpSp>
          <p:nvGrpSpPr>
            <p:cNvPr id="5" name="Group 4"/>
            <p:cNvGrpSpPr/>
            <p:nvPr/>
          </p:nvGrpSpPr>
          <p:grpSpPr>
            <a:xfrm>
              <a:off x="0" y="0"/>
              <a:ext cx="12192000" cy="6858000"/>
              <a:chOff x="0" y="0"/>
              <a:chExt cx="12192000" cy="6858000"/>
            </a:xfrm>
          </p:grpSpPr>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b="7365"/>
              <a:stretch/>
            </p:blipFill>
            <p:spPr>
              <a:xfrm>
                <a:off x="0" y="0"/>
                <a:ext cx="12192000" cy="6858000"/>
              </a:xfrm>
              <a:prstGeom prst="rect">
                <a:avLst/>
              </a:prstGeom>
            </p:spPr>
          </p:pic>
          <p:sp>
            <p:nvSpPr>
              <p:cNvPr id="4" name="Rectangle 3"/>
              <p:cNvSpPr/>
              <p:nvPr/>
            </p:nvSpPr>
            <p:spPr>
              <a:xfrm>
                <a:off x="4100660" y="1753386"/>
                <a:ext cx="1536569" cy="1121789"/>
              </a:xfrm>
              <a:prstGeom prst="rect">
                <a:avLst/>
              </a:prstGeom>
              <a:solidFill>
                <a:srgbClr val="E9FDFC"/>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800" b="0"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grpSp>
        <p:sp>
          <p:nvSpPr>
            <p:cNvPr id="8" name="Rectangle 7"/>
            <p:cNvSpPr/>
            <p:nvPr/>
          </p:nvSpPr>
          <p:spPr>
            <a:xfrm>
              <a:off x="5066222" y="65575"/>
              <a:ext cx="5647700" cy="981487"/>
            </a:xfrm>
            <a:prstGeom prst="rect">
              <a:avLst/>
            </a:prstGeom>
          </p:spPr>
          <p:txBody>
            <a:bodyPr wrap="none">
              <a:spAutoFit/>
            </a:bodyPr>
            <a:lstStyle/>
            <a:p>
              <a:pPr lvl="0" algn="ctr">
                <a:lnSpc>
                  <a:spcPct val="107000"/>
                </a:lnSpc>
                <a:spcAft>
                  <a:spcPts val="800"/>
                </a:spcAft>
              </a:pPr>
              <a:r>
                <a:rPr lang="ar-SA" sz="5400" b="1" dirty="0">
                  <a:ln>
                    <a:solidFill>
                      <a:sysClr val="windowText" lastClr="000000"/>
                    </a:solidFill>
                  </a:ln>
                  <a:solidFill>
                    <a:prstClr val="black"/>
                  </a:solidFill>
                  <a:effectLst>
                    <a:glow rad="63500">
                      <a:srgbClr val="70AD47">
                        <a:satMod val="175000"/>
                        <a:alpha val="40000"/>
                      </a:srgbClr>
                    </a:glow>
                    <a:outerShdw blurRad="38100" dist="38100" dir="2700000" algn="tl">
                      <a:srgbClr val="000000">
                        <a:alpha val="43137"/>
                      </a:srgbClr>
                    </a:outerShdw>
                  </a:effectLst>
                  <a:latin typeface="Calibri" panose="020F0502020204030204" pitchFamily="34" charset="0"/>
                  <a:ea typeface="Calibri" panose="020F0502020204030204" pitchFamily="34" charset="0"/>
                  <a:cs typeface="Adobe Arabic" panose="02040503050201020203" pitchFamily="18" charset="-78"/>
                </a:rPr>
                <a:t>مثال </a:t>
              </a:r>
              <a:r>
                <a:rPr lang="ar-SA" sz="5400" b="1" dirty="0" smtClean="0">
                  <a:ln>
                    <a:solidFill>
                      <a:sysClr val="windowText" lastClr="000000"/>
                    </a:solidFill>
                  </a:ln>
                  <a:solidFill>
                    <a:prstClr val="black"/>
                  </a:solidFill>
                  <a:effectLst>
                    <a:glow rad="63500">
                      <a:srgbClr val="70AD47">
                        <a:satMod val="175000"/>
                        <a:alpha val="40000"/>
                      </a:srgbClr>
                    </a:glow>
                    <a:outerShdw blurRad="38100" dist="38100" dir="2700000" algn="tl">
                      <a:srgbClr val="000000">
                        <a:alpha val="43137"/>
                      </a:srgbClr>
                    </a:outerShdw>
                  </a:effectLst>
                  <a:latin typeface="Calibri" panose="020F0502020204030204" pitchFamily="34" charset="0"/>
                  <a:ea typeface="Calibri" panose="020F0502020204030204" pitchFamily="34" charset="0"/>
                  <a:cs typeface="Adobe Arabic" panose="02040503050201020203" pitchFamily="18" charset="-78"/>
                </a:rPr>
                <a:t>تطبيقي</a:t>
              </a:r>
              <a:r>
                <a:rPr lang="ar-EG" sz="5400" b="1" dirty="0" smtClean="0">
                  <a:ln>
                    <a:solidFill>
                      <a:sysClr val="windowText" lastClr="000000"/>
                    </a:solidFill>
                  </a:ln>
                  <a:solidFill>
                    <a:prstClr val="black"/>
                  </a:solidFill>
                  <a:effectLst>
                    <a:glow rad="63500">
                      <a:srgbClr val="70AD47">
                        <a:satMod val="175000"/>
                        <a:alpha val="40000"/>
                      </a:srgbClr>
                    </a:glow>
                    <a:outerShdw blurRad="38100" dist="38100" dir="2700000" algn="tl">
                      <a:srgbClr val="000000">
                        <a:alpha val="43137"/>
                      </a:srgbClr>
                    </a:outerShdw>
                  </a:effectLst>
                  <a:latin typeface="Calibri" panose="020F0502020204030204" pitchFamily="34" charset="0"/>
                  <a:ea typeface="Calibri" panose="020F0502020204030204" pitchFamily="34" charset="0"/>
                  <a:cs typeface="Adobe Arabic" panose="02040503050201020203" pitchFamily="18" charset="-78"/>
                </a:rPr>
                <a:t> </a:t>
              </a:r>
              <a:r>
                <a:rPr lang="ar-SA" sz="5400" b="1" dirty="0" smtClean="0">
                  <a:ln>
                    <a:solidFill>
                      <a:sysClr val="windowText" lastClr="000000"/>
                    </a:solidFill>
                  </a:ln>
                  <a:solidFill>
                    <a:prstClr val="black"/>
                  </a:solidFill>
                  <a:effectLst>
                    <a:glow rad="63500">
                      <a:srgbClr val="70AD47">
                        <a:satMod val="175000"/>
                        <a:alpha val="40000"/>
                      </a:srgbClr>
                    </a:glow>
                    <a:outerShdw blurRad="38100" dist="38100" dir="2700000" algn="tl">
                      <a:srgbClr val="000000">
                        <a:alpha val="43137"/>
                      </a:srgbClr>
                    </a:outerShdw>
                  </a:effectLst>
                  <a:latin typeface="Calibri" panose="020F0502020204030204" pitchFamily="34" charset="0"/>
                  <a:ea typeface="Calibri" panose="020F0502020204030204" pitchFamily="34" charset="0"/>
                  <a:cs typeface="Adobe Arabic" panose="02040503050201020203" pitchFamily="18" charset="-78"/>
                </a:rPr>
                <a:t>من </a:t>
              </a:r>
              <a:r>
                <a:rPr lang="ar-SA" sz="5400" b="1" dirty="0">
                  <a:ln>
                    <a:solidFill>
                      <a:sysClr val="windowText" lastClr="000000"/>
                    </a:solidFill>
                  </a:ln>
                  <a:solidFill>
                    <a:prstClr val="black"/>
                  </a:solidFill>
                  <a:effectLst>
                    <a:glow rad="63500">
                      <a:srgbClr val="70AD47">
                        <a:satMod val="175000"/>
                        <a:alpha val="40000"/>
                      </a:srgbClr>
                    </a:glow>
                    <a:outerShdw blurRad="38100" dist="38100" dir="2700000" algn="tl">
                      <a:srgbClr val="000000">
                        <a:alpha val="43137"/>
                      </a:srgbClr>
                    </a:outerShdw>
                  </a:effectLst>
                  <a:latin typeface="Calibri" panose="020F0502020204030204" pitchFamily="34" charset="0"/>
                  <a:ea typeface="Calibri" panose="020F0502020204030204" pitchFamily="34" charset="0"/>
                  <a:cs typeface="Adobe Arabic" panose="02040503050201020203" pitchFamily="18" charset="-78"/>
                </a:rPr>
                <a:t>الفئات الثلاث</a:t>
              </a:r>
              <a:endParaRPr kumimoji="0" lang="ar-SA" sz="5400" b="1" i="0" u="none" strike="noStrike" kern="1200" cap="none" spc="0" normalizeH="0" baseline="0" noProof="0" dirty="0">
                <a:ln>
                  <a:solidFill>
                    <a:sysClr val="windowText" lastClr="000000"/>
                  </a:solidFill>
                </a:ln>
                <a:solidFill>
                  <a:prstClr val="black"/>
                </a:solidFill>
                <a:effectLst>
                  <a:glow rad="63500">
                    <a:srgbClr val="70AD47">
                      <a:satMod val="175000"/>
                      <a:alpha val="40000"/>
                    </a:srgbClr>
                  </a:glow>
                  <a:outerShdw blurRad="38100" dist="38100" dir="2700000" algn="tl">
                    <a:srgbClr val="000000">
                      <a:alpha val="43137"/>
                    </a:srgbClr>
                  </a:outerShdw>
                </a:effectLst>
                <a:uLnTx/>
                <a:uFillTx/>
                <a:latin typeface="Calibri" panose="020F0502020204030204" pitchFamily="34" charset="0"/>
                <a:ea typeface="Calibri" panose="020F0502020204030204" pitchFamily="34" charset="0"/>
                <a:cs typeface="Adobe Arabic" panose="02040503050201020203" pitchFamily="18" charset="-78"/>
              </a:endParaRPr>
            </a:p>
          </p:txBody>
        </p:sp>
        <p:sp>
          <p:nvSpPr>
            <p:cNvPr id="9" name="Rectangle 8"/>
            <p:cNvSpPr/>
            <p:nvPr/>
          </p:nvSpPr>
          <p:spPr>
            <a:xfrm>
              <a:off x="2573639" y="2858678"/>
              <a:ext cx="3054042" cy="882678"/>
            </a:xfrm>
            <a:prstGeom prst="rect">
              <a:avLst/>
            </a:prstGeom>
          </p:spPr>
          <p:txBody>
            <a:bodyPr wrap="none">
              <a:sp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EG" sz="4800" b="1" i="0" u="none" strike="noStrike" kern="1200" cap="none" spc="0" normalizeH="0" baseline="0" noProof="0" dirty="0" smtClean="0">
                  <a:ln>
                    <a:solidFill>
                      <a:prstClr val="black">
                        <a:lumMod val="75000"/>
                        <a:lumOff val="25000"/>
                      </a:prstClr>
                    </a:solidFill>
                  </a:ln>
                  <a:solidFill>
                    <a:prstClr val="black">
                      <a:lumMod val="75000"/>
                      <a:lumOff val="25000"/>
                    </a:prstClr>
                  </a:solidFill>
                  <a:effectLst>
                    <a:outerShdw blurRad="38100" dist="38100" dir="2700000" algn="tl">
                      <a:srgbClr val="000000">
                        <a:alpha val="43137"/>
                      </a:srgbClr>
                    </a:outerShdw>
                  </a:effectLst>
                  <a:uLnTx/>
                  <a:uFillTx/>
                  <a:latin typeface="Calibri" panose="020F0502020204030204" pitchFamily="34" charset="0"/>
                  <a:ea typeface="Calibri" panose="020F0502020204030204" pitchFamily="34" charset="0"/>
                  <a:cs typeface="Adobe Arabic" panose="02040503050201020203" pitchFamily="18" charset="-78"/>
                </a:rPr>
                <a:t>انظر دليل المتدرب</a:t>
              </a:r>
              <a:endParaRPr kumimoji="0" lang="ar-SA" sz="4800" b="1" i="0" u="none" strike="noStrike" kern="1200" cap="none" spc="0" normalizeH="0" baseline="0" noProof="0" dirty="0">
                <a:ln>
                  <a:solidFill>
                    <a:prstClr val="black">
                      <a:lumMod val="75000"/>
                      <a:lumOff val="25000"/>
                    </a:prstClr>
                  </a:solidFill>
                </a:ln>
                <a:solidFill>
                  <a:prstClr val="black">
                    <a:lumMod val="75000"/>
                    <a:lumOff val="25000"/>
                  </a:prstClr>
                </a:solidFill>
                <a:effectLst>
                  <a:outerShdw blurRad="38100" dist="38100" dir="2700000" algn="tl">
                    <a:srgbClr val="000000">
                      <a:alpha val="43137"/>
                    </a:srgbClr>
                  </a:outerShdw>
                </a:effectLst>
                <a:uLnTx/>
                <a:uFillTx/>
                <a:latin typeface="Calibri" panose="020F0502020204030204" pitchFamily="34" charset="0"/>
                <a:ea typeface="Calibri" panose="020F0502020204030204" pitchFamily="34" charset="0"/>
                <a:cs typeface="Adobe Arabic" panose="02040503050201020203" pitchFamily="18" charset="-78"/>
              </a:endParaRPr>
            </a:p>
          </p:txBody>
        </p:sp>
      </p:grpSp>
      <p:sp>
        <p:nvSpPr>
          <p:cNvPr id="10"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11"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4"/>
              </a:rPr>
              <a:t>www.dawliatraining.com</a:t>
            </a:r>
            <a:endParaRPr lang="en-US" sz="1100" dirty="0">
              <a:effectLst/>
              <a:ea typeface="Calibri"/>
              <a:cs typeface="Arial"/>
            </a:endParaRPr>
          </a:p>
        </p:txBody>
      </p:sp>
    </p:spTree>
    <p:extLst>
      <p:ext uri="{BB962C8B-B14F-4D97-AF65-F5344CB8AC3E}">
        <p14:creationId xmlns:p14="http://schemas.microsoft.com/office/powerpoint/2010/main" val="1597010099"/>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xmlns="" id="{7E5A0D50-BD01-48CF-9E1E-6EBE3CFE0757}"/>
              </a:ext>
            </a:extLst>
          </p:cNvPr>
          <p:cNvSpPr txBox="1"/>
          <p:nvPr/>
        </p:nvSpPr>
        <p:spPr>
          <a:xfrm>
            <a:off x="5919538" y="2695075"/>
            <a:ext cx="5871410" cy="1219200"/>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sz="4800" kern="0" dirty="0">
                <a:solidFill>
                  <a:prstClr val="black">
                    <a:lumMod val="75000"/>
                    <a:lumOff val="25000"/>
                  </a:prstClr>
                </a:solidFill>
                <a:latin typeface="Sakkal Majalla" panose="02000000000000000000" pitchFamily="2" charset="-78"/>
                <a:cs typeface="Sakkal Majalla" pitchFamily="2" charset="-78"/>
              </a:rPr>
              <a:t>طرق تقويم المخزون</a:t>
            </a:r>
            <a:endParaRPr kumimoji="0" lang="ar-EG" sz="4800" b="0" i="0" u="none" strike="noStrike" kern="0" cap="none" spc="0" normalizeH="0" baseline="0" noProof="0" dirty="0">
              <a:ln>
                <a:noFill/>
              </a:ln>
              <a:solidFill>
                <a:prstClr val="black">
                  <a:lumMod val="75000"/>
                  <a:lumOff val="25000"/>
                </a:prstClr>
              </a:solidFill>
              <a:effectLst/>
              <a:uLnTx/>
              <a:uFillTx/>
              <a:latin typeface="Sakkal Majalla" panose="02000000000000000000" pitchFamily="2" charset="-78"/>
              <a:ea typeface="+mn-ea"/>
              <a:cs typeface="Sakkal Majalla" pitchFamily="2" charset="-78"/>
            </a:endParaRP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62</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7" name="Picture 6" descr="D:\esraa\الإدارة الحديثة للمستودعات والمخازن\photos\feat_inventory.jpg"/>
          <p:cNvPicPr/>
          <p:nvPr/>
        </p:nvPicPr>
        <p:blipFill>
          <a:blip r:embed="rId3">
            <a:clrChange>
              <a:clrFrom>
                <a:srgbClr val="E9E9EB"/>
              </a:clrFrom>
              <a:clrTo>
                <a:srgbClr val="E9E9EB">
                  <a:alpha val="0"/>
                </a:srgbClr>
              </a:clrTo>
            </a:clrChange>
            <a:extLst>
              <a:ext uri="{28A0092B-C50C-407E-A947-70E740481C1C}">
                <a14:useLocalDpi xmlns:a14="http://schemas.microsoft.com/office/drawing/2010/main" val="0"/>
              </a:ext>
            </a:extLst>
          </a:blip>
          <a:srcRect/>
          <a:stretch>
            <a:fillRect/>
          </a:stretch>
        </p:blipFill>
        <p:spPr bwMode="auto">
          <a:xfrm>
            <a:off x="2277979" y="1996508"/>
            <a:ext cx="3240505" cy="2142355"/>
          </a:xfrm>
          <a:prstGeom prst="rect">
            <a:avLst/>
          </a:prstGeom>
        </p:spPr>
      </p:pic>
      <p:sp>
        <p:nvSpPr>
          <p:cNvPr id="5"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6" name="مستطيل 2"/>
          <p:cNvSpPr/>
          <p:nvPr/>
        </p:nvSpPr>
        <p:spPr>
          <a:xfrm>
            <a:off x="0" y="329823"/>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4"/>
              </a:rPr>
              <a:t>www.dawliatraining.com</a:t>
            </a:r>
            <a:endParaRPr lang="en-US" sz="1100" dirty="0">
              <a:effectLst/>
              <a:ea typeface="Calibri"/>
              <a:cs typeface="Arial"/>
            </a:endParaRPr>
          </a:p>
        </p:txBody>
      </p:sp>
    </p:spTree>
    <p:extLst>
      <p:ext uri="{BB962C8B-B14F-4D97-AF65-F5344CB8AC3E}">
        <p14:creationId xmlns:p14="http://schemas.microsoft.com/office/powerpoint/2010/main" val="3071192225"/>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63</a:t>
            </a:fld>
            <a:endParaRPr lang="ar-EG"/>
          </a:p>
        </p:txBody>
      </p:sp>
      <p:sp>
        <p:nvSpPr>
          <p:cNvPr id="23" name="Rectangle 22"/>
          <p:cNvSpPr/>
          <p:nvPr/>
        </p:nvSpPr>
        <p:spPr>
          <a:xfrm>
            <a:off x="7375621" y="202376"/>
            <a:ext cx="4474710" cy="707886"/>
          </a:xfrm>
          <a:prstGeom prst="rect">
            <a:avLst/>
          </a:prstGeom>
        </p:spPr>
        <p:txBody>
          <a:bodyPr wrap="square">
            <a:spAutoFit/>
          </a:bodyPr>
          <a:lstStyle/>
          <a:p>
            <a:pPr lvl="0" algn="ctr">
              <a:lnSpc>
                <a:spcPct val="125000"/>
              </a:lnSpc>
            </a:pPr>
            <a:r>
              <a:rPr lang="ar-EG" sz="3200" dirty="0">
                <a:solidFill>
                  <a:prstClr val="white"/>
                </a:solidFill>
                <a:latin typeface="Sakkal Majalla" pitchFamily="2" charset="-78"/>
                <a:cs typeface="Sakkal Majalla" pitchFamily="2" charset="-78"/>
              </a:rPr>
              <a:t>طرق تقويم المخزون</a:t>
            </a:r>
          </a:p>
        </p:txBody>
      </p:sp>
      <p:grpSp>
        <p:nvGrpSpPr>
          <p:cNvPr id="4" name="Group 3"/>
          <p:cNvGrpSpPr/>
          <p:nvPr/>
        </p:nvGrpSpPr>
        <p:grpSpPr>
          <a:xfrm>
            <a:off x="244382" y="1329528"/>
            <a:ext cx="11810641" cy="5126413"/>
            <a:chOff x="244382" y="1329528"/>
            <a:chExt cx="11810641" cy="5126413"/>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flipV="1">
              <a:off x="8965869" y="1567543"/>
              <a:ext cx="3089154" cy="4888398"/>
            </a:xfrm>
            <a:prstGeom prst="rect">
              <a:avLst/>
            </a:prstGeom>
          </p:spPr>
        </p:pic>
        <p:sp>
          <p:nvSpPr>
            <p:cNvPr id="6" name="Rectangle 5"/>
            <p:cNvSpPr/>
            <p:nvPr/>
          </p:nvSpPr>
          <p:spPr>
            <a:xfrm>
              <a:off x="244382" y="1329528"/>
              <a:ext cx="8975870" cy="1477328"/>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كثيرا ما تحتاج المنشأة إلى تحديد قيمة الموجودات </a:t>
              </a:r>
              <a:r>
                <a:rPr lang="ar-EG" sz="2400" b="1" dirty="0" err="1">
                  <a:solidFill>
                    <a:srgbClr val="002060"/>
                  </a:solidFill>
                  <a:latin typeface="Calibri" panose="020F0502020204030204" pitchFamily="34" charset="0"/>
                  <a:ea typeface="Calibri" panose="020F0502020204030204" pitchFamily="34" charset="0"/>
                  <a:cs typeface="Sakkal Majalla" panose="02000000000000000000" pitchFamily="2" charset="-78"/>
                </a:rPr>
                <a:t>المخزنية</a:t>
              </a: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 المتوافرة لديها في وقت معين. وغالبا ما تواجه الإدارة بهذه المشكلة عند إعداد حساباتها الختامية في نهاية السنة المالية، حيث تؤثر قيمة المخزون السلعي في تحديد قيمة أرباح المنشأة من ناحية وقيمة أصولها المتداولة من الناحية الأخرى</a:t>
              </a:r>
            </a:p>
          </p:txBody>
        </p:sp>
      </p:grpSp>
      <p:sp>
        <p:nvSpPr>
          <p:cNvPr id="8" name="Rectangle 7"/>
          <p:cNvSpPr/>
          <p:nvPr/>
        </p:nvSpPr>
        <p:spPr>
          <a:xfrm>
            <a:off x="344384" y="3226122"/>
            <a:ext cx="8621485" cy="1477328"/>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وتتلخص مشكلة تقييم المخزون في أن تكاليف توفير المواد ومستلزمات الإنتاج غالبا ما تتغير </a:t>
            </a:r>
            <a:r>
              <a:rPr lang="ar-EG" sz="2400" b="1" dirty="0" smtClean="0">
                <a:solidFill>
                  <a:srgbClr val="002060"/>
                </a:solidFill>
                <a:latin typeface="Calibri" panose="020F0502020204030204" pitchFamily="34" charset="0"/>
                <a:ea typeface="Calibri" panose="020F0502020204030204" pitchFamily="34" charset="0"/>
                <a:cs typeface="Sakkal Majalla" panose="02000000000000000000" pitchFamily="2" charset="-78"/>
              </a:rPr>
              <a:t/>
            </a:r>
            <a:br>
              <a:rPr lang="ar-EG" sz="2400" b="1" dirty="0" smtClean="0">
                <a:solidFill>
                  <a:srgbClr val="002060"/>
                </a:solidFill>
                <a:latin typeface="Calibri" panose="020F0502020204030204" pitchFamily="34" charset="0"/>
                <a:ea typeface="Calibri" panose="020F0502020204030204" pitchFamily="34" charset="0"/>
                <a:cs typeface="Sakkal Majalla" panose="02000000000000000000" pitchFamily="2" charset="-78"/>
              </a:rPr>
            </a:br>
            <a:r>
              <a:rPr lang="ar-EG" sz="2400" b="1" dirty="0" smtClean="0">
                <a:solidFill>
                  <a:srgbClr val="002060"/>
                </a:solidFill>
                <a:latin typeface="Calibri" panose="020F0502020204030204" pitchFamily="34" charset="0"/>
                <a:ea typeface="Calibri" panose="020F0502020204030204" pitchFamily="34" charset="0"/>
                <a:cs typeface="Sakkal Majalla" panose="02000000000000000000" pitchFamily="2" charset="-78"/>
              </a:rPr>
              <a:t>بين </a:t>
            </a: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الزيادة والنقص خلال الفترة المحاسبية ومن ثم يكون مطلوبا من إدارة المنشأة تحديد التكلفة التي تستخدم في تحديد قيمة المخزون السلعي في نهاية الفترة</a:t>
            </a:r>
          </a:p>
        </p:txBody>
      </p:sp>
      <p:sp>
        <p:nvSpPr>
          <p:cNvPr id="9" name="Rectangle 8"/>
          <p:cNvSpPr/>
          <p:nvPr/>
        </p:nvSpPr>
        <p:spPr>
          <a:xfrm>
            <a:off x="498764" y="5040164"/>
            <a:ext cx="9284523" cy="1477328"/>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وما يزيد المشكلة تعقيدا أن إدارة المنشأة تجد نفسها مواجهة بعدة طرق أو أساليب متنوعة لتقييم المخزون، وعليها أن تختار من بين هذه الطرق البديلة رغم عدم وجود قواعد محددة للمساعدة </a:t>
            </a:r>
            <a:r>
              <a:rPr lang="ar-EG" sz="2400" b="1" dirty="0" smtClean="0">
                <a:solidFill>
                  <a:srgbClr val="002060"/>
                </a:solidFill>
                <a:latin typeface="Calibri" panose="020F0502020204030204" pitchFamily="34" charset="0"/>
                <a:ea typeface="Calibri" panose="020F0502020204030204" pitchFamily="34" charset="0"/>
                <a:cs typeface="Sakkal Majalla" panose="02000000000000000000" pitchFamily="2" charset="-78"/>
              </a:rPr>
              <a:t/>
            </a:r>
            <a:br>
              <a:rPr lang="ar-EG" sz="2400" b="1" dirty="0" smtClean="0">
                <a:solidFill>
                  <a:srgbClr val="002060"/>
                </a:solidFill>
                <a:latin typeface="Calibri" panose="020F0502020204030204" pitchFamily="34" charset="0"/>
                <a:ea typeface="Calibri" panose="020F0502020204030204" pitchFamily="34" charset="0"/>
                <a:cs typeface="Sakkal Majalla" panose="02000000000000000000" pitchFamily="2" charset="-78"/>
              </a:rPr>
            </a:br>
            <a:r>
              <a:rPr lang="ar-EG" sz="2400" b="1" dirty="0" smtClean="0">
                <a:solidFill>
                  <a:srgbClr val="002060"/>
                </a:solidFill>
                <a:latin typeface="Calibri" panose="020F0502020204030204" pitchFamily="34" charset="0"/>
                <a:ea typeface="Calibri" panose="020F0502020204030204" pitchFamily="34" charset="0"/>
                <a:cs typeface="Sakkal Majalla" panose="02000000000000000000" pitchFamily="2" charset="-78"/>
              </a:rPr>
              <a:t>في </a:t>
            </a: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اختيار أفضلها، إذا أن لكل منها مميزاته وعيوبه</a:t>
            </a:r>
          </a:p>
        </p:txBody>
      </p:sp>
      <p:sp>
        <p:nvSpPr>
          <p:cNvPr id="10"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11"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4"/>
              </a:rPr>
              <a:t>www.dawliatraining.com</a:t>
            </a:r>
            <a:endParaRPr lang="en-US" sz="1100" dirty="0">
              <a:effectLst/>
              <a:ea typeface="Calibri"/>
              <a:cs typeface="Arial"/>
            </a:endParaRPr>
          </a:p>
        </p:txBody>
      </p:sp>
    </p:spTree>
    <p:extLst>
      <p:ext uri="{BB962C8B-B14F-4D97-AF65-F5344CB8AC3E}">
        <p14:creationId xmlns:p14="http://schemas.microsoft.com/office/powerpoint/2010/main" val="36607726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64</a:t>
            </a:fld>
            <a:endParaRPr lang="ar-EG"/>
          </a:p>
        </p:txBody>
      </p:sp>
      <p:sp>
        <p:nvSpPr>
          <p:cNvPr id="23" name="Rectangle 22"/>
          <p:cNvSpPr/>
          <p:nvPr/>
        </p:nvSpPr>
        <p:spPr>
          <a:xfrm>
            <a:off x="7375621" y="202376"/>
            <a:ext cx="4474710" cy="707886"/>
          </a:xfrm>
          <a:prstGeom prst="rect">
            <a:avLst/>
          </a:prstGeom>
        </p:spPr>
        <p:txBody>
          <a:bodyPr wrap="square">
            <a:spAutoFit/>
          </a:bodyPr>
          <a:lstStyle/>
          <a:p>
            <a:pPr lvl="0" algn="ctr">
              <a:lnSpc>
                <a:spcPct val="125000"/>
              </a:lnSpc>
            </a:pPr>
            <a:r>
              <a:rPr lang="ar-EG" sz="3200" dirty="0">
                <a:solidFill>
                  <a:prstClr val="white"/>
                </a:solidFill>
                <a:latin typeface="Sakkal Majalla" pitchFamily="2" charset="-78"/>
                <a:cs typeface="Sakkal Majalla" pitchFamily="2" charset="-78"/>
              </a:rPr>
              <a:t>طرق تقويم المخزون</a:t>
            </a:r>
          </a:p>
        </p:txBody>
      </p:sp>
      <p:sp>
        <p:nvSpPr>
          <p:cNvPr id="2" name="Rectangle 1"/>
          <p:cNvSpPr/>
          <p:nvPr/>
        </p:nvSpPr>
        <p:spPr>
          <a:xfrm>
            <a:off x="433137" y="1347083"/>
            <a:ext cx="11417194" cy="1015663"/>
          </a:xfrm>
          <a:prstGeom prst="rect">
            <a:avLst/>
          </a:prstGeom>
        </p:spPr>
        <p:txBody>
          <a:bodyPr wrap="square">
            <a:spAutoFit/>
          </a:bodyPr>
          <a:lstStyle/>
          <a:p>
            <a:pPr algn="justLow">
              <a:lnSpc>
                <a:spcPct val="125000"/>
              </a:lnSpc>
            </a:pPr>
            <a:r>
              <a:rPr lang="ar-EG" sz="2400" b="1" dirty="0">
                <a:solidFill>
                  <a:srgbClr val="C00000"/>
                </a:solidFill>
                <a:ea typeface="Calibri" panose="020F0502020204030204" pitchFamily="34" charset="0"/>
                <a:cs typeface="Sakkal Majalla" panose="02000000000000000000" pitchFamily="2" charset="-78"/>
              </a:rPr>
              <a:t>وقبل أن نتعرض بالمناقشة لأهم طرق تقييم المخزون والخصائص المميزة لكل منها، يجدر بنا الإشارة إلى أنه يجب الفصل </a:t>
            </a:r>
            <a:r>
              <a:rPr lang="ar-EG" sz="2400" b="1" dirty="0" smtClean="0">
                <a:solidFill>
                  <a:srgbClr val="C00000"/>
                </a:solidFill>
                <a:ea typeface="Calibri" panose="020F0502020204030204" pitchFamily="34" charset="0"/>
                <a:cs typeface="Sakkal Majalla" panose="02000000000000000000" pitchFamily="2" charset="-78"/>
              </a:rPr>
              <a:t/>
            </a:r>
            <a:br>
              <a:rPr lang="ar-EG" sz="2400" b="1" dirty="0" smtClean="0">
                <a:solidFill>
                  <a:srgbClr val="C00000"/>
                </a:solidFill>
                <a:ea typeface="Calibri" panose="020F0502020204030204" pitchFamily="34" charset="0"/>
                <a:cs typeface="Sakkal Majalla" panose="02000000000000000000" pitchFamily="2" charset="-78"/>
              </a:rPr>
            </a:br>
            <a:r>
              <a:rPr lang="ar-EG" sz="2400" b="1" dirty="0" smtClean="0">
                <a:solidFill>
                  <a:srgbClr val="C00000"/>
                </a:solidFill>
                <a:ea typeface="Calibri" panose="020F0502020204030204" pitchFamily="34" charset="0"/>
                <a:cs typeface="Sakkal Majalla" panose="02000000000000000000" pitchFamily="2" charset="-78"/>
              </a:rPr>
              <a:t>بين </a:t>
            </a:r>
            <a:r>
              <a:rPr lang="ar-EG" sz="2400" b="1" dirty="0">
                <a:solidFill>
                  <a:srgbClr val="C00000"/>
                </a:solidFill>
                <a:ea typeface="Calibri" panose="020F0502020204030204" pitchFamily="34" charset="0"/>
                <a:cs typeface="Sakkal Majalla" panose="02000000000000000000" pitchFamily="2" charset="-78"/>
              </a:rPr>
              <a:t>مصطلحين كثيرا ما يعتقد البعض أنه لابد من التوافق فيما بينهما:</a:t>
            </a:r>
          </a:p>
        </p:txBody>
      </p:sp>
      <p:grpSp>
        <p:nvGrpSpPr>
          <p:cNvPr id="4" name="Group 3"/>
          <p:cNvGrpSpPr/>
          <p:nvPr/>
        </p:nvGrpSpPr>
        <p:grpSpPr>
          <a:xfrm>
            <a:off x="7375621" y="2458674"/>
            <a:ext cx="4474710" cy="896781"/>
            <a:chOff x="7375621" y="2680608"/>
            <a:chExt cx="4474710" cy="896781"/>
          </a:xfrm>
        </p:grpSpPr>
        <p:pic>
          <p:nvPicPr>
            <p:cNvPr id="5" name="Picture 4" descr="Image result for inventory vectors"/>
            <p:cNvPicPr/>
            <p:nvPr/>
          </p:nvPicPr>
          <p:blipFill rotWithShape="1">
            <a:blip r:embed="rId3" cstate="print">
              <a:clrChange>
                <a:clrFrom>
                  <a:srgbClr val="EEEEEE"/>
                </a:clrFrom>
                <a:clrTo>
                  <a:srgbClr val="EEEEEE">
                    <a:alpha val="0"/>
                  </a:srgbClr>
                </a:clrTo>
              </a:clrChange>
              <a:extLst>
                <a:ext uri="{28A0092B-C50C-407E-A947-70E740481C1C}">
                  <a14:useLocalDpi xmlns:a14="http://schemas.microsoft.com/office/drawing/2010/main" val="0"/>
                </a:ext>
              </a:extLst>
            </a:blip>
            <a:srcRect t="13704" b="17777"/>
            <a:stretch/>
          </p:blipFill>
          <p:spPr bwMode="auto">
            <a:xfrm>
              <a:off x="10764253" y="2680608"/>
              <a:ext cx="1086078" cy="896781"/>
            </a:xfrm>
            <a:prstGeom prst="rect">
              <a:avLst/>
            </a:prstGeom>
            <a:noFill/>
            <a:ln>
              <a:noFill/>
            </a:ln>
            <a:extLst>
              <a:ext uri="{53640926-AAD7-44D8-BBD7-CCE9431645EC}">
                <a14:shadowObscured xmlns:a14="http://schemas.microsoft.com/office/drawing/2010/main"/>
              </a:ext>
            </a:extLst>
          </p:spPr>
        </p:pic>
        <p:sp>
          <p:nvSpPr>
            <p:cNvPr id="3" name="Rectangle 2"/>
            <p:cNvSpPr/>
            <p:nvPr/>
          </p:nvSpPr>
          <p:spPr>
            <a:xfrm>
              <a:off x="7375621" y="2819362"/>
              <a:ext cx="3564816" cy="553357"/>
            </a:xfrm>
            <a:prstGeom prst="rect">
              <a:avLst/>
            </a:prstGeom>
          </p:spPr>
          <p:txBody>
            <a:bodyPr wrap="square">
              <a:spAutoFit/>
            </a:bodyPr>
            <a:lstStyle/>
            <a:p>
              <a:pPr algn="justLow">
                <a:lnSpc>
                  <a:spcPct val="107000"/>
                </a:lnSpc>
                <a:spcAft>
                  <a:spcPts val="800"/>
                </a:spcAft>
              </a:pPr>
              <a:r>
                <a:rPr lang="ar-SA" sz="2800" b="1" dirty="0">
                  <a:solidFill>
                    <a:srgbClr val="28B056"/>
                  </a:solidFill>
                  <a:latin typeface="Sakkal Majalla" panose="02000000000000000000" pitchFamily="2" charset="-78"/>
                  <a:ea typeface="Calibri" panose="020F0502020204030204" pitchFamily="34" charset="0"/>
                  <a:cs typeface="Sakkal Majalla" panose="02000000000000000000" pitchFamily="2" charset="-78"/>
                </a:rPr>
                <a:t>تدفق </a:t>
              </a:r>
              <a:r>
                <a:rPr lang="ar-SA" sz="2800" b="1" dirty="0" smtClean="0">
                  <a:solidFill>
                    <a:srgbClr val="28B056"/>
                  </a:solidFill>
                  <a:latin typeface="Sakkal Majalla" panose="02000000000000000000" pitchFamily="2" charset="-78"/>
                  <a:ea typeface="Calibri" panose="020F0502020204030204" pitchFamily="34" charset="0"/>
                  <a:cs typeface="Sakkal Majalla" panose="02000000000000000000" pitchFamily="2" charset="-78"/>
                </a:rPr>
                <a:t>التكلفة</a:t>
              </a:r>
              <a:r>
                <a:rPr lang="ar-EG" sz="2800" b="1" dirty="0" smtClean="0">
                  <a:solidFill>
                    <a:srgbClr val="28B056"/>
                  </a:solidFill>
                  <a:latin typeface="Sakkal Majalla" panose="02000000000000000000" pitchFamily="2" charset="-78"/>
                  <a:ea typeface="Calibri" panose="020F0502020204030204" pitchFamily="34" charset="0"/>
                  <a:cs typeface="Sakkal Majalla" panose="02000000000000000000" pitchFamily="2" charset="-78"/>
                </a:rPr>
                <a:t>:</a:t>
              </a:r>
              <a:endParaRPr lang="en-US" sz="1600" dirty="0">
                <a:solidFill>
                  <a:srgbClr val="28B056"/>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6" name="Rectangle 5"/>
          <p:cNvSpPr/>
          <p:nvPr/>
        </p:nvSpPr>
        <p:spPr>
          <a:xfrm>
            <a:off x="433137" y="3082305"/>
            <a:ext cx="10507300" cy="1015663"/>
          </a:xfrm>
          <a:prstGeom prst="rect">
            <a:avLst/>
          </a:prstGeom>
        </p:spPr>
        <p:txBody>
          <a:bodyPr wrap="square">
            <a:spAutoFit/>
          </a:bodyPr>
          <a:lstStyle/>
          <a:p>
            <a:pPr algn="justLow">
              <a:lnSpc>
                <a:spcPct val="125000"/>
              </a:lnSpc>
              <a:spcAft>
                <a:spcPts val="1000"/>
              </a:spcAft>
            </a:pPr>
            <a:r>
              <a:rPr lang="ar-EG" sz="2400" b="1" dirty="0" smtClean="0">
                <a:solidFill>
                  <a:srgbClr val="002060"/>
                </a:solidFill>
                <a:latin typeface="Calibri" panose="020F0502020204030204" pitchFamily="34" charset="0"/>
                <a:ea typeface="Calibri" panose="020F0502020204030204" pitchFamily="34" charset="0"/>
                <a:cs typeface="Sakkal Majalla" panose="02000000000000000000" pitchFamily="2" charset="-78"/>
              </a:rPr>
              <a:t>يعبر </a:t>
            </a: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عن الأسلوب المحاسبي المستخدم في توزيع تكلفة المخزون المتاح (أو المدة + المشتريات) على بنود المخزون المباع والمتبقي في نهاية المدة</a:t>
            </a:r>
          </a:p>
        </p:txBody>
      </p:sp>
      <p:grpSp>
        <p:nvGrpSpPr>
          <p:cNvPr id="9" name="Group 8"/>
          <p:cNvGrpSpPr/>
          <p:nvPr/>
        </p:nvGrpSpPr>
        <p:grpSpPr>
          <a:xfrm>
            <a:off x="7375621" y="4369136"/>
            <a:ext cx="4474710" cy="896781"/>
            <a:chOff x="7375621" y="2680608"/>
            <a:chExt cx="4474710" cy="896781"/>
          </a:xfrm>
        </p:grpSpPr>
        <p:pic>
          <p:nvPicPr>
            <p:cNvPr id="10" name="Picture 9" descr="Image result for inventory vectors"/>
            <p:cNvPicPr/>
            <p:nvPr/>
          </p:nvPicPr>
          <p:blipFill rotWithShape="1">
            <a:blip r:embed="rId3" cstate="print">
              <a:clrChange>
                <a:clrFrom>
                  <a:srgbClr val="EEEEEE"/>
                </a:clrFrom>
                <a:clrTo>
                  <a:srgbClr val="EEEEEE">
                    <a:alpha val="0"/>
                  </a:srgbClr>
                </a:clrTo>
              </a:clrChange>
              <a:extLst>
                <a:ext uri="{28A0092B-C50C-407E-A947-70E740481C1C}">
                  <a14:useLocalDpi xmlns:a14="http://schemas.microsoft.com/office/drawing/2010/main" val="0"/>
                </a:ext>
              </a:extLst>
            </a:blip>
            <a:srcRect t="13704" b="17777"/>
            <a:stretch/>
          </p:blipFill>
          <p:spPr bwMode="auto">
            <a:xfrm>
              <a:off x="10764253" y="2680608"/>
              <a:ext cx="1086078" cy="896781"/>
            </a:xfrm>
            <a:prstGeom prst="rect">
              <a:avLst/>
            </a:prstGeom>
            <a:noFill/>
            <a:ln>
              <a:noFill/>
            </a:ln>
            <a:extLst>
              <a:ext uri="{53640926-AAD7-44D8-BBD7-CCE9431645EC}">
                <a14:shadowObscured xmlns:a14="http://schemas.microsoft.com/office/drawing/2010/main"/>
              </a:ext>
            </a:extLst>
          </p:spPr>
        </p:pic>
        <p:sp>
          <p:nvSpPr>
            <p:cNvPr id="11" name="Rectangle 10"/>
            <p:cNvSpPr/>
            <p:nvPr/>
          </p:nvSpPr>
          <p:spPr>
            <a:xfrm>
              <a:off x="7375621" y="2819362"/>
              <a:ext cx="3564816" cy="553357"/>
            </a:xfrm>
            <a:prstGeom prst="rect">
              <a:avLst/>
            </a:prstGeom>
          </p:spPr>
          <p:txBody>
            <a:bodyPr wrap="square">
              <a:spAutoFit/>
            </a:bodyPr>
            <a:lstStyle/>
            <a:p>
              <a:pPr algn="justLow">
                <a:lnSpc>
                  <a:spcPct val="107000"/>
                </a:lnSpc>
                <a:spcAft>
                  <a:spcPts val="800"/>
                </a:spcAft>
              </a:pPr>
              <a:r>
                <a:rPr lang="ar-SA" sz="2800" b="1" dirty="0">
                  <a:solidFill>
                    <a:srgbClr val="28B056"/>
                  </a:solidFill>
                  <a:latin typeface="Sakkal Majalla" panose="02000000000000000000" pitchFamily="2" charset="-78"/>
                  <a:ea typeface="Calibri" panose="020F0502020204030204" pitchFamily="34" charset="0"/>
                  <a:cs typeface="Sakkal Majalla" panose="02000000000000000000" pitchFamily="2" charset="-78"/>
                </a:rPr>
                <a:t>التدفق المادي</a:t>
              </a:r>
              <a:r>
                <a:rPr lang="ar-EG" sz="2800" b="1" dirty="0" smtClean="0">
                  <a:solidFill>
                    <a:srgbClr val="28B056"/>
                  </a:solidFill>
                  <a:latin typeface="Sakkal Majalla" panose="02000000000000000000" pitchFamily="2" charset="-78"/>
                  <a:ea typeface="Calibri" panose="020F0502020204030204" pitchFamily="34" charset="0"/>
                  <a:cs typeface="Sakkal Majalla" panose="02000000000000000000" pitchFamily="2" charset="-78"/>
                </a:rPr>
                <a:t>:</a:t>
              </a:r>
              <a:endParaRPr lang="en-US" sz="1600" dirty="0">
                <a:solidFill>
                  <a:srgbClr val="28B056"/>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2" name="Rectangle 11"/>
          <p:cNvSpPr/>
          <p:nvPr/>
        </p:nvSpPr>
        <p:spPr>
          <a:xfrm>
            <a:off x="433137" y="4992767"/>
            <a:ext cx="10507300" cy="1477328"/>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لأصناف المخزون ذاته، ويتعلق بحركة انسياب المخزون من حيث عمليات التسلم والصرف، ولا يشترط </a:t>
            </a:r>
            <a:r>
              <a:rPr lang="ar-EG" sz="2400" b="1" dirty="0" smtClean="0">
                <a:solidFill>
                  <a:srgbClr val="002060"/>
                </a:solidFill>
                <a:latin typeface="Calibri" panose="020F0502020204030204" pitchFamily="34" charset="0"/>
                <a:ea typeface="Calibri" panose="020F0502020204030204" pitchFamily="34" charset="0"/>
                <a:cs typeface="Sakkal Majalla" panose="02000000000000000000" pitchFamily="2" charset="-78"/>
              </a:rPr>
              <a:t>أن </a:t>
            </a: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يكون هناك توافق بين هذين النوعين من التدفق. بمعنى أنه إذا تم تقييم المخزون على أساس مبدأ الوارد أخيرا يصرف أولا، فليس ضروريا أن يتم اتباع المبدأ نفسه في صرف المواد </a:t>
            </a:r>
            <a:r>
              <a:rPr lang="ar-EG" sz="2400" b="1" dirty="0" smtClean="0">
                <a:solidFill>
                  <a:srgbClr val="002060"/>
                </a:solidFill>
                <a:latin typeface="Calibri" panose="020F0502020204030204" pitchFamily="34" charset="0"/>
                <a:ea typeface="Calibri" panose="020F0502020204030204" pitchFamily="34" charset="0"/>
                <a:cs typeface="Sakkal Majalla" panose="02000000000000000000" pitchFamily="2" charset="-78"/>
              </a:rPr>
              <a:t>للجهات </a:t>
            </a: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الطالبة</a:t>
            </a:r>
          </a:p>
        </p:txBody>
      </p:sp>
      <p:sp>
        <p:nvSpPr>
          <p:cNvPr id="13"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14"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4"/>
              </a:rPr>
              <a:t>www.dawliatraining.com</a:t>
            </a:r>
            <a:endParaRPr lang="en-US" sz="1100" dirty="0">
              <a:effectLst/>
              <a:ea typeface="Calibri"/>
              <a:cs typeface="Arial"/>
            </a:endParaRPr>
          </a:p>
        </p:txBody>
      </p:sp>
    </p:spTree>
    <p:extLst>
      <p:ext uri="{BB962C8B-B14F-4D97-AF65-F5344CB8AC3E}">
        <p14:creationId xmlns:p14="http://schemas.microsoft.com/office/powerpoint/2010/main" val="41251301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80">
                                          <p:stCondLst>
                                            <p:cond delay="0"/>
                                          </p:stCondLst>
                                        </p:cTn>
                                        <p:tgtEl>
                                          <p:spTgt spid="4"/>
                                        </p:tgtEl>
                                      </p:cBhvr>
                                    </p:animEffect>
                                    <p:anim calcmode="lin" valueType="num">
                                      <p:cBhvr>
                                        <p:cTn id="13"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8" dur="26">
                                          <p:stCondLst>
                                            <p:cond delay="650"/>
                                          </p:stCondLst>
                                        </p:cTn>
                                        <p:tgtEl>
                                          <p:spTgt spid="4"/>
                                        </p:tgtEl>
                                      </p:cBhvr>
                                      <p:to x="100000" y="60000"/>
                                    </p:animScale>
                                    <p:animScale>
                                      <p:cBhvr>
                                        <p:cTn id="19" dur="166" decel="50000">
                                          <p:stCondLst>
                                            <p:cond delay="676"/>
                                          </p:stCondLst>
                                        </p:cTn>
                                        <p:tgtEl>
                                          <p:spTgt spid="4"/>
                                        </p:tgtEl>
                                      </p:cBhvr>
                                      <p:to x="100000" y="100000"/>
                                    </p:animScale>
                                    <p:animScale>
                                      <p:cBhvr>
                                        <p:cTn id="20" dur="26">
                                          <p:stCondLst>
                                            <p:cond delay="1312"/>
                                          </p:stCondLst>
                                        </p:cTn>
                                        <p:tgtEl>
                                          <p:spTgt spid="4"/>
                                        </p:tgtEl>
                                      </p:cBhvr>
                                      <p:to x="100000" y="80000"/>
                                    </p:animScale>
                                    <p:animScale>
                                      <p:cBhvr>
                                        <p:cTn id="21" dur="166" decel="50000">
                                          <p:stCondLst>
                                            <p:cond delay="1338"/>
                                          </p:stCondLst>
                                        </p:cTn>
                                        <p:tgtEl>
                                          <p:spTgt spid="4"/>
                                        </p:tgtEl>
                                      </p:cBhvr>
                                      <p:to x="100000" y="100000"/>
                                    </p:animScale>
                                    <p:animScale>
                                      <p:cBhvr>
                                        <p:cTn id="22" dur="26">
                                          <p:stCondLst>
                                            <p:cond delay="1642"/>
                                          </p:stCondLst>
                                        </p:cTn>
                                        <p:tgtEl>
                                          <p:spTgt spid="4"/>
                                        </p:tgtEl>
                                      </p:cBhvr>
                                      <p:to x="100000" y="90000"/>
                                    </p:animScale>
                                    <p:animScale>
                                      <p:cBhvr>
                                        <p:cTn id="23" dur="166" decel="50000">
                                          <p:stCondLst>
                                            <p:cond delay="1668"/>
                                          </p:stCondLst>
                                        </p:cTn>
                                        <p:tgtEl>
                                          <p:spTgt spid="4"/>
                                        </p:tgtEl>
                                      </p:cBhvr>
                                      <p:to x="100000" y="100000"/>
                                    </p:animScale>
                                    <p:animScale>
                                      <p:cBhvr>
                                        <p:cTn id="24" dur="26">
                                          <p:stCondLst>
                                            <p:cond delay="1808"/>
                                          </p:stCondLst>
                                        </p:cTn>
                                        <p:tgtEl>
                                          <p:spTgt spid="4"/>
                                        </p:tgtEl>
                                      </p:cBhvr>
                                      <p:to x="100000" y="95000"/>
                                    </p:animScale>
                                    <p:animScale>
                                      <p:cBhvr>
                                        <p:cTn id="25" dur="166" decel="50000">
                                          <p:stCondLst>
                                            <p:cond delay="1834"/>
                                          </p:stCondLst>
                                        </p:cTn>
                                        <p:tgtEl>
                                          <p:spTgt spid="4"/>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barn(inVertical)">
                                      <p:cBhvr>
                                        <p:cTn id="30" dur="500"/>
                                        <p:tgtEl>
                                          <p:spTgt spid="6"/>
                                        </p:tgtEl>
                                      </p:cBhvr>
                                    </p:animEffect>
                                  </p:childTnLst>
                                </p:cTn>
                              </p:par>
                            </p:childTnLst>
                          </p:cTn>
                        </p:par>
                      </p:childTnLst>
                    </p:cTn>
                  </p:par>
                  <p:par>
                    <p:cTn id="31" fill="hold">
                      <p:stCondLst>
                        <p:cond delay="indefinite"/>
                      </p:stCondLst>
                      <p:childTnLst>
                        <p:par>
                          <p:cTn id="32" fill="hold">
                            <p:stCondLst>
                              <p:cond delay="0"/>
                            </p:stCondLst>
                            <p:childTnLst>
                              <p:par>
                                <p:cTn id="33" presetID="26" presetClass="entr" presetSubtype="0"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down)">
                                      <p:cBhvr>
                                        <p:cTn id="35" dur="580">
                                          <p:stCondLst>
                                            <p:cond delay="0"/>
                                          </p:stCondLst>
                                        </p:cTn>
                                        <p:tgtEl>
                                          <p:spTgt spid="9"/>
                                        </p:tgtEl>
                                      </p:cBhvr>
                                    </p:animEffect>
                                    <p:anim calcmode="lin" valueType="num">
                                      <p:cBhvr>
                                        <p:cTn id="36"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37"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38"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39"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40"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41" dur="26">
                                          <p:stCondLst>
                                            <p:cond delay="650"/>
                                          </p:stCondLst>
                                        </p:cTn>
                                        <p:tgtEl>
                                          <p:spTgt spid="9"/>
                                        </p:tgtEl>
                                      </p:cBhvr>
                                      <p:to x="100000" y="60000"/>
                                    </p:animScale>
                                    <p:animScale>
                                      <p:cBhvr>
                                        <p:cTn id="42" dur="166" decel="50000">
                                          <p:stCondLst>
                                            <p:cond delay="676"/>
                                          </p:stCondLst>
                                        </p:cTn>
                                        <p:tgtEl>
                                          <p:spTgt spid="9"/>
                                        </p:tgtEl>
                                      </p:cBhvr>
                                      <p:to x="100000" y="100000"/>
                                    </p:animScale>
                                    <p:animScale>
                                      <p:cBhvr>
                                        <p:cTn id="43" dur="26">
                                          <p:stCondLst>
                                            <p:cond delay="1312"/>
                                          </p:stCondLst>
                                        </p:cTn>
                                        <p:tgtEl>
                                          <p:spTgt spid="9"/>
                                        </p:tgtEl>
                                      </p:cBhvr>
                                      <p:to x="100000" y="80000"/>
                                    </p:animScale>
                                    <p:animScale>
                                      <p:cBhvr>
                                        <p:cTn id="44" dur="166" decel="50000">
                                          <p:stCondLst>
                                            <p:cond delay="1338"/>
                                          </p:stCondLst>
                                        </p:cTn>
                                        <p:tgtEl>
                                          <p:spTgt spid="9"/>
                                        </p:tgtEl>
                                      </p:cBhvr>
                                      <p:to x="100000" y="100000"/>
                                    </p:animScale>
                                    <p:animScale>
                                      <p:cBhvr>
                                        <p:cTn id="45" dur="26">
                                          <p:stCondLst>
                                            <p:cond delay="1642"/>
                                          </p:stCondLst>
                                        </p:cTn>
                                        <p:tgtEl>
                                          <p:spTgt spid="9"/>
                                        </p:tgtEl>
                                      </p:cBhvr>
                                      <p:to x="100000" y="90000"/>
                                    </p:animScale>
                                    <p:animScale>
                                      <p:cBhvr>
                                        <p:cTn id="46" dur="166" decel="50000">
                                          <p:stCondLst>
                                            <p:cond delay="1668"/>
                                          </p:stCondLst>
                                        </p:cTn>
                                        <p:tgtEl>
                                          <p:spTgt spid="9"/>
                                        </p:tgtEl>
                                      </p:cBhvr>
                                      <p:to x="100000" y="100000"/>
                                    </p:animScale>
                                    <p:animScale>
                                      <p:cBhvr>
                                        <p:cTn id="47" dur="26">
                                          <p:stCondLst>
                                            <p:cond delay="1808"/>
                                          </p:stCondLst>
                                        </p:cTn>
                                        <p:tgtEl>
                                          <p:spTgt spid="9"/>
                                        </p:tgtEl>
                                      </p:cBhvr>
                                      <p:to x="100000" y="95000"/>
                                    </p:animScale>
                                    <p:animScale>
                                      <p:cBhvr>
                                        <p:cTn id="48" dur="166" decel="50000">
                                          <p:stCondLst>
                                            <p:cond delay="1834"/>
                                          </p:stCondLst>
                                        </p:cTn>
                                        <p:tgtEl>
                                          <p:spTgt spid="9"/>
                                        </p:tgtEl>
                                      </p:cBhvr>
                                      <p:to x="100000" y="100000"/>
                                    </p:animScale>
                                  </p:childTnLst>
                                </p:cTn>
                              </p:par>
                            </p:childTnLst>
                          </p:cTn>
                        </p:par>
                      </p:childTnLst>
                    </p:cTn>
                  </p:par>
                  <p:par>
                    <p:cTn id="49" fill="hold">
                      <p:stCondLst>
                        <p:cond delay="indefinite"/>
                      </p:stCondLst>
                      <p:childTnLst>
                        <p:par>
                          <p:cTn id="50" fill="hold">
                            <p:stCondLst>
                              <p:cond delay="0"/>
                            </p:stCondLst>
                            <p:childTnLst>
                              <p:par>
                                <p:cTn id="51" presetID="16" presetClass="entr" presetSubtype="21" fill="hold" grpId="0" nodeType="click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barn(inVertical)">
                                      <p:cBhvr>
                                        <p:cTn id="5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12"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65</a:t>
            </a:fld>
            <a:endParaRPr lang="ar-EG"/>
          </a:p>
        </p:txBody>
      </p:sp>
      <p:sp>
        <p:nvSpPr>
          <p:cNvPr id="23" name="Rectangle 22"/>
          <p:cNvSpPr/>
          <p:nvPr/>
        </p:nvSpPr>
        <p:spPr>
          <a:xfrm>
            <a:off x="7375621" y="202376"/>
            <a:ext cx="4474710" cy="707886"/>
          </a:xfrm>
          <a:prstGeom prst="rect">
            <a:avLst/>
          </a:prstGeom>
        </p:spPr>
        <p:txBody>
          <a:bodyPr wrap="square">
            <a:spAutoFit/>
          </a:bodyPr>
          <a:lstStyle/>
          <a:p>
            <a:pPr lvl="0" algn="ctr">
              <a:lnSpc>
                <a:spcPct val="125000"/>
              </a:lnSpc>
            </a:pPr>
            <a:r>
              <a:rPr lang="ar-EG" sz="3200" dirty="0">
                <a:solidFill>
                  <a:prstClr val="white"/>
                </a:solidFill>
                <a:latin typeface="Sakkal Majalla" pitchFamily="2" charset="-78"/>
                <a:cs typeface="Sakkal Majalla" pitchFamily="2" charset="-78"/>
              </a:rPr>
              <a:t>طرق تقويم المخزون</a:t>
            </a:r>
          </a:p>
        </p:txBody>
      </p:sp>
      <p:sp>
        <p:nvSpPr>
          <p:cNvPr id="4" name="Rectangle 3"/>
          <p:cNvSpPr/>
          <p:nvPr/>
        </p:nvSpPr>
        <p:spPr>
          <a:xfrm>
            <a:off x="838200" y="202376"/>
            <a:ext cx="4844716" cy="553998"/>
          </a:xfrm>
          <a:prstGeom prst="rect">
            <a:avLst/>
          </a:prstGeom>
        </p:spPr>
        <p:txBody>
          <a:bodyPr wrap="square">
            <a:spAutoFit/>
          </a:bodyPr>
          <a:lstStyle/>
          <a:p>
            <a:pPr algn="ctr">
              <a:lnSpc>
                <a:spcPct val="125000"/>
              </a:lnSpc>
            </a:pPr>
            <a:r>
              <a:rPr lang="ar-EG" sz="2400" b="1" dirty="0">
                <a:solidFill>
                  <a:srgbClr val="C00000"/>
                </a:solidFill>
                <a:ea typeface="Calibri" panose="020F0502020204030204" pitchFamily="34" charset="0"/>
                <a:cs typeface="Sakkal Majalla" panose="02000000000000000000" pitchFamily="2" charset="-78"/>
              </a:rPr>
              <a:t>من أكثر الطرق شيوعا في تقييم المخزون ما يلي: </a:t>
            </a:r>
          </a:p>
        </p:txBody>
      </p:sp>
      <p:grpSp>
        <p:nvGrpSpPr>
          <p:cNvPr id="5" name="Group 4"/>
          <p:cNvGrpSpPr/>
          <p:nvPr/>
        </p:nvGrpSpPr>
        <p:grpSpPr>
          <a:xfrm>
            <a:off x="8834682" y="1459833"/>
            <a:ext cx="3015649" cy="738220"/>
            <a:chOff x="-651458" y="-9630"/>
            <a:chExt cx="2246302" cy="586439"/>
          </a:xfrm>
        </p:grpSpPr>
        <p:pic>
          <p:nvPicPr>
            <p:cNvPr id="6" name="Picture 5" descr="D:\New folder\Untitled-1-Recovered_0006_Layer-3.png"/>
            <p:cNvPicPr>
              <a:picLocks noChangeAspect="1"/>
            </p:cNvPicPr>
            <p:nvPr/>
          </p:nvPicPr>
          <p:blipFill rotWithShape="1">
            <a:blip r:embed="rId3" cstate="print">
              <a:extLst>
                <a:ext uri="{28A0092B-C50C-407E-A947-70E740481C1C}">
                  <a14:useLocalDpi xmlns:a14="http://schemas.microsoft.com/office/drawing/2010/main" val="0"/>
                </a:ext>
              </a:extLst>
            </a:blip>
            <a:srcRect l="63758" t="-2" r="49" b="-6792"/>
            <a:stretch/>
          </p:blipFill>
          <p:spPr bwMode="auto">
            <a:xfrm>
              <a:off x="1157730" y="-9630"/>
              <a:ext cx="437114" cy="462017"/>
            </a:xfrm>
            <a:prstGeom prst="rect">
              <a:avLst/>
            </a:prstGeom>
            <a:noFill/>
            <a:ln>
              <a:noFill/>
            </a:ln>
          </p:spPr>
        </p:pic>
        <p:sp>
          <p:nvSpPr>
            <p:cNvPr id="8" name="Rectangle 7"/>
            <p:cNvSpPr/>
            <p:nvPr/>
          </p:nvSpPr>
          <p:spPr>
            <a:xfrm>
              <a:off x="-651458" y="211755"/>
              <a:ext cx="2049035" cy="36505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justLow" rtl="1">
                <a:lnSpc>
                  <a:spcPct val="107000"/>
                </a:lnSpc>
                <a:spcAft>
                  <a:spcPts val="800"/>
                </a:spcAft>
              </a:pPr>
              <a:r>
                <a:rPr lang="ar-SA" sz="2400" b="1">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طريقة التمييز المحدد:</a:t>
              </a:r>
              <a:endParaRPr lang="en-US" sz="240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9" name="Rectangle 8"/>
            <p:cNvSpPr/>
            <p:nvPr/>
          </p:nvSpPr>
          <p:spPr>
            <a:xfrm>
              <a:off x="1148105" y="56081"/>
              <a:ext cx="415457" cy="271179"/>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justLow" rtl="1">
                <a:lnSpc>
                  <a:spcPct val="107000"/>
                </a:lnSpc>
                <a:spcAft>
                  <a:spcPts val="800"/>
                </a:spcAft>
              </a:pPr>
              <a:r>
                <a:rPr lang="ar-EG" sz="2400" b="1">
                  <a:effectLst/>
                  <a:latin typeface="Sakkal Majalla" panose="02000000000000000000" pitchFamily="2" charset="-78"/>
                  <a:ea typeface="Calibri" panose="020F0502020204030204" pitchFamily="34" charset="0"/>
                  <a:cs typeface="Sakkal Majalla" panose="02000000000000000000" pitchFamily="2" charset="-78"/>
                </a:rPr>
                <a:t>أولاً</a:t>
              </a:r>
              <a:endParaRPr lang="en-US" sz="240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3" name="Group 2"/>
          <p:cNvGrpSpPr/>
          <p:nvPr/>
        </p:nvGrpSpPr>
        <p:grpSpPr>
          <a:xfrm>
            <a:off x="419099" y="2198053"/>
            <a:ext cx="11482459" cy="1015663"/>
            <a:chOff x="419099" y="2198053"/>
            <a:chExt cx="11482459" cy="1015663"/>
          </a:xfrm>
        </p:grpSpPr>
        <p:pic>
          <p:nvPicPr>
            <p:cNvPr id="10" name="Picture 9" descr="Image result for inventory vectors"/>
            <p:cNvPicPr/>
            <p:nvPr/>
          </p:nvPicPr>
          <p:blipFill rotWithShape="1">
            <a:blip r:embed="rId4" cstate="print">
              <a:extLst>
                <a:ext uri="{28A0092B-C50C-407E-A947-70E740481C1C}">
                  <a14:useLocalDpi xmlns:a14="http://schemas.microsoft.com/office/drawing/2010/main" val="0"/>
                </a:ext>
              </a:extLst>
            </a:blip>
            <a:srcRect l="39747" t="21071" b="32868"/>
            <a:stretch/>
          </p:blipFill>
          <p:spPr bwMode="auto">
            <a:xfrm>
              <a:off x="11152649" y="2371999"/>
              <a:ext cx="748909" cy="654308"/>
            </a:xfrm>
            <a:prstGeom prst="rect">
              <a:avLst/>
            </a:prstGeom>
            <a:extLst>
              <a:ext uri="{53640926-AAD7-44D8-BBD7-CCE9431645EC}">
                <a14:shadowObscured xmlns:a14="http://schemas.microsoft.com/office/drawing/2010/main"/>
              </a:ext>
            </a:extLst>
          </p:spPr>
        </p:pic>
        <p:sp>
          <p:nvSpPr>
            <p:cNvPr id="2" name="Rectangle 1"/>
            <p:cNvSpPr/>
            <p:nvPr/>
          </p:nvSpPr>
          <p:spPr>
            <a:xfrm>
              <a:off x="419099" y="2198053"/>
              <a:ext cx="10734517" cy="1015663"/>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تستخدم هذه الطريقة في تقييم المخزون السلعي من الأصناف التي يسهل تمييزها عن بعضها البعض، سواء من حيث الشكل، مصدر الشراء، تاريخ الشراء أو أي علامات أخرى يمكن من خلالها التعرف على تكلفة شراء الصنف</a:t>
              </a:r>
            </a:p>
          </p:txBody>
        </p:sp>
      </p:grpSp>
      <p:grpSp>
        <p:nvGrpSpPr>
          <p:cNvPr id="12" name="Group 11"/>
          <p:cNvGrpSpPr/>
          <p:nvPr/>
        </p:nvGrpSpPr>
        <p:grpSpPr>
          <a:xfrm>
            <a:off x="419099" y="3267288"/>
            <a:ext cx="11482459" cy="665880"/>
            <a:chOff x="419099" y="2360427"/>
            <a:chExt cx="11482459" cy="665880"/>
          </a:xfrm>
        </p:grpSpPr>
        <p:pic>
          <p:nvPicPr>
            <p:cNvPr id="13" name="Picture 12" descr="Image result for inventory vectors"/>
            <p:cNvPicPr/>
            <p:nvPr/>
          </p:nvPicPr>
          <p:blipFill rotWithShape="1">
            <a:blip r:embed="rId4" cstate="print">
              <a:extLst>
                <a:ext uri="{28A0092B-C50C-407E-A947-70E740481C1C}">
                  <a14:useLocalDpi xmlns:a14="http://schemas.microsoft.com/office/drawing/2010/main" val="0"/>
                </a:ext>
              </a:extLst>
            </a:blip>
            <a:srcRect l="39747" t="21071" b="32868"/>
            <a:stretch/>
          </p:blipFill>
          <p:spPr bwMode="auto">
            <a:xfrm>
              <a:off x="11152649" y="2371999"/>
              <a:ext cx="748909" cy="654308"/>
            </a:xfrm>
            <a:prstGeom prst="rect">
              <a:avLst/>
            </a:prstGeom>
            <a:extLst>
              <a:ext uri="{53640926-AAD7-44D8-BBD7-CCE9431645EC}">
                <a14:shadowObscured xmlns:a14="http://schemas.microsoft.com/office/drawing/2010/main"/>
              </a:ext>
            </a:extLst>
          </p:spPr>
        </p:pic>
        <p:sp>
          <p:nvSpPr>
            <p:cNvPr id="14" name="Rectangle 13"/>
            <p:cNvSpPr/>
            <p:nvPr/>
          </p:nvSpPr>
          <p:spPr>
            <a:xfrm>
              <a:off x="419099" y="2360427"/>
              <a:ext cx="10734517" cy="553998"/>
            </a:xfrm>
            <a:prstGeom prst="rect">
              <a:avLst/>
            </a:prstGeom>
          </p:spPr>
          <p:txBody>
            <a:bodyPr wrap="square">
              <a:spAutoFit/>
            </a:bodyPr>
            <a:lstStyle/>
            <a:p>
              <a:pPr algn="justLow">
                <a:lnSpc>
                  <a:spcPct val="125000"/>
                </a:lnSpc>
                <a:spcAft>
                  <a:spcPts val="1000"/>
                </a:spcAft>
              </a:pPr>
              <a:r>
                <a:rPr lang="ar-EG" sz="2400" b="1" dirty="0" smtClean="0">
                  <a:solidFill>
                    <a:srgbClr val="002060"/>
                  </a:solidFill>
                  <a:latin typeface="Calibri" panose="020F0502020204030204" pitchFamily="34" charset="0"/>
                  <a:ea typeface="Calibri" panose="020F0502020204030204" pitchFamily="34" charset="0"/>
                  <a:cs typeface="Sakkal Majalla" panose="02000000000000000000" pitchFamily="2" charset="-78"/>
                </a:rPr>
                <a:t>غالبا </a:t>
              </a: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ما يقتصر استخدام هذه الطريقة على الشركات التي تتعامل في عدد محدود من الأصناف ذات القيمة العالية</a:t>
              </a:r>
            </a:p>
          </p:txBody>
        </p:sp>
      </p:grpSp>
      <p:grpSp>
        <p:nvGrpSpPr>
          <p:cNvPr id="15" name="Group 14"/>
          <p:cNvGrpSpPr/>
          <p:nvPr/>
        </p:nvGrpSpPr>
        <p:grpSpPr>
          <a:xfrm>
            <a:off x="419099" y="4148308"/>
            <a:ext cx="11482459" cy="665880"/>
            <a:chOff x="419099" y="2360427"/>
            <a:chExt cx="11482459" cy="665880"/>
          </a:xfrm>
        </p:grpSpPr>
        <p:pic>
          <p:nvPicPr>
            <p:cNvPr id="16" name="Picture 15" descr="Image result for inventory vectors"/>
            <p:cNvPicPr/>
            <p:nvPr/>
          </p:nvPicPr>
          <p:blipFill rotWithShape="1">
            <a:blip r:embed="rId4" cstate="print">
              <a:extLst>
                <a:ext uri="{28A0092B-C50C-407E-A947-70E740481C1C}">
                  <a14:useLocalDpi xmlns:a14="http://schemas.microsoft.com/office/drawing/2010/main" val="0"/>
                </a:ext>
              </a:extLst>
            </a:blip>
            <a:srcRect l="39747" t="21071" b="32868"/>
            <a:stretch/>
          </p:blipFill>
          <p:spPr bwMode="auto">
            <a:xfrm>
              <a:off x="11152649" y="2371999"/>
              <a:ext cx="748909" cy="654308"/>
            </a:xfrm>
            <a:prstGeom prst="rect">
              <a:avLst/>
            </a:prstGeom>
            <a:extLst>
              <a:ext uri="{53640926-AAD7-44D8-BBD7-CCE9431645EC}">
                <a14:shadowObscured xmlns:a14="http://schemas.microsoft.com/office/drawing/2010/main"/>
              </a:ext>
            </a:extLst>
          </p:spPr>
        </p:pic>
        <p:sp>
          <p:nvSpPr>
            <p:cNvPr id="17" name="Rectangle 16"/>
            <p:cNvSpPr/>
            <p:nvPr/>
          </p:nvSpPr>
          <p:spPr>
            <a:xfrm>
              <a:off x="419099" y="2360427"/>
              <a:ext cx="10734517" cy="553998"/>
            </a:xfrm>
            <a:prstGeom prst="rect">
              <a:avLst/>
            </a:prstGeom>
          </p:spPr>
          <p:txBody>
            <a:bodyPr wrap="square">
              <a:spAutoFit/>
            </a:bodyPr>
            <a:lstStyle/>
            <a:p>
              <a:pPr algn="justLow">
                <a:lnSpc>
                  <a:spcPct val="125000"/>
                </a:lnSpc>
                <a:spcAft>
                  <a:spcPts val="1000"/>
                </a:spcAft>
              </a:pPr>
              <a:r>
                <a:rPr lang="ar-EG" sz="2400" b="1" dirty="0" smtClean="0">
                  <a:solidFill>
                    <a:srgbClr val="002060"/>
                  </a:solidFill>
                  <a:latin typeface="Calibri" panose="020F0502020204030204" pitchFamily="34" charset="0"/>
                  <a:ea typeface="Calibri" panose="020F0502020204030204" pitchFamily="34" charset="0"/>
                  <a:cs typeface="Sakkal Majalla" panose="02000000000000000000" pitchFamily="2" charset="-78"/>
                </a:rPr>
                <a:t>طبقا </a:t>
              </a: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لهذه الطريقة يتم تقييم </a:t>
              </a:r>
              <a:r>
                <a:rPr lang="ar-EG" sz="2400" b="1" dirty="0" smtClean="0">
                  <a:solidFill>
                    <a:srgbClr val="002060"/>
                  </a:solidFill>
                  <a:latin typeface="Calibri" panose="020F0502020204030204" pitchFamily="34" charset="0"/>
                  <a:ea typeface="Calibri" panose="020F0502020204030204" pitchFamily="34" charset="0"/>
                  <a:cs typeface="Sakkal Majalla" panose="02000000000000000000" pitchFamily="2" charset="-78"/>
                </a:rPr>
                <a:t>المخزون </a:t>
              </a: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الموجود في فترة ما على أساس التكلفة الفعلية لشراء الوحدة</a:t>
              </a:r>
            </a:p>
          </p:txBody>
        </p:sp>
      </p:grpSp>
      <p:grpSp>
        <p:nvGrpSpPr>
          <p:cNvPr id="18" name="Group 17"/>
          <p:cNvGrpSpPr/>
          <p:nvPr/>
        </p:nvGrpSpPr>
        <p:grpSpPr>
          <a:xfrm>
            <a:off x="419099" y="4848549"/>
            <a:ext cx="11482459" cy="1477328"/>
            <a:chOff x="419099" y="2179648"/>
            <a:chExt cx="11482459" cy="1477328"/>
          </a:xfrm>
        </p:grpSpPr>
        <p:pic>
          <p:nvPicPr>
            <p:cNvPr id="19" name="Picture 18" descr="Image result for inventory vectors"/>
            <p:cNvPicPr/>
            <p:nvPr/>
          </p:nvPicPr>
          <p:blipFill rotWithShape="1">
            <a:blip r:embed="rId4" cstate="print">
              <a:extLst>
                <a:ext uri="{28A0092B-C50C-407E-A947-70E740481C1C}">
                  <a14:useLocalDpi xmlns:a14="http://schemas.microsoft.com/office/drawing/2010/main" val="0"/>
                </a:ext>
              </a:extLst>
            </a:blip>
            <a:srcRect l="39747" t="21071" b="32868"/>
            <a:stretch/>
          </p:blipFill>
          <p:spPr bwMode="auto">
            <a:xfrm>
              <a:off x="11152649" y="2371999"/>
              <a:ext cx="748909" cy="654308"/>
            </a:xfrm>
            <a:prstGeom prst="rect">
              <a:avLst/>
            </a:prstGeom>
            <a:extLst>
              <a:ext uri="{53640926-AAD7-44D8-BBD7-CCE9431645EC}">
                <a14:shadowObscured xmlns:a14="http://schemas.microsoft.com/office/drawing/2010/main"/>
              </a:ext>
            </a:extLst>
          </p:spPr>
        </p:pic>
        <p:sp>
          <p:nvSpPr>
            <p:cNvPr id="20" name="Rectangle 19"/>
            <p:cNvSpPr/>
            <p:nvPr/>
          </p:nvSpPr>
          <p:spPr>
            <a:xfrm>
              <a:off x="419099" y="2179648"/>
              <a:ext cx="10734517" cy="1477328"/>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من الواضح أن المشكلة الأساسية في استخدام هذه الطريقة هي صعوبة تحديد فئة سعر أو تكلفة الشراء التي تنتمي إليها الوحدات المخزونة، خاصة إذا لم يكن ممكنا التمييز بين الأصناف المخزونة، أو تزايد عدد هذه الأصناف بشكل يصبح من المستحيل معه عمليا تصنيفها إلى فئات حسب تكلفة الشراء</a:t>
              </a:r>
            </a:p>
          </p:txBody>
        </p:sp>
      </p:grpSp>
      <p:sp>
        <p:nvSpPr>
          <p:cNvPr id="21"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22"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5"/>
              </a:rPr>
              <a:t>www.dawliatraining.com</a:t>
            </a:r>
            <a:endParaRPr lang="en-US" sz="1100" dirty="0">
              <a:effectLst/>
              <a:ea typeface="Calibri"/>
              <a:cs typeface="Arial"/>
            </a:endParaRPr>
          </a:p>
        </p:txBody>
      </p:sp>
    </p:spTree>
    <p:extLst>
      <p:ext uri="{BB962C8B-B14F-4D97-AF65-F5344CB8AC3E}">
        <p14:creationId xmlns:p14="http://schemas.microsoft.com/office/powerpoint/2010/main" val="27129356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1000" fill="hold"/>
                                        <p:tgtEl>
                                          <p:spTgt spid="5"/>
                                        </p:tgtEl>
                                        <p:attrNameLst>
                                          <p:attrName>ppt_w</p:attrName>
                                        </p:attrNameLst>
                                      </p:cBhvr>
                                      <p:tavLst>
                                        <p:tav tm="0">
                                          <p:val>
                                            <p:fltVal val="0"/>
                                          </p:val>
                                        </p:tav>
                                        <p:tav tm="100000">
                                          <p:val>
                                            <p:strVal val="#ppt_w"/>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style.rotation</p:attrName>
                                        </p:attrNameLst>
                                      </p:cBhvr>
                                      <p:tavLst>
                                        <p:tav tm="0">
                                          <p:val>
                                            <p:fltVal val="90"/>
                                          </p:val>
                                        </p:tav>
                                        <p:tav tm="100000">
                                          <p:val>
                                            <p:fltVal val="0"/>
                                          </p:val>
                                        </p:tav>
                                      </p:tavLst>
                                    </p:anim>
                                    <p:animEffect transition="in" filter="fade">
                                      <p:cBhvr>
                                        <p:cTn id="17" dur="1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strips(downLeft)">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strips(downLeft)">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strips(downLeft)">
                                      <p:cBhvr>
                                        <p:cTn id="32" dur="5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12" fill="hold" nodeType="click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strips(downLeft)">
                                      <p:cBhvr>
                                        <p:cTn id="3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66</a:t>
            </a:fld>
            <a:endParaRPr lang="ar-EG"/>
          </a:p>
        </p:txBody>
      </p:sp>
      <p:sp>
        <p:nvSpPr>
          <p:cNvPr id="23" name="Rectangle 22"/>
          <p:cNvSpPr/>
          <p:nvPr/>
        </p:nvSpPr>
        <p:spPr>
          <a:xfrm>
            <a:off x="7375621" y="202376"/>
            <a:ext cx="4474710" cy="707886"/>
          </a:xfrm>
          <a:prstGeom prst="rect">
            <a:avLst/>
          </a:prstGeom>
        </p:spPr>
        <p:txBody>
          <a:bodyPr wrap="square">
            <a:spAutoFit/>
          </a:bodyPr>
          <a:lstStyle/>
          <a:p>
            <a:pPr lvl="0" algn="ctr">
              <a:lnSpc>
                <a:spcPct val="125000"/>
              </a:lnSpc>
            </a:pPr>
            <a:r>
              <a:rPr lang="ar-EG" sz="3200" dirty="0">
                <a:solidFill>
                  <a:prstClr val="white"/>
                </a:solidFill>
                <a:latin typeface="Sakkal Majalla" pitchFamily="2" charset="-78"/>
                <a:cs typeface="Sakkal Majalla" pitchFamily="2" charset="-78"/>
              </a:rPr>
              <a:t>طرق تقويم المخزون</a:t>
            </a:r>
          </a:p>
        </p:txBody>
      </p:sp>
      <p:grpSp>
        <p:nvGrpSpPr>
          <p:cNvPr id="4" name="Group 3"/>
          <p:cNvGrpSpPr/>
          <p:nvPr/>
        </p:nvGrpSpPr>
        <p:grpSpPr>
          <a:xfrm>
            <a:off x="1331495" y="202376"/>
            <a:ext cx="3957615" cy="888488"/>
            <a:chOff x="-1353111" y="-9630"/>
            <a:chExt cx="2947955" cy="705811"/>
          </a:xfrm>
        </p:grpSpPr>
        <p:pic>
          <p:nvPicPr>
            <p:cNvPr id="5" name="Picture 4" descr="D:\New folder\Untitled-1-Recovered_0006_Layer-3.png"/>
            <p:cNvPicPr>
              <a:picLocks noChangeAspect="1"/>
            </p:cNvPicPr>
            <p:nvPr/>
          </p:nvPicPr>
          <p:blipFill rotWithShape="1">
            <a:blip r:embed="rId3" cstate="print">
              <a:extLst>
                <a:ext uri="{28A0092B-C50C-407E-A947-70E740481C1C}">
                  <a14:useLocalDpi xmlns:a14="http://schemas.microsoft.com/office/drawing/2010/main" val="0"/>
                </a:ext>
              </a:extLst>
            </a:blip>
            <a:srcRect l="63758" t="-2" r="49" b="-6792"/>
            <a:stretch/>
          </p:blipFill>
          <p:spPr bwMode="auto">
            <a:xfrm>
              <a:off x="1157730" y="-9630"/>
              <a:ext cx="437114" cy="462017"/>
            </a:xfrm>
            <a:prstGeom prst="rect">
              <a:avLst/>
            </a:prstGeom>
            <a:noFill/>
            <a:ln>
              <a:noFill/>
            </a:ln>
          </p:spPr>
        </p:pic>
        <p:sp>
          <p:nvSpPr>
            <p:cNvPr id="6" name="Rectangle 5"/>
            <p:cNvSpPr/>
            <p:nvPr/>
          </p:nvSpPr>
          <p:spPr>
            <a:xfrm>
              <a:off x="-1353111" y="211755"/>
              <a:ext cx="2750688" cy="484426"/>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justLow">
                <a:lnSpc>
                  <a:spcPct val="107000"/>
                </a:lnSpc>
                <a:spcAft>
                  <a:spcPts val="800"/>
                </a:spcAft>
              </a:pPr>
              <a:r>
                <a:rPr lang="ar-SA" sz="24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طريقة متوسط التكلفة المرجحة:</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8" name="Rectangle 7"/>
            <p:cNvSpPr/>
            <p:nvPr/>
          </p:nvSpPr>
          <p:spPr>
            <a:xfrm>
              <a:off x="1148105" y="56081"/>
              <a:ext cx="415457" cy="271179"/>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justLow">
                <a:lnSpc>
                  <a:spcPct val="107000"/>
                </a:lnSpc>
                <a:spcAft>
                  <a:spcPts val="800"/>
                </a:spcAft>
              </a:pPr>
              <a:r>
                <a:rPr lang="ar-EG" sz="2400" b="1" dirty="0">
                  <a:latin typeface="Sakkal Majalla" panose="02000000000000000000" pitchFamily="2" charset="-78"/>
                  <a:ea typeface="Calibri" panose="020F0502020204030204" pitchFamily="34" charset="0"/>
                  <a:cs typeface="Sakkal Majalla" panose="02000000000000000000" pitchFamily="2" charset="-78"/>
                </a:rPr>
                <a:t>ثانياً</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pic>
        <p:nvPicPr>
          <p:cNvPr id="9" name="Picture 8" descr="Image result for inventory vectors"/>
          <p:cNvPicPr/>
          <p:nvPr/>
        </p:nvPicPr>
        <p:blipFill rotWithShape="1">
          <a:blip r:embed="rId4">
            <a:extLst>
              <a:ext uri="{28A0092B-C50C-407E-A947-70E740481C1C}">
                <a14:useLocalDpi xmlns:a14="http://schemas.microsoft.com/office/drawing/2010/main" val="0"/>
              </a:ext>
            </a:extLst>
          </a:blip>
          <a:srcRect l="7676" t="19418" r="7865" b="17114"/>
          <a:stretch/>
        </p:blipFill>
        <p:spPr bwMode="auto">
          <a:xfrm flipH="1">
            <a:off x="6833937" y="1796715"/>
            <a:ext cx="5016394" cy="5061285"/>
          </a:xfrm>
          <a:prstGeom prst="rect">
            <a:avLst/>
          </a:prstGeom>
          <a:noFill/>
          <a:ln>
            <a:noFill/>
          </a:ln>
          <a:extLst>
            <a:ext uri="{53640926-AAD7-44D8-BBD7-CCE9431645EC}">
              <a14:shadowObscured xmlns:a14="http://schemas.microsoft.com/office/drawing/2010/main"/>
            </a:ext>
          </a:extLst>
        </p:spPr>
      </p:pic>
      <p:sp>
        <p:nvSpPr>
          <p:cNvPr id="2" name="Rectangle 1"/>
          <p:cNvSpPr/>
          <p:nvPr/>
        </p:nvSpPr>
        <p:spPr>
          <a:xfrm>
            <a:off x="394378" y="2509156"/>
            <a:ext cx="9535686" cy="1015663"/>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تعتمد هذه الطريقة في تقويم المخزون على حساب المتوسط المرجح لتكلفة الوحدة. ويتم الترجيح في هذه الحالة على أساس كميات المخزون من كل فئة من فئات التكلفة</a:t>
            </a:r>
          </a:p>
        </p:txBody>
      </p:sp>
      <p:sp>
        <p:nvSpPr>
          <p:cNvPr id="10" name="Rectangle 9"/>
          <p:cNvSpPr/>
          <p:nvPr/>
        </p:nvSpPr>
        <p:spPr>
          <a:xfrm>
            <a:off x="394378" y="4702482"/>
            <a:ext cx="6776443" cy="1477328"/>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بمعنى أن متوسط التكلفة لا يحسب على أساس المتوسط الحسابي البسيط بجمع التكاليف المختلفة والقسمة على عددها وإنما بترجيح كل تكلفة بالكميات التي تم توفيرها بها</a:t>
            </a:r>
          </a:p>
        </p:txBody>
      </p:sp>
      <p:sp>
        <p:nvSpPr>
          <p:cNvPr id="11"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12"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5"/>
              </a:rPr>
              <a:t>www.dawliatraining.com</a:t>
            </a:r>
            <a:endParaRPr lang="en-US" sz="1100" dirty="0">
              <a:effectLst/>
              <a:ea typeface="Calibri"/>
              <a:cs typeface="Arial"/>
            </a:endParaRPr>
          </a:p>
        </p:txBody>
      </p:sp>
    </p:spTree>
    <p:extLst>
      <p:ext uri="{BB962C8B-B14F-4D97-AF65-F5344CB8AC3E}">
        <p14:creationId xmlns:p14="http://schemas.microsoft.com/office/powerpoint/2010/main" val="2825229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randombar(horizontal)">
                                      <p:cBhvr>
                                        <p:cTn id="15" dur="500"/>
                                        <p:tgtEl>
                                          <p:spTgt spid="2"/>
                                        </p:tgtEl>
                                      </p:cBhvr>
                                    </p:animEffect>
                                  </p:childTnLst>
                                </p:cTn>
                              </p:par>
                              <p:par>
                                <p:cTn id="16" presetID="14" presetClass="entr" presetSubtype="10"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randombar(horizontal)">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randombar(horizontal)">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67</a:t>
            </a:fld>
            <a:endParaRPr lang="ar-EG"/>
          </a:p>
        </p:txBody>
      </p:sp>
      <p:sp>
        <p:nvSpPr>
          <p:cNvPr id="23" name="Rectangle 22"/>
          <p:cNvSpPr/>
          <p:nvPr/>
        </p:nvSpPr>
        <p:spPr>
          <a:xfrm>
            <a:off x="7375621" y="202376"/>
            <a:ext cx="4474710" cy="707886"/>
          </a:xfrm>
          <a:prstGeom prst="rect">
            <a:avLst/>
          </a:prstGeom>
        </p:spPr>
        <p:txBody>
          <a:bodyPr wrap="square">
            <a:spAutoFit/>
          </a:bodyPr>
          <a:lstStyle/>
          <a:p>
            <a:pPr lvl="0" algn="ctr">
              <a:lnSpc>
                <a:spcPct val="125000"/>
              </a:lnSpc>
            </a:pPr>
            <a:r>
              <a:rPr lang="ar-EG" sz="3200" dirty="0">
                <a:solidFill>
                  <a:prstClr val="white"/>
                </a:solidFill>
                <a:latin typeface="Sakkal Majalla" pitchFamily="2" charset="-78"/>
                <a:cs typeface="Sakkal Majalla" pitchFamily="2" charset="-78"/>
              </a:rPr>
              <a:t>طرق تقويم المخزون</a:t>
            </a:r>
          </a:p>
        </p:txBody>
      </p:sp>
      <p:grpSp>
        <p:nvGrpSpPr>
          <p:cNvPr id="4" name="Group 3"/>
          <p:cNvGrpSpPr/>
          <p:nvPr/>
        </p:nvGrpSpPr>
        <p:grpSpPr>
          <a:xfrm>
            <a:off x="1331495" y="170398"/>
            <a:ext cx="3915619" cy="920466"/>
            <a:chOff x="-1353111" y="-35033"/>
            <a:chExt cx="2916673" cy="731214"/>
          </a:xfrm>
        </p:grpSpPr>
        <p:pic>
          <p:nvPicPr>
            <p:cNvPr id="5" name="Picture 4" descr="D:\New folder\Untitled-1-Recovered_0006_Layer-3.png"/>
            <p:cNvPicPr>
              <a:picLocks noChangeAspect="1"/>
            </p:cNvPicPr>
            <p:nvPr/>
          </p:nvPicPr>
          <p:blipFill rotWithShape="1">
            <a:blip r:embed="rId3" cstate="print">
              <a:extLst>
                <a:ext uri="{28A0092B-C50C-407E-A947-70E740481C1C}">
                  <a14:useLocalDpi xmlns:a14="http://schemas.microsoft.com/office/drawing/2010/main" val="0"/>
                </a:ext>
              </a:extLst>
            </a:blip>
            <a:srcRect l="63758" t="-2" r="49" b="-6792"/>
            <a:stretch/>
          </p:blipFill>
          <p:spPr bwMode="auto">
            <a:xfrm>
              <a:off x="1126448" y="-35033"/>
              <a:ext cx="437114" cy="462017"/>
            </a:xfrm>
            <a:prstGeom prst="rect">
              <a:avLst/>
            </a:prstGeom>
            <a:noFill/>
            <a:ln>
              <a:noFill/>
            </a:ln>
          </p:spPr>
        </p:pic>
        <p:sp>
          <p:nvSpPr>
            <p:cNvPr id="6" name="Rectangle 5"/>
            <p:cNvSpPr/>
            <p:nvPr/>
          </p:nvSpPr>
          <p:spPr>
            <a:xfrm>
              <a:off x="-1353111" y="211755"/>
              <a:ext cx="2750688" cy="484426"/>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justLow">
                <a:lnSpc>
                  <a:spcPct val="107000"/>
                </a:lnSpc>
                <a:spcAft>
                  <a:spcPts val="800"/>
                </a:spcAft>
              </a:pPr>
              <a:r>
                <a:rPr lang="ar-SA" sz="24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طريقة المتوسط المتحرك للسعر:</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8" name="Rectangle 7"/>
            <p:cNvSpPr/>
            <p:nvPr/>
          </p:nvSpPr>
          <p:spPr>
            <a:xfrm>
              <a:off x="1148105" y="56081"/>
              <a:ext cx="415457" cy="271179"/>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justLow">
                <a:lnSpc>
                  <a:spcPct val="107000"/>
                </a:lnSpc>
                <a:spcAft>
                  <a:spcPts val="800"/>
                </a:spcAft>
              </a:pPr>
              <a:r>
                <a:rPr lang="ar-EG" sz="2400" b="1" dirty="0">
                  <a:latin typeface="Sakkal Majalla" panose="02000000000000000000" pitchFamily="2" charset="-78"/>
                  <a:ea typeface="Calibri" panose="020F0502020204030204" pitchFamily="34" charset="0"/>
                  <a:cs typeface="Sakkal Majalla" panose="02000000000000000000" pitchFamily="2" charset="-78"/>
                </a:rPr>
                <a:t>ثالثاً</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pic>
        <p:nvPicPr>
          <p:cNvPr id="2" name="Picture 1"/>
          <p:cNvPicPr>
            <a:picLocks noChangeAspect="1"/>
          </p:cNvPicPr>
          <p:nvPr/>
        </p:nvPicPr>
        <p:blipFill rotWithShape="1">
          <a:blip r:embed="rId4"/>
          <a:srcRect r="6281"/>
          <a:stretch/>
        </p:blipFill>
        <p:spPr>
          <a:xfrm>
            <a:off x="738200" y="1885625"/>
            <a:ext cx="6637421" cy="4721551"/>
          </a:xfrm>
          <a:prstGeom prst="rect">
            <a:avLst/>
          </a:prstGeom>
        </p:spPr>
      </p:pic>
      <p:sp>
        <p:nvSpPr>
          <p:cNvPr id="3" name="Rectangle 2"/>
          <p:cNvSpPr/>
          <p:nvPr/>
        </p:nvSpPr>
        <p:spPr>
          <a:xfrm>
            <a:off x="3962400" y="1546755"/>
            <a:ext cx="7787931" cy="1791260"/>
          </a:xfrm>
          <a:prstGeom prst="rect">
            <a:avLst/>
          </a:prstGeom>
        </p:spPr>
        <p:txBody>
          <a:bodyPr wrap="square">
            <a:spAutoFit/>
          </a:bodyPr>
          <a:lstStyle/>
          <a:p>
            <a:pPr algn="justLow">
              <a:lnSpc>
                <a:spcPct val="115000"/>
              </a:lnSpc>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يتطلب استخدام هذه الطريقة في تقييم المخزون حساب متوسط تكلفة الوحدة عقب كل عملية شراء أو توريد، ثم استخدام هذا المتوسط في تقييم جميع الكميات المنصرفة (الصادرة) قبل عملية التوريد التالية والتي قد يترتب عليها تغير متوسط تكلفة الوحدة</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11" name="Rectangle 10"/>
          <p:cNvSpPr/>
          <p:nvPr/>
        </p:nvSpPr>
        <p:spPr>
          <a:xfrm>
            <a:off x="7112801" y="3676885"/>
            <a:ext cx="4900351" cy="1015663"/>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وتتميز هذه الطريقة بالسهولة والموضوعية في تحديد تكلفة المخزون سواء المباع أو </a:t>
            </a:r>
            <a:r>
              <a:rPr lang="ar-EG" sz="2400" b="1" dirty="0" smtClean="0">
                <a:solidFill>
                  <a:srgbClr val="002060"/>
                </a:solidFill>
                <a:latin typeface="Calibri" panose="020F0502020204030204" pitchFamily="34" charset="0"/>
                <a:ea typeface="Calibri" panose="020F0502020204030204" pitchFamily="34" charset="0"/>
                <a:cs typeface="Sakkal Majalla" panose="02000000000000000000" pitchFamily="2" charset="-78"/>
              </a:rPr>
              <a:t>المتبقي</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12"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13"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5"/>
              </a:rPr>
              <a:t>www.dawliatraining.com</a:t>
            </a:r>
            <a:endParaRPr lang="en-US" sz="1100" dirty="0">
              <a:effectLst/>
              <a:ea typeface="Calibri"/>
              <a:cs typeface="Arial"/>
            </a:endParaRPr>
          </a:p>
        </p:txBody>
      </p:sp>
    </p:spTree>
    <p:extLst>
      <p:ext uri="{BB962C8B-B14F-4D97-AF65-F5344CB8AC3E}">
        <p14:creationId xmlns:p14="http://schemas.microsoft.com/office/powerpoint/2010/main" val="2017426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21" presetClass="entr" presetSubtype="1"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heel(1)">
                                      <p:cBhvr>
                                        <p:cTn id="15" dur="2000"/>
                                        <p:tgtEl>
                                          <p:spTgt spid="3"/>
                                        </p:tgtEl>
                                      </p:cBhvr>
                                    </p:animEffect>
                                  </p:childTnLst>
                                </p:cTn>
                              </p:par>
                              <p:par>
                                <p:cTn id="16" presetID="21" presetClass="entr" presetSubtype="1"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heel(1)">
                                      <p:cBhvr>
                                        <p:cTn id="18" dur="20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21" presetClass="entr" presetSubtype="1"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heel(1)">
                                      <p:cBhvr>
                                        <p:cTn id="23"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1"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68</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
        <p:nvSpPr>
          <p:cNvPr id="23" name="Rectangle 22"/>
          <p:cNvSpPr/>
          <p:nvPr/>
        </p:nvSpPr>
        <p:spPr>
          <a:xfrm>
            <a:off x="6994358" y="202376"/>
            <a:ext cx="4855973" cy="707886"/>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التنظيم الإداري الحديث لمراقبة المخزون</a:t>
            </a:r>
          </a:p>
        </p:txBody>
      </p:sp>
      <p:grpSp>
        <p:nvGrpSpPr>
          <p:cNvPr id="2" name="Group 1"/>
          <p:cNvGrpSpPr/>
          <p:nvPr/>
        </p:nvGrpSpPr>
        <p:grpSpPr>
          <a:xfrm>
            <a:off x="0" y="-1"/>
            <a:ext cx="12192000" cy="6858001"/>
            <a:chOff x="0" y="-1"/>
            <a:chExt cx="12192000" cy="6858001"/>
          </a:xfrm>
        </p:grpSpPr>
        <p:grpSp>
          <p:nvGrpSpPr>
            <p:cNvPr id="5" name="Group 4"/>
            <p:cNvGrpSpPr/>
            <p:nvPr/>
          </p:nvGrpSpPr>
          <p:grpSpPr>
            <a:xfrm>
              <a:off x="0" y="0"/>
              <a:ext cx="12192000" cy="6858000"/>
              <a:chOff x="0" y="0"/>
              <a:chExt cx="12192000" cy="6858000"/>
            </a:xfrm>
          </p:grpSpPr>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b="7365"/>
              <a:stretch/>
            </p:blipFill>
            <p:spPr>
              <a:xfrm>
                <a:off x="0" y="0"/>
                <a:ext cx="12192000" cy="6858000"/>
              </a:xfrm>
              <a:prstGeom prst="rect">
                <a:avLst/>
              </a:prstGeom>
            </p:spPr>
          </p:pic>
          <p:sp>
            <p:nvSpPr>
              <p:cNvPr id="4" name="Rectangle 3"/>
              <p:cNvSpPr/>
              <p:nvPr/>
            </p:nvSpPr>
            <p:spPr>
              <a:xfrm>
                <a:off x="4100660" y="1753386"/>
                <a:ext cx="1536569" cy="1121789"/>
              </a:xfrm>
              <a:prstGeom prst="rect">
                <a:avLst/>
              </a:prstGeom>
              <a:solidFill>
                <a:srgbClr val="E9FDFC"/>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800" b="0"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grpSp>
        <p:sp>
          <p:nvSpPr>
            <p:cNvPr id="8" name="Rectangle 7"/>
            <p:cNvSpPr/>
            <p:nvPr/>
          </p:nvSpPr>
          <p:spPr>
            <a:xfrm>
              <a:off x="8582598" y="-1"/>
              <a:ext cx="1245854" cy="1277914"/>
            </a:xfrm>
            <a:prstGeom prst="rect">
              <a:avLst/>
            </a:prstGeom>
          </p:spPr>
          <p:txBody>
            <a:bodyPr wrap="none">
              <a:spAutoFit/>
            </a:bodyPr>
            <a:lstStyle/>
            <a:p>
              <a:pPr lvl="0" algn="ctr">
                <a:lnSpc>
                  <a:spcPct val="107000"/>
                </a:lnSpc>
                <a:spcAft>
                  <a:spcPts val="800"/>
                </a:spcAft>
              </a:pPr>
              <a:r>
                <a:rPr lang="ar-SA" sz="7200" b="1" dirty="0" smtClean="0">
                  <a:ln>
                    <a:solidFill>
                      <a:sysClr val="windowText" lastClr="000000"/>
                    </a:solidFill>
                  </a:ln>
                  <a:solidFill>
                    <a:prstClr val="black"/>
                  </a:solidFill>
                  <a:effectLst>
                    <a:glow rad="63500">
                      <a:srgbClr val="70AD47">
                        <a:satMod val="175000"/>
                        <a:alpha val="40000"/>
                      </a:srgbClr>
                    </a:glow>
                    <a:outerShdw blurRad="38100" dist="38100" dir="2700000" algn="tl">
                      <a:srgbClr val="000000">
                        <a:alpha val="43137"/>
                      </a:srgbClr>
                    </a:outerShdw>
                  </a:effectLst>
                  <a:latin typeface="Calibri" panose="020F0502020204030204" pitchFamily="34" charset="0"/>
                  <a:ea typeface="Calibri" panose="020F0502020204030204" pitchFamily="34" charset="0"/>
                  <a:cs typeface="Adobe Arabic" panose="02040503050201020203" pitchFamily="18" charset="-78"/>
                </a:rPr>
                <a:t>مثال</a:t>
              </a:r>
              <a:endParaRPr kumimoji="0" lang="ar-SA" sz="7200" b="1" i="0" u="none" strike="noStrike" kern="1200" cap="none" spc="0" normalizeH="0" baseline="0" noProof="0" dirty="0">
                <a:ln>
                  <a:solidFill>
                    <a:sysClr val="windowText" lastClr="000000"/>
                  </a:solidFill>
                </a:ln>
                <a:solidFill>
                  <a:prstClr val="black"/>
                </a:solidFill>
                <a:effectLst>
                  <a:glow rad="63500">
                    <a:srgbClr val="70AD47">
                      <a:satMod val="175000"/>
                      <a:alpha val="40000"/>
                    </a:srgbClr>
                  </a:glow>
                  <a:outerShdw blurRad="38100" dist="38100" dir="2700000" algn="tl">
                    <a:srgbClr val="000000">
                      <a:alpha val="43137"/>
                    </a:srgbClr>
                  </a:outerShdw>
                </a:effectLst>
                <a:uLnTx/>
                <a:uFillTx/>
                <a:latin typeface="Calibri" panose="020F0502020204030204" pitchFamily="34" charset="0"/>
                <a:ea typeface="Calibri" panose="020F0502020204030204" pitchFamily="34" charset="0"/>
                <a:cs typeface="Adobe Arabic" panose="02040503050201020203" pitchFamily="18" charset="-78"/>
              </a:endParaRPr>
            </a:p>
          </p:txBody>
        </p:sp>
        <p:sp>
          <p:nvSpPr>
            <p:cNvPr id="9" name="Rectangle 8"/>
            <p:cNvSpPr/>
            <p:nvPr/>
          </p:nvSpPr>
          <p:spPr>
            <a:xfrm>
              <a:off x="2573639" y="2858678"/>
              <a:ext cx="3054042" cy="882678"/>
            </a:xfrm>
            <a:prstGeom prst="rect">
              <a:avLst/>
            </a:prstGeom>
          </p:spPr>
          <p:txBody>
            <a:bodyPr wrap="none">
              <a:sp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EG" sz="4800" b="1" i="0" u="none" strike="noStrike" kern="1200" cap="none" spc="0" normalizeH="0" baseline="0" noProof="0" dirty="0" smtClean="0">
                  <a:ln>
                    <a:solidFill>
                      <a:prstClr val="black">
                        <a:lumMod val="75000"/>
                        <a:lumOff val="25000"/>
                      </a:prstClr>
                    </a:solidFill>
                  </a:ln>
                  <a:solidFill>
                    <a:prstClr val="black">
                      <a:lumMod val="75000"/>
                      <a:lumOff val="25000"/>
                    </a:prstClr>
                  </a:solidFill>
                  <a:effectLst>
                    <a:outerShdw blurRad="38100" dist="38100" dir="2700000" algn="tl">
                      <a:srgbClr val="000000">
                        <a:alpha val="43137"/>
                      </a:srgbClr>
                    </a:outerShdw>
                  </a:effectLst>
                  <a:uLnTx/>
                  <a:uFillTx/>
                  <a:latin typeface="Calibri" panose="020F0502020204030204" pitchFamily="34" charset="0"/>
                  <a:ea typeface="Calibri" panose="020F0502020204030204" pitchFamily="34" charset="0"/>
                  <a:cs typeface="Adobe Arabic" panose="02040503050201020203" pitchFamily="18" charset="-78"/>
                </a:rPr>
                <a:t>انظر دليل المتدرب</a:t>
              </a:r>
              <a:endParaRPr kumimoji="0" lang="ar-SA" sz="4800" b="1" i="0" u="none" strike="noStrike" kern="1200" cap="none" spc="0" normalizeH="0" baseline="0" noProof="0" dirty="0">
                <a:ln>
                  <a:solidFill>
                    <a:prstClr val="black">
                      <a:lumMod val="75000"/>
                      <a:lumOff val="25000"/>
                    </a:prstClr>
                  </a:solidFill>
                </a:ln>
                <a:solidFill>
                  <a:prstClr val="black">
                    <a:lumMod val="75000"/>
                    <a:lumOff val="25000"/>
                  </a:prstClr>
                </a:solidFill>
                <a:effectLst>
                  <a:outerShdw blurRad="38100" dist="38100" dir="2700000" algn="tl">
                    <a:srgbClr val="000000">
                      <a:alpha val="43137"/>
                    </a:srgbClr>
                  </a:outerShdw>
                </a:effectLst>
                <a:uLnTx/>
                <a:uFillTx/>
                <a:latin typeface="Calibri" panose="020F0502020204030204" pitchFamily="34" charset="0"/>
                <a:ea typeface="Calibri" panose="020F0502020204030204" pitchFamily="34" charset="0"/>
                <a:cs typeface="Adobe Arabic" panose="02040503050201020203" pitchFamily="18" charset="-78"/>
              </a:endParaRPr>
            </a:p>
          </p:txBody>
        </p:sp>
      </p:grpSp>
      <p:sp>
        <p:nvSpPr>
          <p:cNvPr id="10"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11"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4"/>
              </a:rPr>
              <a:t>www.dawliatraining.com</a:t>
            </a:r>
            <a:endParaRPr lang="en-US" sz="1100" dirty="0">
              <a:effectLst/>
              <a:ea typeface="Calibri"/>
              <a:cs typeface="Arial"/>
            </a:endParaRPr>
          </a:p>
        </p:txBody>
      </p:sp>
    </p:spTree>
    <p:extLst>
      <p:ext uri="{BB962C8B-B14F-4D97-AF65-F5344CB8AC3E}">
        <p14:creationId xmlns:p14="http://schemas.microsoft.com/office/powerpoint/2010/main" val="3776959792"/>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69</a:t>
            </a:fld>
            <a:endParaRPr lang="ar-EG"/>
          </a:p>
        </p:txBody>
      </p:sp>
      <p:sp>
        <p:nvSpPr>
          <p:cNvPr id="23" name="Rectangle 22"/>
          <p:cNvSpPr/>
          <p:nvPr/>
        </p:nvSpPr>
        <p:spPr>
          <a:xfrm>
            <a:off x="7375621" y="202376"/>
            <a:ext cx="4474710" cy="707886"/>
          </a:xfrm>
          <a:prstGeom prst="rect">
            <a:avLst/>
          </a:prstGeom>
        </p:spPr>
        <p:txBody>
          <a:bodyPr wrap="square">
            <a:spAutoFit/>
          </a:bodyPr>
          <a:lstStyle/>
          <a:p>
            <a:pPr lvl="0" algn="ctr">
              <a:lnSpc>
                <a:spcPct val="125000"/>
              </a:lnSpc>
            </a:pPr>
            <a:r>
              <a:rPr lang="ar-EG" sz="3200" dirty="0">
                <a:solidFill>
                  <a:prstClr val="white"/>
                </a:solidFill>
                <a:latin typeface="Sakkal Majalla" pitchFamily="2" charset="-78"/>
                <a:cs typeface="Sakkal Majalla" pitchFamily="2" charset="-78"/>
              </a:rPr>
              <a:t>طرق تقويم المخزون</a:t>
            </a:r>
          </a:p>
        </p:txBody>
      </p:sp>
      <p:grpSp>
        <p:nvGrpSpPr>
          <p:cNvPr id="4" name="Group 3"/>
          <p:cNvGrpSpPr/>
          <p:nvPr/>
        </p:nvGrpSpPr>
        <p:grpSpPr>
          <a:xfrm>
            <a:off x="1331495" y="170398"/>
            <a:ext cx="4138863" cy="920466"/>
            <a:chOff x="-1353111" y="-35033"/>
            <a:chExt cx="2916673" cy="731214"/>
          </a:xfrm>
        </p:grpSpPr>
        <p:pic>
          <p:nvPicPr>
            <p:cNvPr id="5" name="Picture 4" descr="D:\New folder\Untitled-1-Recovered_0006_Layer-3.png"/>
            <p:cNvPicPr>
              <a:picLocks noChangeAspect="1"/>
            </p:cNvPicPr>
            <p:nvPr/>
          </p:nvPicPr>
          <p:blipFill rotWithShape="1">
            <a:blip r:embed="rId3" cstate="print">
              <a:extLst>
                <a:ext uri="{28A0092B-C50C-407E-A947-70E740481C1C}">
                  <a14:useLocalDpi xmlns:a14="http://schemas.microsoft.com/office/drawing/2010/main" val="0"/>
                </a:ext>
              </a:extLst>
            </a:blip>
            <a:srcRect l="63758" t="-2" r="49" b="-6792"/>
            <a:stretch/>
          </p:blipFill>
          <p:spPr bwMode="auto">
            <a:xfrm>
              <a:off x="1126448" y="-35033"/>
              <a:ext cx="437114" cy="462017"/>
            </a:xfrm>
            <a:prstGeom prst="rect">
              <a:avLst/>
            </a:prstGeom>
            <a:noFill/>
            <a:ln>
              <a:noFill/>
            </a:ln>
          </p:spPr>
        </p:pic>
        <p:sp>
          <p:nvSpPr>
            <p:cNvPr id="6" name="Rectangle 5"/>
            <p:cNvSpPr/>
            <p:nvPr/>
          </p:nvSpPr>
          <p:spPr>
            <a:xfrm>
              <a:off x="-1353111" y="211755"/>
              <a:ext cx="2750688" cy="484426"/>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justLow">
                <a:lnSpc>
                  <a:spcPct val="107000"/>
                </a:lnSpc>
                <a:spcAft>
                  <a:spcPts val="800"/>
                </a:spcAft>
              </a:pPr>
              <a:r>
                <a:rPr lang="ar-SA" sz="24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طريقة الوارد أولا صادر أولا:</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8" name="Rectangle 7"/>
            <p:cNvSpPr/>
            <p:nvPr/>
          </p:nvSpPr>
          <p:spPr>
            <a:xfrm>
              <a:off x="1148105" y="56081"/>
              <a:ext cx="415457" cy="271179"/>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justLow">
                <a:lnSpc>
                  <a:spcPct val="107000"/>
                </a:lnSpc>
                <a:spcAft>
                  <a:spcPts val="800"/>
                </a:spcAft>
              </a:pPr>
              <a:r>
                <a:rPr lang="ar-EG" sz="2400" b="1" dirty="0">
                  <a:latin typeface="Sakkal Majalla" panose="02000000000000000000" pitchFamily="2" charset="-78"/>
                  <a:ea typeface="Calibri" panose="020F0502020204030204" pitchFamily="34" charset="0"/>
                  <a:cs typeface="Sakkal Majalla" panose="02000000000000000000" pitchFamily="2" charset="-78"/>
                </a:rPr>
                <a:t>رابعاً</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9" name="Rectangle 8"/>
          <p:cNvSpPr/>
          <p:nvPr/>
        </p:nvSpPr>
        <p:spPr>
          <a:xfrm>
            <a:off x="4955805" y="2464471"/>
            <a:ext cx="6515513" cy="2262158"/>
          </a:xfrm>
          <a:prstGeom prst="rect">
            <a:avLst/>
          </a:prstGeom>
        </p:spPr>
        <p:txBody>
          <a:bodyPr wrap="square">
            <a:spAutoFit/>
          </a:bodyPr>
          <a:lstStyle/>
          <a:p>
            <a:pPr algn="justLow">
              <a:lnSpc>
                <a:spcPct val="150000"/>
              </a:lnSpc>
              <a:spcAft>
                <a:spcPts val="800"/>
              </a:spcAft>
            </a:pPr>
            <a:r>
              <a:rPr lang="ar-EG" sz="2400" b="1" dirty="0" smtClean="0">
                <a:solidFill>
                  <a:srgbClr val="002060"/>
                </a:solidFill>
                <a:latin typeface="Calibri" panose="020F0502020204030204" pitchFamily="34" charset="0"/>
                <a:ea typeface="Calibri" panose="020F0502020204030204" pitchFamily="34" charset="0"/>
                <a:cs typeface="Sakkal Majalla" panose="02000000000000000000" pitchFamily="2" charset="-78"/>
              </a:rPr>
              <a:t>طبقا </a:t>
            </a: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لهذه الطريقة يتم توزيع تكلفة المخزون المتاح بين كل من المخزون المباع والمخزون المتبقي </a:t>
            </a:r>
            <a:r>
              <a:rPr lang="ar-EG" sz="2400" b="1" dirty="0" smtClean="0">
                <a:solidFill>
                  <a:srgbClr val="002060"/>
                </a:solidFill>
                <a:latin typeface="Calibri" panose="020F0502020204030204" pitchFamily="34" charset="0"/>
                <a:ea typeface="Calibri" panose="020F0502020204030204" pitchFamily="34" charset="0"/>
                <a:cs typeface="Sakkal Majalla" panose="02000000000000000000" pitchFamily="2" charset="-78"/>
              </a:rPr>
              <a:t>آخر </a:t>
            </a: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الفترة على أساس التسلسل الزمني لوصول البضاعة إلى المخازن وبافتراض أن المنشأة تقوم بصرف المخزون السلعي وفقا لتواريخ وصولها إلى المخازن الأول فالأول وهكذا</a:t>
            </a:r>
          </a:p>
        </p:txBody>
      </p:sp>
      <p:pic>
        <p:nvPicPr>
          <p:cNvPr id="10" name="Picture 9" descr="Image result for inventory vectors"/>
          <p:cNvPicPr/>
          <p:nvPr/>
        </p:nvPicPr>
        <p:blipFill>
          <a:blip r:embed="rId4">
            <a:extLst>
              <a:ext uri="{28A0092B-C50C-407E-A947-70E740481C1C}">
                <a14:useLocalDpi xmlns:a14="http://schemas.microsoft.com/office/drawing/2010/main" val="0"/>
              </a:ext>
            </a:extLst>
          </a:blip>
          <a:srcRect/>
          <a:stretch>
            <a:fillRect/>
          </a:stretch>
        </p:blipFill>
        <p:spPr bwMode="auto">
          <a:xfrm>
            <a:off x="922668" y="2125601"/>
            <a:ext cx="4312151" cy="3968227"/>
          </a:xfrm>
          <a:prstGeom prst="rect">
            <a:avLst/>
          </a:prstGeom>
          <a:noFill/>
          <a:ln>
            <a:noFill/>
          </a:ln>
        </p:spPr>
      </p:pic>
      <p:sp>
        <p:nvSpPr>
          <p:cNvPr id="11"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12"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5"/>
              </a:rPr>
              <a:t>www.dawliatraining.com</a:t>
            </a:r>
            <a:endParaRPr lang="en-US" sz="1100" dirty="0">
              <a:effectLst/>
              <a:ea typeface="Calibri"/>
              <a:cs typeface="Arial"/>
            </a:endParaRPr>
          </a:p>
        </p:txBody>
      </p:sp>
    </p:spTree>
    <p:extLst>
      <p:ext uri="{BB962C8B-B14F-4D97-AF65-F5344CB8AC3E}">
        <p14:creationId xmlns:p14="http://schemas.microsoft.com/office/powerpoint/2010/main" val="3557181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circle(in)">
                                      <p:cBhvr>
                                        <p:cTn id="15" dur="2000"/>
                                        <p:tgtEl>
                                          <p:spTgt spid="9"/>
                                        </p:tgtEl>
                                      </p:cBhvr>
                                    </p:animEffect>
                                  </p:childTnLst>
                                </p:cTn>
                              </p:par>
                              <p:par>
                                <p:cTn id="16" presetID="6" presetClass="entr" presetSubtype="16"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circle(in)">
                                      <p:cBhvr>
                                        <p:cTn id="18"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8791074" y="112678"/>
            <a:ext cx="3541602" cy="6858000"/>
            <a:chOff x="8791074" y="112678"/>
            <a:chExt cx="3541602" cy="6858000"/>
          </a:xfrm>
        </p:grpSpPr>
        <p:pic>
          <p:nvPicPr>
            <p:cNvPr id="4" name="Picture 3"/>
            <p:cNvPicPr>
              <a:picLocks noChangeAspect="1"/>
            </p:cNvPicPr>
            <p:nvPr/>
          </p:nvPicPr>
          <p:blipFill>
            <a:blip r:embed="rId2" cstate="print">
              <a:extLst>
                <a:ext uri="{BEBA8EAE-BF5A-486C-A8C5-ECC9F3942E4B}">
                  <a14:imgProps xmlns:a14="http://schemas.microsoft.com/office/drawing/2010/main">
                    <a14:imgLayer r:embed="rId3">
                      <a14:imgEffect>
                        <a14:brightnessContrast bright="5000"/>
                      </a14:imgEffect>
                    </a14:imgLayer>
                  </a14:imgProps>
                </a:ext>
                <a:ext uri="{28A0092B-C50C-407E-A947-70E740481C1C}">
                  <a14:useLocalDpi xmlns:a14="http://schemas.microsoft.com/office/drawing/2010/main" val="0"/>
                </a:ext>
              </a:extLst>
            </a:blip>
            <a:stretch>
              <a:fillRect/>
            </a:stretch>
          </p:blipFill>
          <p:spPr>
            <a:xfrm>
              <a:off x="8791074" y="112678"/>
              <a:ext cx="3400926" cy="6858000"/>
            </a:xfrm>
            <a:prstGeom prst="rect">
              <a:avLst/>
            </a:prstGeom>
          </p:spPr>
        </p:pic>
        <p:sp>
          <p:nvSpPr>
            <p:cNvPr id="5" name="Rectangle 4"/>
            <p:cNvSpPr/>
            <p:nvPr/>
          </p:nvSpPr>
          <p:spPr>
            <a:xfrm>
              <a:off x="9294593" y="3212151"/>
              <a:ext cx="3038083" cy="6590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EG" sz="3600" b="1" dirty="0" smtClean="0">
                  <a:ln>
                    <a:solidFill>
                      <a:srgbClr val="28B056"/>
                    </a:solidFill>
                  </a:ln>
                  <a:solidFill>
                    <a:srgbClr val="28B056"/>
                  </a:solidFill>
                  <a:latin typeface="Sakkal Majalla" pitchFamily="2" charset="-78"/>
                  <a:cs typeface="Sakkal Majalla" pitchFamily="2" charset="-78"/>
                </a:rPr>
                <a:t>الأهداف التفصيلية</a:t>
              </a:r>
              <a:endParaRPr lang="ar-EG" sz="3600" b="1" dirty="0">
                <a:ln>
                  <a:solidFill>
                    <a:srgbClr val="28B056"/>
                  </a:solidFill>
                </a:ln>
                <a:solidFill>
                  <a:srgbClr val="28B056"/>
                </a:solidFill>
                <a:latin typeface="Sakkal Majalla" pitchFamily="2" charset="-78"/>
                <a:cs typeface="Sakkal Majalla" pitchFamily="2" charset="-78"/>
              </a:endParaRPr>
            </a:p>
          </p:txBody>
        </p:sp>
      </p:grpSp>
      <p:sp>
        <p:nvSpPr>
          <p:cNvPr id="8" name="Rectangle 7"/>
          <p:cNvSpPr/>
          <p:nvPr/>
        </p:nvSpPr>
        <p:spPr>
          <a:xfrm>
            <a:off x="298938" y="947577"/>
            <a:ext cx="8492136" cy="47910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Low" fontAlgn="t">
              <a:lnSpc>
                <a:spcPct val="150000"/>
              </a:lnSpc>
              <a:buSzPct val="120000"/>
            </a:pPr>
            <a:r>
              <a:rPr lang="ar-EG" sz="2800" b="1" dirty="0" smtClean="0">
                <a:solidFill>
                  <a:srgbClr val="C00000"/>
                </a:solidFill>
                <a:latin typeface="Sakkal Majalla" pitchFamily="2" charset="-78"/>
                <a:cs typeface="Sakkal Majalla" pitchFamily="2" charset="-78"/>
              </a:rPr>
              <a:t>في نهاية البرنامج يتوقع أن يكون المتدرب قادراً على:</a:t>
            </a:r>
          </a:p>
          <a:p>
            <a:pPr marL="914400" lvl="1" indent="-457200" algn="justLow" fontAlgn="t">
              <a:lnSpc>
                <a:spcPct val="150000"/>
              </a:lnSpc>
              <a:buSzPct val="120000"/>
              <a:buBlip>
                <a:blip r:embed="rId4"/>
              </a:buBlip>
            </a:pPr>
            <a:r>
              <a:rPr lang="ar-EG" sz="2400" dirty="0">
                <a:ln>
                  <a:solidFill>
                    <a:srgbClr val="002060"/>
                  </a:solidFill>
                </a:ln>
                <a:solidFill>
                  <a:prstClr val="black">
                    <a:lumMod val="95000"/>
                    <a:lumOff val="5000"/>
                  </a:prstClr>
                </a:solidFill>
                <a:latin typeface="Sakkal Majalla" pitchFamily="2" charset="-78"/>
                <a:cs typeface="Sakkal Majalla" pitchFamily="2" charset="-78"/>
              </a:rPr>
              <a:t>التعرف على مفهوم إدارة المستودعات والمخازن.</a:t>
            </a:r>
          </a:p>
          <a:p>
            <a:pPr marL="914400" lvl="1" indent="-457200" algn="justLow" fontAlgn="t">
              <a:lnSpc>
                <a:spcPct val="150000"/>
              </a:lnSpc>
              <a:buSzPct val="120000"/>
              <a:buBlip>
                <a:blip r:embed="rId4"/>
              </a:buBlip>
            </a:pPr>
            <a:r>
              <a:rPr lang="ar-EG" sz="2400" dirty="0">
                <a:ln>
                  <a:solidFill>
                    <a:srgbClr val="002060"/>
                  </a:solidFill>
                </a:ln>
                <a:solidFill>
                  <a:prstClr val="black">
                    <a:lumMod val="95000"/>
                    <a:lumOff val="5000"/>
                  </a:prstClr>
                </a:solidFill>
                <a:latin typeface="Sakkal Majalla" pitchFamily="2" charset="-78"/>
                <a:cs typeface="Sakkal Majalla" pitchFamily="2" charset="-78"/>
              </a:rPr>
              <a:t>توضيح أهمية وظيفة التخزين.</a:t>
            </a:r>
          </a:p>
          <a:p>
            <a:pPr marL="914400" lvl="1" indent="-457200" algn="justLow" fontAlgn="t">
              <a:lnSpc>
                <a:spcPct val="150000"/>
              </a:lnSpc>
              <a:buSzPct val="120000"/>
              <a:buBlip>
                <a:blip r:embed="rId4"/>
              </a:buBlip>
            </a:pPr>
            <a:r>
              <a:rPr lang="ar-EG" sz="2400" dirty="0" smtClean="0">
                <a:ln>
                  <a:solidFill>
                    <a:srgbClr val="002060"/>
                  </a:solidFill>
                </a:ln>
                <a:solidFill>
                  <a:prstClr val="black">
                    <a:lumMod val="95000"/>
                    <a:lumOff val="5000"/>
                  </a:prstClr>
                </a:solidFill>
                <a:latin typeface="Sakkal Majalla" pitchFamily="2" charset="-78"/>
                <a:cs typeface="Sakkal Majalla" pitchFamily="2" charset="-78"/>
              </a:rPr>
              <a:t>الاطلاع </a:t>
            </a:r>
            <a:r>
              <a:rPr lang="ar-EG" sz="2400" dirty="0">
                <a:ln>
                  <a:solidFill>
                    <a:srgbClr val="002060"/>
                  </a:solidFill>
                </a:ln>
                <a:solidFill>
                  <a:prstClr val="black">
                    <a:lumMod val="95000"/>
                    <a:lumOff val="5000"/>
                  </a:prstClr>
                </a:solidFill>
                <a:latin typeface="Sakkal Majalla" pitchFamily="2" charset="-78"/>
                <a:cs typeface="Sakkal Majalla" pitchFamily="2" charset="-78"/>
              </a:rPr>
              <a:t>على الأهداف الرئيسة لوظيفة التخزين.</a:t>
            </a:r>
          </a:p>
          <a:p>
            <a:pPr marL="914400" lvl="1" indent="-457200" algn="justLow" fontAlgn="t">
              <a:lnSpc>
                <a:spcPct val="150000"/>
              </a:lnSpc>
              <a:buSzPct val="120000"/>
              <a:buBlip>
                <a:blip r:embed="rId4"/>
              </a:buBlip>
            </a:pPr>
            <a:r>
              <a:rPr lang="ar-EG" sz="2400" dirty="0" smtClean="0">
                <a:ln>
                  <a:solidFill>
                    <a:srgbClr val="002060"/>
                  </a:solidFill>
                </a:ln>
                <a:solidFill>
                  <a:prstClr val="black">
                    <a:lumMod val="95000"/>
                    <a:lumOff val="5000"/>
                  </a:prstClr>
                </a:solidFill>
                <a:latin typeface="Sakkal Majalla" pitchFamily="2" charset="-78"/>
                <a:cs typeface="Sakkal Majalla" pitchFamily="2" charset="-78"/>
              </a:rPr>
              <a:t>الاطلاع </a:t>
            </a:r>
            <a:r>
              <a:rPr lang="ar-EG" sz="2400" dirty="0">
                <a:ln>
                  <a:solidFill>
                    <a:srgbClr val="002060"/>
                  </a:solidFill>
                </a:ln>
                <a:solidFill>
                  <a:prstClr val="black">
                    <a:lumMod val="95000"/>
                    <a:lumOff val="5000"/>
                  </a:prstClr>
                </a:solidFill>
                <a:latin typeface="Sakkal Majalla" pitchFamily="2" charset="-78"/>
                <a:cs typeface="Sakkal Majalla" pitchFamily="2" charset="-78"/>
              </a:rPr>
              <a:t>على الشروط اللازمة لتحقيق أهداف إدارة المستودعات.</a:t>
            </a:r>
          </a:p>
          <a:p>
            <a:pPr marL="914400" lvl="1" indent="-457200" algn="justLow" fontAlgn="t">
              <a:lnSpc>
                <a:spcPct val="150000"/>
              </a:lnSpc>
              <a:buSzPct val="120000"/>
              <a:buBlip>
                <a:blip r:embed="rId4"/>
              </a:buBlip>
            </a:pPr>
            <a:r>
              <a:rPr lang="ar-EG" sz="2400" dirty="0">
                <a:ln>
                  <a:solidFill>
                    <a:srgbClr val="002060"/>
                  </a:solidFill>
                </a:ln>
                <a:solidFill>
                  <a:prstClr val="black">
                    <a:lumMod val="95000"/>
                    <a:lumOff val="5000"/>
                  </a:prstClr>
                </a:solidFill>
                <a:latin typeface="Sakkal Majalla" pitchFamily="2" charset="-78"/>
                <a:cs typeface="Sakkal Majalla" pitchFamily="2" charset="-78"/>
              </a:rPr>
              <a:t>اكتشاف الآثار السلبية المترتبة على عدم الاهتمام بالمخازن.</a:t>
            </a:r>
          </a:p>
          <a:p>
            <a:pPr marL="914400" lvl="1" indent="-457200" algn="justLow" fontAlgn="t">
              <a:lnSpc>
                <a:spcPct val="150000"/>
              </a:lnSpc>
              <a:buSzPct val="120000"/>
              <a:buBlip>
                <a:blip r:embed="rId4"/>
              </a:buBlip>
            </a:pPr>
            <a:r>
              <a:rPr lang="ar-EG" sz="2400" dirty="0">
                <a:ln>
                  <a:solidFill>
                    <a:srgbClr val="002060"/>
                  </a:solidFill>
                </a:ln>
                <a:solidFill>
                  <a:prstClr val="black">
                    <a:lumMod val="95000"/>
                    <a:lumOff val="5000"/>
                  </a:prstClr>
                </a:solidFill>
                <a:latin typeface="Sakkal Majalla" pitchFamily="2" charset="-78"/>
                <a:cs typeface="Sakkal Majalla" pitchFamily="2" charset="-78"/>
              </a:rPr>
              <a:t>التعرف على أنواع المخازن.</a:t>
            </a:r>
          </a:p>
          <a:p>
            <a:pPr marL="914400" lvl="1" indent="-457200" algn="justLow" fontAlgn="t">
              <a:lnSpc>
                <a:spcPct val="150000"/>
              </a:lnSpc>
              <a:buSzPct val="120000"/>
              <a:buBlip>
                <a:blip r:embed="rId4"/>
              </a:buBlip>
            </a:pPr>
            <a:r>
              <a:rPr lang="ar-EG" sz="2400" dirty="0">
                <a:ln>
                  <a:solidFill>
                    <a:srgbClr val="002060"/>
                  </a:solidFill>
                </a:ln>
                <a:solidFill>
                  <a:prstClr val="black">
                    <a:lumMod val="95000"/>
                    <a:lumOff val="5000"/>
                  </a:prstClr>
                </a:solidFill>
                <a:latin typeface="Sakkal Majalla" pitchFamily="2" charset="-78"/>
                <a:cs typeface="Sakkal Majalla" pitchFamily="2" charset="-78"/>
              </a:rPr>
              <a:t>اكتشاف أصناف وأنواع المواد المخزنة.</a:t>
            </a:r>
          </a:p>
          <a:p>
            <a:pPr marL="914400" lvl="1" indent="-457200" algn="justLow" fontAlgn="t">
              <a:lnSpc>
                <a:spcPct val="150000"/>
              </a:lnSpc>
              <a:buSzPct val="120000"/>
              <a:buBlip>
                <a:blip r:embed="rId4"/>
              </a:buBlip>
            </a:pPr>
            <a:r>
              <a:rPr lang="ar-EG" sz="2400" dirty="0">
                <a:ln>
                  <a:solidFill>
                    <a:srgbClr val="002060"/>
                  </a:solidFill>
                </a:ln>
                <a:solidFill>
                  <a:prstClr val="black">
                    <a:lumMod val="95000"/>
                    <a:lumOff val="5000"/>
                  </a:prstClr>
                </a:solidFill>
                <a:latin typeface="Sakkal Majalla" pitchFamily="2" charset="-78"/>
                <a:cs typeface="Sakkal Majalla" pitchFamily="2" charset="-78"/>
              </a:rPr>
              <a:t>التعرف على مفهوم مراقبة المخزون.</a:t>
            </a:r>
          </a:p>
          <a:p>
            <a:pPr marL="914400" lvl="1" indent="-457200" algn="justLow" fontAlgn="t">
              <a:lnSpc>
                <a:spcPct val="150000"/>
              </a:lnSpc>
              <a:buSzPct val="120000"/>
              <a:buBlip>
                <a:blip r:embed="rId4"/>
              </a:buBlip>
            </a:pPr>
            <a:r>
              <a:rPr lang="ar-EG" sz="2400" dirty="0">
                <a:ln>
                  <a:solidFill>
                    <a:srgbClr val="002060"/>
                  </a:solidFill>
                </a:ln>
                <a:solidFill>
                  <a:prstClr val="black">
                    <a:lumMod val="95000"/>
                    <a:lumOff val="5000"/>
                  </a:prstClr>
                </a:solidFill>
                <a:latin typeface="Sakkal Majalla" pitchFamily="2" charset="-78"/>
                <a:cs typeface="Sakkal Majalla" pitchFamily="2" charset="-78"/>
              </a:rPr>
              <a:t>التعرف على مهام مراقبة المخزون</a:t>
            </a:r>
            <a:r>
              <a:rPr lang="ar-EG" sz="2400" dirty="0" smtClean="0">
                <a:ln>
                  <a:solidFill>
                    <a:srgbClr val="002060"/>
                  </a:solidFill>
                </a:ln>
                <a:solidFill>
                  <a:prstClr val="black">
                    <a:lumMod val="95000"/>
                    <a:lumOff val="5000"/>
                  </a:prstClr>
                </a:solidFill>
                <a:latin typeface="Sakkal Majalla" pitchFamily="2" charset="-78"/>
                <a:cs typeface="Sakkal Majalla" pitchFamily="2" charset="-78"/>
              </a:rPr>
              <a:t>.</a:t>
            </a:r>
            <a:endParaRPr lang="ar-EG" sz="2400" dirty="0">
              <a:ln>
                <a:solidFill>
                  <a:srgbClr val="002060"/>
                </a:solidFill>
              </a:ln>
              <a:solidFill>
                <a:prstClr val="black">
                  <a:lumMod val="95000"/>
                  <a:lumOff val="5000"/>
                </a:prstClr>
              </a:solidFill>
              <a:latin typeface="Sakkal Majalla" pitchFamily="2" charset="-78"/>
              <a:cs typeface="Sakkal Majalla" pitchFamily="2" charset="-78"/>
            </a:endParaRPr>
          </a:p>
        </p:txBody>
      </p:sp>
      <p:sp>
        <p:nvSpPr>
          <p:cNvPr id="9" name="Slide Number Placeholder 8"/>
          <p:cNvSpPr>
            <a:spLocks noGrp="1"/>
          </p:cNvSpPr>
          <p:nvPr>
            <p:ph type="sldNum" sz="quarter" idx="12"/>
          </p:nvPr>
        </p:nvSpPr>
        <p:spPr/>
        <p:txBody>
          <a:bodyPr/>
          <a:lstStyle/>
          <a:p>
            <a:fld id="{F0C0E137-212D-48BF-BD2D-C24450D8AE18}" type="slidenum">
              <a:rPr lang="ar-EG" smtClean="0">
                <a:solidFill>
                  <a:prstClr val="black">
                    <a:tint val="75000"/>
                  </a:prstClr>
                </a:solidFill>
              </a:rPr>
              <a:pPr/>
              <a:t>7</a:t>
            </a:fld>
            <a:endParaRPr lang="ar-EG">
              <a:solidFill>
                <a:prstClr val="black">
                  <a:tint val="75000"/>
                </a:prstClr>
              </a:solidFill>
            </a:endParaRPr>
          </a:p>
        </p:txBody>
      </p:sp>
      <p:sp>
        <p:nvSpPr>
          <p:cNvPr id="7"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10"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5"/>
              </a:rPr>
              <a:t>www.dawliatraining.com</a:t>
            </a:r>
            <a:endParaRPr lang="en-US" sz="1100" dirty="0">
              <a:effectLst/>
              <a:ea typeface="Calibri"/>
              <a:cs typeface="Arial"/>
            </a:endParaRPr>
          </a:p>
        </p:txBody>
      </p:sp>
    </p:spTree>
    <p:extLst>
      <p:ext uri="{BB962C8B-B14F-4D97-AF65-F5344CB8AC3E}">
        <p14:creationId xmlns:p14="http://schemas.microsoft.com/office/powerpoint/2010/main" val="25392739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barn(inVertical)">
                                      <p:cBhvr>
                                        <p:cTn id="12"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70</a:t>
            </a:fld>
            <a:endParaRPr lang="ar-EG"/>
          </a:p>
        </p:txBody>
      </p:sp>
      <p:sp>
        <p:nvSpPr>
          <p:cNvPr id="23" name="Rectangle 22"/>
          <p:cNvSpPr/>
          <p:nvPr/>
        </p:nvSpPr>
        <p:spPr>
          <a:xfrm>
            <a:off x="7375621" y="202376"/>
            <a:ext cx="4474710" cy="707886"/>
          </a:xfrm>
          <a:prstGeom prst="rect">
            <a:avLst/>
          </a:prstGeom>
        </p:spPr>
        <p:txBody>
          <a:bodyPr wrap="square">
            <a:spAutoFit/>
          </a:bodyPr>
          <a:lstStyle/>
          <a:p>
            <a:pPr lvl="0" algn="ctr">
              <a:lnSpc>
                <a:spcPct val="125000"/>
              </a:lnSpc>
            </a:pPr>
            <a:r>
              <a:rPr lang="ar-EG" sz="3200" dirty="0">
                <a:solidFill>
                  <a:prstClr val="white"/>
                </a:solidFill>
                <a:latin typeface="Sakkal Majalla" pitchFamily="2" charset="-78"/>
                <a:cs typeface="Sakkal Majalla" pitchFamily="2" charset="-78"/>
              </a:rPr>
              <a:t>طرق تقويم المخزون</a:t>
            </a:r>
          </a:p>
        </p:txBody>
      </p:sp>
      <p:grpSp>
        <p:nvGrpSpPr>
          <p:cNvPr id="4" name="Group 3"/>
          <p:cNvGrpSpPr/>
          <p:nvPr/>
        </p:nvGrpSpPr>
        <p:grpSpPr>
          <a:xfrm>
            <a:off x="838200" y="170397"/>
            <a:ext cx="4872789" cy="1209223"/>
            <a:chOff x="-1353111" y="-35033"/>
            <a:chExt cx="2916673" cy="731214"/>
          </a:xfrm>
        </p:grpSpPr>
        <p:pic>
          <p:nvPicPr>
            <p:cNvPr id="5" name="Picture 4" descr="D:\New folder\Untitled-1-Recovered_0006_Layer-3.png"/>
            <p:cNvPicPr>
              <a:picLocks noChangeAspect="1"/>
            </p:cNvPicPr>
            <p:nvPr/>
          </p:nvPicPr>
          <p:blipFill rotWithShape="1">
            <a:blip r:embed="rId3" cstate="print">
              <a:extLst>
                <a:ext uri="{28A0092B-C50C-407E-A947-70E740481C1C}">
                  <a14:useLocalDpi xmlns:a14="http://schemas.microsoft.com/office/drawing/2010/main" val="0"/>
                </a:ext>
              </a:extLst>
            </a:blip>
            <a:srcRect l="63758" t="-2" r="49" b="-6792"/>
            <a:stretch/>
          </p:blipFill>
          <p:spPr bwMode="auto">
            <a:xfrm>
              <a:off x="1126448" y="-35033"/>
              <a:ext cx="437114" cy="462017"/>
            </a:xfrm>
            <a:prstGeom prst="rect">
              <a:avLst/>
            </a:prstGeom>
            <a:noFill/>
            <a:ln>
              <a:noFill/>
            </a:ln>
          </p:spPr>
        </p:pic>
        <p:sp>
          <p:nvSpPr>
            <p:cNvPr id="6" name="Rectangle 5"/>
            <p:cNvSpPr/>
            <p:nvPr/>
          </p:nvSpPr>
          <p:spPr>
            <a:xfrm>
              <a:off x="-1353111" y="211755"/>
              <a:ext cx="2750688" cy="484426"/>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justLow">
                <a:lnSpc>
                  <a:spcPct val="107000"/>
                </a:lnSpc>
                <a:spcAft>
                  <a:spcPts val="800"/>
                </a:spcAft>
              </a:pPr>
              <a:r>
                <a:rPr lang="ar-SA" sz="24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طريقة سعر السوق أو التكلفة أيهما أقل:</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8" name="Rectangle 7"/>
            <p:cNvSpPr/>
            <p:nvPr/>
          </p:nvSpPr>
          <p:spPr>
            <a:xfrm>
              <a:off x="1114097" y="76165"/>
              <a:ext cx="415457" cy="271179"/>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justLow">
                <a:lnSpc>
                  <a:spcPct val="107000"/>
                </a:lnSpc>
                <a:spcAft>
                  <a:spcPts val="800"/>
                </a:spcAft>
              </a:pPr>
              <a:r>
                <a:rPr lang="ar-EG" sz="2000" b="1" spc="-150" dirty="0">
                  <a:latin typeface="Sakkal Majalla" panose="02000000000000000000" pitchFamily="2" charset="-78"/>
                  <a:ea typeface="Calibri" panose="020F0502020204030204" pitchFamily="34" charset="0"/>
                  <a:cs typeface="Sakkal Majalla" panose="02000000000000000000" pitchFamily="2" charset="-78"/>
                </a:rPr>
                <a:t>خامساً</a:t>
              </a:r>
              <a:endParaRPr lang="en-US" sz="2000" spc="-15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9" name="Group 8">
            <a:extLst>
              <a:ext uri="{FF2B5EF4-FFF2-40B4-BE49-F238E27FC236}">
                <a16:creationId xmlns:a16="http://schemas.microsoft.com/office/drawing/2014/main" xmlns="" id="{018B03C2-F68E-43DB-8C80-BCD1D09A13C3}"/>
              </a:ext>
            </a:extLst>
          </p:cNvPr>
          <p:cNvGrpSpPr/>
          <p:nvPr/>
        </p:nvGrpSpPr>
        <p:grpSpPr>
          <a:xfrm flipH="1">
            <a:off x="7967077" y="1785488"/>
            <a:ext cx="3611103" cy="4249734"/>
            <a:chOff x="2029039" y="2718533"/>
            <a:chExt cx="3582016" cy="3916346"/>
          </a:xfrm>
        </p:grpSpPr>
        <p:pic>
          <p:nvPicPr>
            <p:cNvPr id="10" name="Picture 9">
              <a:extLst>
                <a:ext uri="{FF2B5EF4-FFF2-40B4-BE49-F238E27FC236}">
                  <a16:creationId xmlns:a16="http://schemas.microsoft.com/office/drawing/2014/main" xmlns="" id="{FF8447C6-FC9F-4933-AE51-A435C4E5A13E}"/>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2073194" y="2718533"/>
              <a:ext cx="3537861" cy="3916346"/>
            </a:xfrm>
            <a:prstGeom prst="rect">
              <a:avLst/>
            </a:prstGeom>
          </p:spPr>
        </p:pic>
        <p:sp>
          <p:nvSpPr>
            <p:cNvPr id="11" name="Rectangle 10">
              <a:extLst>
                <a:ext uri="{FF2B5EF4-FFF2-40B4-BE49-F238E27FC236}">
                  <a16:creationId xmlns:a16="http://schemas.microsoft.com/office/drawing/2014/main" xmlns="" id="{581FE0E3-32A2-45AE-9743-8A6890A8BDC1}"/>
                </a:ext>
              </a:extLst>
            </p:cNvPr>
            <p:cNvSpPr/>
            <p:nvPr/>
          </p:nvSpPr>
          <p:spPr>
            <a:xfrm>
              <a:off x="2029039" y="2854795"/>
              <a:ext cx="2763683" cy="3559579"/>
            </a:xfrm>
            <a:prstGeom prst="rect">
              <a:avLst/>
            </a:prstGeom>
          </p:spPr>
          <p:txBody>
            <a:bodyPr wrap="square">
              <a:spAutoFit/>
            </a:bodyPr>
            <a:lstStyle/>
            <a:p>
              <a:pPr algn="ctr">
                <a:lnSpc>
                  <a:spcPct val="125000"/>
                </a:lnSpc>
                <a:defRPr/>
              </a:pPr>
              <a:r>
                <a:rPr lang="ar-EG" sz="2800" b="1" dirty="0">
                  <a:solidFill>
                    <a:srgbClr val="002060"/>
                  </a:solidFill>
                  <a:latin typeface="Sakkal Majalla" panose="02000000000000000000" pitchFamily="2" charset="-78"/>
                  <a:cs typeface="Sakkal Majalla" panose="02000000000000000000" pitchFamily="2" charset="-78"/>
                </a:rPr>
                <a:t>تدور فلسفة هذا الأسلوب حول المبدأ المحاسبي المعروف باسم مبدأ الحيطة والحذر بهدف عدم إظهار ما تحققه المنشأة من أرباح بأكثر من الحقيقة</a:t>
              </a:r>
            </a:p>
          </p:txBody>
        </p:sp>
      </p:grpSp>
      <p:grpSp>
        <p:nvGrpSpPr>
          <p:cNvPr id="12" name="Group 11">
            <a:extLst>
              <a:ext uri="{FF2B5EF4-FFF2-40B4-BE49-F238E27FC236}">
                <a16:creationId xmlns:a16="http://schemas.microsoft.com/office/drawing/2014/main" xmlns="" id="{018B03C2-F68E-43DB-8C80-BCD1D09A13C3}"/>
              </a:ext>
            </a:extLst>
          </p:cNvPr>
          <p:cNvGrpSpPr/>
          <p:nvPr/>
        </p:nvGrpSpPr>
        <p:grpSpPr>
          <a:xfrm flipH="1">
            <a:off x="4506178" y="1785488"/>
            <a:ext cx="3645088" cy="4249733"/>
            <a:chOff x="1974791" y="2718533"/>
            <a:chExt cx="3357613" cy="3916346"/>
          </a:xfrm>
        </p:grpSpPr>
        <p:pic>
          <p:nvPicPr>
            <p:cNvPr id="13" name="Picture 12">
              <a:extLst>
                <a:ext uri="{FF2B5EF4-FFF2-40B4-BE49-F238E27FC236}">
                  <a16:creationId xmlns:a16="http://schemas.microsoft.com/office/drawing/2014/main" xmlns="" id="{FF8447C6-FC9F-4933-AE51-A435C4E5A13E}"/>
                </a:ext>
              </a:extLst>
            </p:cNvPr>
            <p:cNvPicPr>
              <a:picLocks noChangeAspect="1"/>
            </p:cNvPicPr>
            <p:nvPr/>
          </p:nvPicPr>
          <p:blipFill>
            <a:blip r:embed="rId6">
              <a:extLst>
                <a:ext uri="{BEBA8EAE-BF5A-486C-A8C5-ECC9F3942E4B}">
                  <a14:imgProps xmlns:a14="http://schemas.microsoft.com/office/drawing/2010/main">
                    <a14:imgLayer r:embed="rId7">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2006095" y="2718533"/>
              <a:ext cx="3326309" cy="3916346"/>
            </a:xfrm>
            <a:prstGeom prst="rect">
              <a:avLst/>
            </a:prstGeom>
          </p:spPr>
        </p:pic>
        <p:sp>
          <p:nvSpPr>
            <p:cNvPr id="14" name="Rectangle 13">
              <a:extLst>
                <a:ext uri="{FF2B5EF4-FFF2-40B4-BE49-F238E27FC236}">
                  <a16:creationId xmlns:a16="http://schemas.microsoft.com/office/drawing/2014/main" xmlns="" id="{581FE0E3-32A2-45AE-9743-8A6890A8BDC1}"/>
                </a:ext>
              </a:extLst>
            </p:cNvPr>
            <p:cNvSpPr/>
            <p:nvPr/>
          </p:nvSpPr>
          <p:spPr>
            <a:xfrm>
              <a:off x="1974791" y="3043970"/>
              <a:ext cx="2598938" cy="3576952"/>
            </a:xfrm>
            <a:prstGeom prst="rect">
              <a:avLst/>
            </a:prstGeom>
          </p:spPr>
          <p:txBody>
            <a:bodyPr wrap="square">
              <a:spAutoFit/>
            </a:bodyPr>
            <a:lstStyle/>
            <a:p>
              <a:pPr algn="ctr">
                <a:lnSpc>
                  <a:spcPct val="114000"/>
                </a:lnSpc>
                <a:defRPr/>
              </a:pPr>
              <a:r>
                <a:rPr lang="ar-EG" sz="2400" b="1" dirty="0">
                  <a:solidFill>
                    <a:srgbClr val="002060"/>
                  </a:solidFill>
                  <a:latin typeface="Sakkal Majalla" panose="02000000000000000000" pitchFamily="2" charset="-78"/>
                  <a:cs typeface="Sakkal Majalla" panose="02000000000000000000" pitchFamily="2" charset="-78"/>
                </a:rPr>
                <a:t>فإذا كان سعر السوق أقل </a:t>
              </a:r>
              <a:r>
                <a:rPr lang="ar-EG" sz="2400" b="1" dirty="0" smtClean="0">
                  <a:solidFill>
                    <a:srgbClr val="002060"/>
                  </a:solidFill>
                  <a:latin typeface="Sakkal Majalla" panose="02000000000000000000" pitchFamily="2" charset="-78"/>
                  <a:cs typeface="Sakkal Majalla" panose="02000000000000000000" pitchFamily="2" charset="-78"/>
                </a:rPr>
                <a:t/>
              </a:r>
              <a:br>
                <a:rPr lang="ar-EG" sz="2400" b="1" dirty="0" smtClean="0">
                  <a:solidFill>
                    <a:srgbClr val="002060"/>
                  </a:solidFill>
                  <a:latin typeface="Sakkal Majalla" panose="02000000000000000000" pitchFamily="2" charset="-78"/>
                  <a:cs typeface="Sakkal Majalla" panose="02000000000000000000" pitchFamily="2" charset="-78"/>
                </a:rPr>
              </a:br>
              <a:r>
                <a:rPr lang="ar-EG" sz="2400" b="1" dirty="0" smtClean="0">
                  <a:solidFill>
                    <a:srgbClr val="002060"/>
                  </a:solidFill>
                  <a:latin typeface="Sakkal Majalla" panose="02000000000000000000" pitchFamily="2" charset="-78"/>
                  <a:cs typeface="Sakkal Majalla" panose="02000000000000000000" pitchFamily="2" charset="-78"/>
                </a:rPr>
                <a:t>من </a:t>
              </a:r>
              <a:r>
                <a:rPr lang="ar-EG" sz="2400" b="1" dirty="0">
                  <a:solidFill>
                    <a:srgbClr val="002060"/>
                  </a:solidFill>
                  <a:latin typeface="Sakkal Majalla" panose="02000000000000000000" pitchFamily="2" charset="-78"/>
                  <a:cs typeface="Sakkal Majalla" panose="02000000000000000000" pitchFamily="2" charset="-78"/>
                </a:rPr>
                <a:t>التكلفة يتم تقييم المخزون على أساس سعر السوق باعتباره السعر الفعلي أو الحقيقي وقت تقييم المخزون، وذلك بغض النظر عن التكلفة المرتفعة والتي </a:t>
              </a:r>
              <a:r>
                <a:rPr lang="ar-EG" sz="2400" b="1" dirty="0" smtClean="0">
                  <a:solidFill>
                    <a:srgbClr val="002060"/>
                  </a:solidFill>
                  <a:latin typeface="Sakkal Majalla" panose="02000000000000000000" pitchFamily="2" charset="-78"/>
                  <a:cs typeface="Sakkal Majalla" panose="02000000000000000000" pitchFamily="2" charset="-78"/>
                </a:rPr>
                <a:t/>
              </a:r>
              <a:br>
                <a:rPr lang="ar-EG" sz="2400" b="1" dirty="0" smtClean="0">
                  <a:solidFill>
                    <a:srgbClr val="002060"/>
                  </a:solidFill>
                  <a:latin typeface="Sakkal Majalla" panose="02000000000000000000" pitchFamily="2" charset="-78"/>
                  <a:cs typeface="Sakkal Majalla" panose="02000000000000000000" pitchFamily="2" charset="-78"/>
                </a:rPr>
              </a:br>
              <a:r>
                <a:rPr lang="ar-EG" sz="2400" b="1" dirty="0" smtClean="0">
                  <a:solidFill>
                    <a:srgbClr val="002060"/>
                  </a:solidFill>
                  <a:latin typeface="Sakkal Majalla" panose="02000000000000000000" pitchFamily="2" charset="-78"/>
                  <a:cs typeface="Sakkal Majalla" panose="02000000000000000000" pitchFamily="2" charset="-78"/>
                </a:rPr>
                <a:t>قد </a:t>
              </a:r>
              <a:r>
                <a:rPr lang="ar-EG" sz="2400" b="1" dirty="0">
                  <a:solidFill>
                    <a:srgbClr val="002060"/>
                  </a:solidFill>
                  <a:latin typeface="Sakkal Majalla" panose="02000000000000000000" pitchFamily="2" charset="-78"/>
                  <a:cs typeface="Sakkal Majalla" panose="02000000000000000000" pitchFamily="2" charset="-78"/>
                </a:rPr>
                <a:t>تكون نتيجة أخطاء </a:t>
              </a:r>
              <a:r>
                <a:rPr lang="ar-EG" sz="2400" b="1" dirty="0" smtClean="0">
                  <a:solidFill>
                    <a:srgbClr val="002060"/>
                  </a:solidFill>
                  <a:latin typeface="Sakkal Majalla" panose="02000000000000000000" pitchFamily="2" charset="-78"/>
                  <a:cs typeface="Sakkal Majalla" panose="02000000000000000000" pitchFamily="2" charset="-78"/>
                </a:rPr>
                <a:t>في </a:t>
              </a:r>
              <a:r>
                <a:rPr lang="ar-EG" sz="2400" b="1" dirty="0">
                  <a:solidFill>
                    <a:srgbClr val="002060"/>
                  </a:solidFill>
                  <a:latin typeface="Sakkal Majalla" panose="02000000000000000000" pitchFamily="2" charset="-78"/>
                  <a:cs typeface="Sakkal Majalla" panose="02000000000000000000" pitchFamily="2" charset="-78"/>
                </a:rPr>
                <a:t>سياسات الشراء أو التخزين</a:t>
              </a:r>
            </a:p>
          </p:txBody>
        </p:sp>
      </p:grpSp>
      <p:grpSp>
        <p:nvGrpSpPr>
          <p:cNvPr id="15" name="Group 14">
            <a:extLst>
              <a:ext uri="{FF2B5EF4-FFF2-40B4-BE49-F238E27FC236}">
                <a16:creationId xmlns:a16="http://schemas.microsoft.com/office/drawing/2014/main" xmlns="" id="{018B03C2-F68E-43DB-8C80-BCD1D09A13C3}"/>
              </a:ext>
            </a:extLst>
          </p:cNvPr>
          <p:cNvGrpSpPr/>
          <p:nvPr/>
        </p:nvGrpSpPr>
        <p:grpSpPr>
          <a:xfrm flipH="1">
            <a:off x="1089794" y="1739051"/>
            <a:ext cx="3566588" cy="4249734"/>
            <a:chOff x="2073194" y="2718533"/>
            <a:chExt cx="3537861" cy="3916346"/>
          </a:xfrm>
        </p:grpSpPr>
        <p:pic>
          <p:nvPicPr>
            <p:cNvPr id="16" name="Picture 15">
              <a:extLst>
                <a:ext uri="{FF2B5EF4-FFF2-40B4-BE49-F238E27FC236}">
                  <a16:creationId xmlns:a16="http://schemas.microsoft.com/office/drawing/2014/main" xmlns="" id="{FF8447C6-FC9F-4933-AE51-A435C4E5A13E}"/>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2073194" y="2718533"/>
              <a:ext cx="3537861" cy="3916346"/>
            </a:xfrm>
            <a:prstGeom prst="rect">
              <a:avLst/>
            </a:prstGeom>
          </p:spPr>
        </p:pic>
        <p:sp>
          <p:nvSpPr>
            <p:cNvPr id="17" name="Rectangle 16">
              <a:extLst>
                <a:ext uri="{FF2B5EF4-FFF2-40B4-BE49-F238E27FC236}">
                  <a16:creationId xmlns:a16="http://schemas.microsoft.com/office/drawing/2014/main" xmlns="" id="{581FE0E3-32A2-45AE-9743-8A6890A8BDC1}"/>
                </a:ext>
              </a:extLst>
            </p:cNvPr>
            <p:cNvSpPr/>
            <p:nvPr/>
          </p:nvSpPr>
          <p:spPr>
            <a:xfrm>
              <a:off x="2113434" y="2897590"/>
              <a:ext cx="2617349" cy="3488671"/>
            </a:xfrm>
            <a:prstGeom prst="rect">
              <a:avLst/>
            </a:prstGeom>
          </p:spPr>
          <p:txBody>
            <a:bodyPr wrap="square">
              <a:spAutoFit/>
            </a:bodyPr>
            <a:lstStyle/>
            <a:p>
              <a:pPr algn="ctr">
                <a:lnSpc>
                  <a:spcPct val="125000"/>
                </a:lnSpc>
                <a:defRPr/>
              </a:pPr>
              <a:r>
                <a:rPr lang="ar-EG" sz="2400" b="1" dirty="0">
                  <a:solidFill>
                    <a:srgbClr val="002060"/>
                  </a:solidFill>
                  <a:latin typeface="Sakkal Majalla" panose="02000000000000000000" pitchFamily="2" charset="-78"/>
                  <a:cs typeface="Sakkal Majalla" panose="02000000000000000000" pitchFamily="2" charset="-78"/>
                </a:rPr>
                <a:t>أما إذا كانت التكلفة أقل من سعر السوق فيتم تقييم المخزون على أساس التكلفة حتى تظهر الأرباح الحقيقية للمنشأة نتيجة عملياتها التجارية أو الصناعية ويستبعد أثر </a:t>
              </a:r>
              <a:r>
                <a:rPr lang="ar-EG" sz="2400" b="1" dirty="0" smtClean="0">
                  <a:solidFill>
                    <a:srgbClr val="002060"/>
                  </a:solidFill>
                  <a:latin typeface="Sakkal Majalla" panose="02000000000000000000" pitchFamily="2" charset="-78"/>
                  <a:cs typeface="Sakkal Majalla" panose="02000000000000000000" pitchFamily="2" charset="-78"/>
                </a:rPr>
                <a:t>تغيرات</a:t>
              </a:r>
              <a:br>
                <a:rPr lang="ar-EG" sz="2400" b="1" dirty="0" smtClean="0">
                  <a:solidFill>
                    <a:srgbClr val="002060"/>
                  </a:solidFill>
                  <a:latin typeface="Sakkal Majalla" panose="02000000000000000000" pitchFamily="2" charset="-78"/>
                  <a:cs typeface="Sakkal Majalla" panose="02000000000000000000" pitchFamily="2" charset="-78"/>
                </a:rPr>
              </a:br>
              <a:r>
                <a:rPr lang="ar-EG" sz="2400" b="1" dirty="0" smtClean="0">
                  <a:solidFill>
                    <a:srgbClr val="002060"/>
                  </a:solidFill>
                  <a:latin typeface="Sakkal Majalla" panose="02000000000000000000" pitchFamily="2" charset="-78"/>
                  <a:cs typeface="Sakkal Majalla" panose="02000000000000000000" pitchFamily="2" charset="-78"/>
                </a:rPr>
                <a:t> </a:t>
              </a:r>
              <a:r>
                <a:rPr lang="ar-EG" sz="2400" b="1" dirty="0">
                  <a:solidFill>
                    <a:srgbClr val="002060"/>
                  </a:solidFill>
                  <a:latin typeface="Sakkal Majalla" panose="02000000000000000000" pitchFamily="2" charset="-78"/>
                  <a:cs typeface="Sakkal Majalla" panose="02000000000000000000" pitchFamily="2" charset="-78"/>
                </a:rPr>
                <a:t>الأسعار الربحية</a:t>
              </a:r>
            </a:p>
          </p:txBody>
        </p:sp>
      </p:grpSp>
      <p:sp>
        <p:nvSpPr>
          <p:cNvPr id="18"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19"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8"/>
              </a:rPr>
              <a:t>www.dawliatraining.com</a:t>
            </a:r>
            <a:endParaRPr lang="en-US" sz="1100" dirty="0">
              <a:effectLst/>
              <a:ea typeface="Calibri"/>
              <a:cs typeface="Arial"/>
            </a:endParaRPr>
          </a:p>
        </p:txBody>
      </p:sp>
    </p:spTree>
    <p:extLst>
      <p:ext uri="{BB962C8B-B14F-4D97-AF65-F5344CB8AC3E}">
        <p14:creationId xmlns:p14="http://schemas.microsoft.com/office/powerpoint/2010/main" val="40126156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7" presetClass="entr" presetSubtype="1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ppt_w</p:attrName>
                                        </p:attrNameLst>
                                      </p:cBhvr>
                                      <p:tavLst>
                                        <p:tav tm="0">
                                          <p:val>
                                            <p:fltVal val="0"/>
                                          </p:val>
                                        </p:tav>
                                        <p:tav tm="100000">
                                          <p:val>
                                            <p:strVal val="#ppt_w"/>
                                          </p:val>
                                        </p:tav>
                                      </p:tavLst>
                                    </p:anim>
                                    <p:anim calcmode="lin" valueType="num">
                                      <p:cBhvr>
                                        <p:cTn id="16" dur="500" fill="hold"/>
                                        <p:tgtEl>
                                          <p:spTgt spid="9"/>
                                        </p:tgtEl>
                                        <p:attrNameLst>
                                          <p:attrName>ppt_h</p:attrName>
                                        </p:attrNameLst>
                                      </p:cBhvr>
                                      <p:tavLst>
                                        <p:tav tm="0">
                                          <p:val>
                                            <p:strVal val="#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17" presetClass="entr" presetSubtype="10" fill="hold" nodeType="click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p:cTn id="21" dur="500" fill="hold"/>
                                        <p:tgtEl>
                                          <p:spTgt spid="12"/>
                                        </p:tgtEl>
                                        <p:attrNameLst>
                                          <p:attrName>ppt_w</p:attrName>
                                        </p:attrNameLst>
                                      </p:cBhvr>
                                      <p:tavLst>
                                        <p:tav tm="0">
                                          <p:val>
                                            <p:fltVal val="0"/>
                                          </p:val>
                                        </p:tav>
                                        <p:tav tm="100000">
                                          <p:val>
                                            <p:strVal val="#ppt_w"/>
                                          </p:val>
                                        </p:tav>
                                      </p:tavLst>
                                    </p:anim>
                                    <p:anim calcmode="lin" valueType="num">
                                      <p:cBhvr>
                                        <p:cTn id="22" dur="500" fill="hold"/>
                                        <p:tgtEl>
                                          <p:spTgt spid="12"/>
                                        </p:tgtEl>
                                        <p:attrNameLst>
                                          <p:attrName>ppt_h</p:attrName>
                                        </p:attrNameLst>
                                      </p:cBhvr>
                                      <p:tavLst>
                                        <p:tav tm="0">
                                          <p:val>
                                            <p:strVal val="#ppt_h"/>
                                          </p:val>
                                        </p:tav>
                                        <p:tav tm="100000">
                                          <p:val>
                                            <p:strVal val="#ppt_h"/>
                                          </p:val>
                                        </p:tav>
                                      </p:tavLst>
                                    </p:anim>
                                  </p:childTnLst>
                                </p:cTn>
                              </p:par>
                            </p:childTnLst>
                          </p:cTn>
                        </p:par>
                      </p:childTnLst>
                    </p:cTn>
                  </p:par>
                  <p:par>
                    <p:cTn id="23" fill="hold">
                      <p:stCondLst>
                        <p:cond delay="indefinite"/>
                      </p:stCondLst>
                      <p:childTnLst>
                        <p:par>
                          <p:cTn id="24" fill="hold">
                            <p:stCondLst>
                              <p:cond delay="0"/>
                            </p:stCondLst>
                            <p:childTnLst>
                              <p:par>
                                <p:cTn id="25" presetID="17" presetClass="entr" presetSubtype="10" fill="hold" nodeType="click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p:cTn id="27" dur="500" fill="hold"/>
                                        <p:tgtEl>
                                          <p:spTgt spid="15"/>
                                        </p:tgtEl>
                                        <p:attrNameLst>
                                          <p:attrName>ppt_w</p:attrName>
                                        </p:attrNameLst>
                                      </p:cBhvr>
                                      <p:tavLst>
                                        <p:tav tm="0">
                                          <p:val>
                                            <p:fltVal val="0"/>
                                          </p:val>
                                        </p:tav>
                                        <p:tav tm="100000">
                                          <p:val>
                                            <p:strVal val="#ppt_w"/>
                                          </p:val>
                                        </p:tav>
                                      </p:tavLst>
                                    </p:anim>
                                    <p:anim calcmode="lin" valueType="num">
                                      <p:cBhvr>
                                        <p:cTn id="28" dur="500" fill="hold"/>
                                        <p:tgtEl>
                                          <p:spTgt spid="1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71</a:t>
            </a:fld>
            <a:endParaRPr lang="ar-EG"/>
          </a:p>
        </p:txBody>
      </p:sp>
      <p:sp>
        <p:nvSpPr>
          <p:cNvPr id="23" name="Rectangle 22"/>
          <p:cNvSpPr/>
          <p:nvPr/>
        </p:nvSpPr>
        <p:spPr>
          <a:xfrm>
            <a:off x="7375621" y="202376"/>
            <a:ext cx="4474710" cy="707886"/>
          </a:xfrm>
          <a:prstGeom prst="rect">
            <a:avLst/>
          </a:prstGeom>
        </p:spPr>
        <p:txBody>
          <a:bodyPr wrap="square">
            <a:spAutoFit/>
          </a:bodyPr>
          <a:lstStyle/>
          <a:p>
            <a:pPr lvl="0" algn="ctr">
              <a:lnSpc>
                <a:spcPct val="125000"/>
              </a:lnSpc>
            </a:pPr>
            <a:r>
              <a:rPr lang="ar-EG" sz="3200" dirty="0">
                <a:solidFill>
                  <a:prstClr val="white"/>
                </a:solidFill>
                <a:latin typeface="Sakkal Majalla" pitchFamily="2" charset="-78"/>
                <a:cs typeface="Sakkal Majalla" pitchFamily="2" charset="-78"/>
              </a:rPr>
              <a:t>طرق تقويم المخزون</a:t>
            </a:r>
          </a:p>
        </p:txBody>
      </p:sp>
      <p:grpSp>
        <p:nvGrpSpPr>
          <p:cNvPr id="4" name="Group 3"/>
          <p:cNvGrpSpPr/>
          <p:nvPr/>
        </p:nvGrpSpPr>
        <p:grpSpPr>
          <a:xfrm>
            <a:off x="838200" y="170397"/>
            <a:ext cx="4872789" cy="1209223"/>
            <a:chOff x="-1353111" y="-35033"/>
            <a:chExt cx="2916673" cy="731214"/>
          </a:xfrm>
        </p:grpSpPr>
        <p:pic>
          <p:nvPicPr>
            <p:cNvPr id="5" name="Picture 4" descr="D:\New folder\Untitled-1-Recovered_0006_Layer-3.png"/>
            <p:cNvPicPr>
              <a:picLocks noChangeAspect="1"/>
            </p:cNvPicPr>
            <p:nvPr/>
          </p:nvPicPr>
          <p:blipFill rotWithShape="1">
            <a:blip r:embed="rId3" cstate="print">
              <a:extLst>
                <a:ext uri="{28A0092B-C50C-407E-A947-70E740481C1C}">
                  <a14:useLocalDpi xmlns:a14="http://schemas.microsoft.com/office/drawing/2010/main" val="0"/>
                </a:ext>
              </a:extLst>
            </a:blip>
            <a:srcRect l="63758" t="-2" r="49" b="-6792"/>
            <a:stretch/>
          </p:blipFill>
          <p:spPr bwMode="auto">
            <a:xfrm>
              <a:off x="1126448" y="-35033"/>
              <a:ext cx="437114" cy="462017"/>
            </a:xfrm>
            <a:prstGeom prst="rect">
              <a:avLst/>
            </a:prstGeom>
            <a:noFill/>
            <a:ln>
              <a:noFill/>
            </a:ln>
          </p:spPr>
        </p:pic>
        <p:sp>
          <p:nvSpPr>
            <p:cNvPr id="6" name="Rectangle 5"/>
            <p:cNvSpPr/>
            <p:nvPr/>
          </p:nvSpPr>
          <p:spPr>
            <a:xfrm>
              <a:off x="-1353111" y="211755"/>
              <a:ext cx="2750688" cy="484426"/>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justLow">
                <a:lnSpc>
                  <a:spcPct val="107000"/>
                </a:lnSpc>
                <a:spcAft>
                  <a:spcPts val="800"/>
                </a:spcAft>
              </a:pPr>
              <a:r>
                <a:rPr lang="ar-SA" sz="24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طريقة الوارد أخيراً صادر أولاً:</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8" name="Rectangle 7"/>
            <p:cNvSpPr/>
            <p:nvPr/>
          </p:nvSpPr>
          <p:spPr>
            <a:xfrm>
              <a:off x="1114097" y="76165"/>
              <a:ext cx="415457" cy="271179"/>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justLow">
                <a:lnSpc>
                  <a:spcPct val="107000"/>
                </a:lnSpc>
                <a:spcAft>
                  <a:spcPts val="800"/>
                </a:spcAft>
              </a:pPr>
              <a:r>
                <a:rPr lang="ar-EG" sz="2000" b="1" spc="-150" dirty="0">
                  <a:latin typeface="Sakkal Majalla" panose="02000000000000000000" pitchFamily="2" charset="-78"/>
                  <a:ea typeface="Calibri" panose="020F0502020204030204" pitchFamily="34" charset="0"/>
                  <a:cs typeface="Sakkal Majalla" panose="02000000000000000000" pitchFamily="2" charset="-78"/>
                </a:rPr>
                <a:t>سادساً</a:t>
              </a:r>
              <a:endParaRPr lang="en-US" sz="2000" spc="-15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9" name="Group 8"/>
          <p:cNvGrpSpPr/>
          <p:nvPr/>
        </p:nvGrpSpPr>
        <p:grpSpPr>
          <a:xfrm>
            <a:off x="1275979" y="1881184"/>
            <a:ext cx="6778928" cy="3973604"/>
            <a:chOff x="975360" y="1258794"/>
            <a:chExt cx="6778928" cy="4709743"/>
          </a:xfrm>
        </p:grpSpPr>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5360" y="1258794"/>
              <a:ext cx="6778928" cy="4709743"/>
            </a:xfrm>
            <a:prstGeom prst="rect">
              <a:avLst/>
            </a:prstGeom>
          </p:spPr>
        </p:pic>
        <p:sp>
          <p:nvSpPr>
            <p:cNvPr id="11" name="Rectangle 10"/>
            <p:cNvSpPr/>
            <p:nvPr/>
          </p:nvSpPr>
          <p:spPr>
            <a:xfrm>
              <a:off x="991402" y="1417007"/>
              <a:ext cx="2810435" cy="4486972"/>
            </a:xfrm>
            <a:prstGeom prst="rect">
              <a:avLst/>
            </a:prstGeom>
          </p:spPr>
          <p:txBody>
            <a:bodyPr wrap="square">
              <a:spAutoFit/>
            </a:bodyPr>
            <a:lstStyle/>
            <a:p>
              <a:pPr algn="ctr">
                <a:lnSpc>
                  <a:spcPct val="125000"/>
                </a:lnSpc>
              </a:pPr>
              <a:r>
                <a:rPr lang="ar-EG" sz="2400" b="1" dirty="0">
                  <a:solidFill>
                    <a:srgbClr val="002060"/>
                  </a:solidFill>
                  <a:latin typeface="Sakkal Majalla" panose="02000000000000000000" pitchFamily="2" charset="-78"/>
                  <a:cs typeface="Sakkal Majalla" panose="02000000000000000000" pitchFamily="2" charset="-78"/>
                </a:rPr>
                <a:t>رغم أن التقييم على أساس الوارد أخيرا يصرف أولا يعكس التكلفة الحقيقية للمواد المنصرفة أو المباعة وقت استخدامها فإنه يعاب عليه عدم إظهار الأرباح الحقيقية للمنشأة في حالة تغير الأسعار هبوطا أو ارتفاعا</a:t>
              </a:r>
            </a:p>
          </p:txBody>
        </p:sp>
      </p:grpSp>
      <p:grpSp>
        <p:nvGrpSpPr>
          <p:cNvPr id="12" name="Group 11"/>
          <p:cNvGrpSpPr/>
          <p:nvPr/>
        </p:nvGrpSpPr>
        <p:grpSpPr>
          <a:xfrm>
            <a:off x="4381141" y="1881185"/>
            <a:ext cx="6778928" cy="3973602"/>
            <a:chOff x="4055326" y="1258794"/>
            <a:chExt cx="6778928" cy="4709743"/>
          </a:xfrm>
        </p:grpSpPr>
        <p:pic>
          <p:nvPicPr>
            <p:cNvPr id="13" name="Picture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55326" y="1258794"/>
              <a:ext cx="6778928" cy="4709743"/>
            </a:xfrm>
            <a:prstGeom prst="rect">
              <a:avLst/>
            </a:prstGeom>
          </p:spPr>
        </p:pic>
        <p:sp>
          <p:nvSpPr>
            <p:cNvPr id="14" name="Rectangle 13"/>
            <p:cNvSpPr/>
            <p:nvPr/>
          </p:nvSpPr>
          <p:spPr>
            <a:xfrm>
              <a:off x="8062592" y="1466343"/>
              <a:ext cx="2684480" cy="3939782"/>
            </a:xfrm>
            <a:prstGeom prst="rect">
              <a:avLst/>
            </a:prstGeom>
          </p:spPr>
          <p:txBody>
            <a:bodyPr wrap="square">
              <a:spAutoFit/>
            </a:bodyPr>
            <a:lstStyle/>
            <a:p>
              <a:pPr algn="ctr">
                <a:lnSpc>
                  <a:spcPct val="125000"/>
                </a:lnSpc>
              </a:pPr>
              <a:r>
                <a:rPr lang="ar-EG" sz="2400" b="1" dirty="0">
                  <a:solidFill>
                    <a:srgbClr val="002060"/>
                  </a:solidFill>
                  <a:latin typeface="Sakkal Majalla" panose="02000000000000000000" pitchFamily="2" charset="-78"/>
                  <a:cs typeface="Sakkal Majalla" panose="02000000000000000000" pitchFamily="2" charset="-78"/>
                </a:rPr>
                <a:t>تأخذ هذه الطريقة في تقييم المخزون اتجاها مخالفا لطريقة الوارد أولا يصرف أولا، حيث يتم تقييم المخزون المنصرف على أساس تكلفة أحدث طلبية تسلمتها المنشأة</a:t>
              </a:r>
            </a:p>
          </p:txBody>
        </p:sp>
      </p:grpSp>
      <p:sp>
        <p:nvSpPr>
          <p:cNvPr id="15" name="Rectangle 14"/>
          <p:cNvSpPr/>
          <p:nvPr/>
        </p:nvSpPr>
        <p:spPr>
          <a:xfrm rot="491989">
            <a:off x="4908356" y="2214434"/>
            <a:ext cx="2608911" cy="3593291"/>
          </a:xfrm>
          <a:prstGeom prst="rect">
            <a:avLst/>
          </a:prstGeom>
        </p:spPr>
        <p:txBody>
          <a:bodyPr wrap="square">
            <a:spAutoFit/>
          </a:bodyPr>
          <a:lstStyle/>
          <a:p>
            <a:pPr algn="ctr">
              <a:lnSpc>
                <a:spcPct val="125000"/>
              </a:lnSpc>
            </a:pPr>
            <a:r>
              <a:rPr lang="ar-EG" sz="2600" b="1" dirty="0">
                <a:solidFill>
                  <a:srgbClr val="002060"/>
                </a:solidFill>
                <a:latin typeface="Sakkal Majalla" panose="02000000000000000000" pitchFamily="2" charset="-78"/>
                <a:cs typeface="Sakkal Majalla" panose="02000000000000000000" pitchFamily="2" charset="-78"/>
              </a:rPr>
              <a:t>أما المخزون المتبقي </a:t>
            </a:r>
            <a:br>
              <a:rPr lang="ar-EG" sz="2600" b="1" dirty="0">
                <a:solidFill>
                  <a:srgbClr val="002060"/>
                </a:solidFill>
                <a:latin typeface="Sakkal Majalla" panose="02000000000000000000" pitchFamily="2" charset="-78"/>
                <a:cs typeface="Sakkal Majalla" panose="02000000000000000000" pitchFamily="2" charset="-78"/>
              </a:rPr>
            </a:br>
            <a:r>
              <a:rPr lang="ar-EG" sz="2600" b="1" dirty="0" smtClean="0">
                <a:solidFill>
                  <a:srgbClr val="002060"/>
                </a:solidFill>
                <a:latin typeface="Sakkal Majalla" panose="02000000000000000000" pitchFamily="2" charset="-78"/>
                <a:cs typeface="Sakkal Majalla" panose="02000000000000000000" pitchFamily="2" charset="-78"/>
              </a:rPr>
              <a:t>في </a:t>
            </a:r>
            <a:r>
              <a:rPr lang="ar-EG" sz="2600" b="1" dirty="0">
                <a:solidFill>
                  <a:srgbClr val="002060"/>
                </a:solidFill>
                <a:latin typeface="Sakkal Majalla" panose="02000000000000000000" pitchFamily="2" charset="-78"/>
                <a:cs typeface="Sakkal Majalla" panose="02000000000000000000" pitchFamily="2" charset="-78"/>
              </a:rPr>
              <a:t>نهاية الفترة فيتم تسعيره على أساس تكاليف الطلبيات </a:t>
            </a:r>
            <a:r>
              <a:rPr lang="ar-EG" sz="2600" b="1" dirty="0" smtClean="0">
                <a:solidFill>
                  <a:srgbClr val="002060"/>
                </a:solidFill>
                <a:latin typeface="Sakkal Majalla" panose="02000000000000000000" pitchFamily="2" charset="-78"/>
                <a:cs typeface="Sakkal Majalla" panose="02000000000000000000" pitchFamily="2" charset="-78"/>
              </a:rPr>
              <a:t/>
            </a:r>
            <a:br>
              <a:rPr lang="ar-EG" sz="2600" b="1" dirty="0" smtClean="0">
                <a:solidFill>
                  <a:srgbClr val="002060"/>
                </a:solidFill>
                <a:latin typeface="Sakkal Majalla" panose="02000000000000000000" pitchFamily="2" charset="-78"/>
                <a:cs typeface="Sakkal Majalla" panose="02000000000000000000" pitchFamily="2" charset="-78"/>
              </a:rPr>
            </a:br>
            <a:r>
              <a:rPr lang="ar-EG" sz="2600" b="1" dirty="0" smtClean="0">
                <a:solidFill>
                  <a:srgbClr val="002060"/>
                </a:solidFill>
                <a:latin typeface="Sakkal Majalla" panose="02000000000000000000" pitchFamily="2" charset="-78"/>
                <a:cs typeface="Sakkal Majalla" panose="02000000000000000000" pitchFamily="2" charset="-78"/>
              </a:rPr>
              <a:t>التي </a:t>
            </a:r>
            <a:r>
              <a:rPr lang="ar-EG" sz="2600" b="1" dirty="0">
                <a:solidFill>
                  <a:srgbClr val="002060"/>
                </a:solidFill>
                <a:latin typeface="Sakkal Majalla" panose="02000000000000000000" pitchFamily="2" charset="-78"/>
                <a:cs typeface="Sakkal Majalla" panose="02000000000000000000" pitchFamily="2" charset="-78"/>
              </a:rPr>
              <a:t>تم تسلمها من قبل في ضوء الكمية المتوافرة من هذا المخزون</a:t>
            </a:r>
          </a:p>
        </p:txBody>
      </p:sp>
      <p:sp>
        <p:nvSpPr>
          <p:cNvPr id="16"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17"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6"/>
              </a:rPr>
              <a:t>www.dawliatraining.com</a:t>
            </a:r>
            <a:endParaRPr lang="en-US" sz="1100" dirty="0">
              <a:effectLst/>
              <a:ea typeface="Calibri"/>
              <a:cs typeface="Arial"/>
            </a:endParaRPr>
          </a:p>
        </p:txBody>
      </p:sp>
    </p:spTree>
    <p:extLst>
      <p:ext uri="{BB962C8B-B14F-4D97-AF65-F5344CB8AC3E}">
        <p14:creationId xmlns:p14="http://schemas.microsoft.com/office/powerpoint/2010/main" val="1358788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1000"/>
                                        <p:tgtEl>
                                          <p:spTgt spid="12"/>
                                        </p:tgtEl>
                                      </p:cBhvr>
                                    </p:animEffect>
                                    <p:anim calcmode="lin" valueType="num">
                                      <p:cBhvr>
                                        <p:cTn id="16" dur="1000" fill="hold"/>
                                        <p:tgtEl>
                                          <p:spTgt spid="12"/>
                                        </p:tgtEl>
                                        <p:attrNameLst>
                                          <p:attrName>ppt_x</p:attrName>
                                        </p:attrNameLst>
                                      </p:cBhvr>
                                      <p:tavLst>
                                        <p:tav tm="0">
                                          <p:val>
                                            <p:strVal val="#ppt_x"/>
                                          </p:val>
                                        </p:tav>
                                        <p:tav tm="100000">
                                          <p:val>
                                            <p:strVal val="#ppt_x"/>
                                          </p:val>
                                        </p:tav>
                                      </p:tavLst>
                                    </p:anim>
                                    <p:anim calcmode="lin" valueType="num">
                                      <p:cBhvr>
                                        <p:cTn id="17"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7" presetClass="entr" presetSubtype="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1000"/>
                                        <p:tgtEl>
                                          <p:spTgt spid="15"/>
                                        </p:tgtEl>
                                      </p:cBhvr>
                                    </p:animEffect>
                                    <p:anim calcmode="lin" valueType="num">
                                      <p:cBhvr>
                                        <p:cTn id="23" dur="1000" fill="hold"/>
                                        <p:tgtEl>
                                          <p:spTgt spid="15"/>
                                        </p:tgtEl>
                                        <p:attrNameLst>
                                          <p:attrName>ppt_x</p:attrName>
                                        </p:attrNameLst>
                                      </p:cBhvr>
                                      <p:tavLst>
                                        <p:tav tm="0">
                                          <p:val>
                                            <p:strVal val="#ppt_x"/>
                                          </p:val>
                                        </p:tav>
                                        <p:tav tm="100000">
                                          <p:val>
                                            <p:strVal val="#ppt_x"/>
                                          </p:val>
                                        </p:tav>
                                      </p:tavLst>
                                    </p:anim>
                                    <p:anim calcmode="lin" valueType="num">
                                      <p:cBhvr>
                                        <p:cTn id="2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1000"/>
                                        <p:tgtEl>
                                          <p:spTgt spid="9"/>
                                        </p:tgtEl>
                                      </p:cBhvr>
                                    </p:animEffect>
                                    <p:anim calcmode="lin" valueType="num">
                                      <p:cBhvr>
                                        <p:cTn id="30" dur="1000" fill="hold"/>
                                        <p:tgtEl>
                                          <p:spTgt spid="9"/>
                                        </p:tgtEl>
                                        <p:attrNameLst>
                                          <p:attrName>ppt_x</p:attrName>
                                        </p:attrNameLst>
                                      </p:cBhvr>
                                      <p:tavLst>
                                        <p:tav tm="0">
                                          <p:val>
                                            <p:strVal val="#ppt_x"/>
                                          </p:val>
                                        </p:tav>
                                        <p:tav tm="100000">
                                          <p:val>
                                            <p:strVal val="#ppt_x"/>
                                          </p:val>
                                        </p:tav>
                                      </p:tavLst>
                                    </p:anim>
                                    <p:anim calcmode="lin" valueType="num">
                                      <p:cBhvr>
                                        <p:cTn id="3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72</a:t>
            </a:fld>
            <a:endParaRPr lang="ar-EG"/>
          </a:p>
        </p:txBody>
      </p:sp>
      <p:sp>
        <p:nvSpPr>
          <p:cNvPr id="23" name="Rectangle 22"/>
          <p:cNvSpPr/>
          <p:nvPr/>
        </p:nvSpPr>
        <p:spPr>
          <a:xfrm>
            <a:off x="7375621" y="202376"/>
            <a:ext cx="4474710" cy="707886"/>
          </a:xfrm>
          <a:prstGeom prst="rect">
            <a:avLst/>
          </a:prstGeom>
        </p:spPr>
        <p:txBody>
          <a:bodyPr wrap="square">
            <a:spAutoFit/>
          </a:bodyPr>
          <a:lstStyle/>
          <a:p>
            <a:pPr lvl="0" algn="ctr">
              <a:lnSpc>
                <a:spcPct val="125000"/>
              </a:lnSpc>
            </a:pPr>
            <a:r>
              <a:rPr lang="ar-EG" sz="3200" dirty="0">
                <a:solidFill>
                  <a:prstClr val="white"/>
                </a:solidFill>
                <a:latin typeface="Sakkal Majalla" pitchFamily="2" charset="-78"/>
                <a:cs typeface="Sakkal Majalla" pitchFamily="2" charset="-78"/>
              </a:rPr>
              <a:t>طرق تقويم المخزون</a:t>
            </a: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409680" y="1409508"/>
            <a:ext cx="381000" cy="4856672"/>
          </a:xfrm>
          <a:prstGeom prst="rect">
            <a:avLst/>
          </a:prstGeom>
        </p:spPr>
      </p:pic>
      <p:sp>
        <p:nvSpPr>
          <p:cNvPr id="5" name="Rectangle 4"/>
          <p:cNvSpPr/>
          <p:nvPr/>
        </p:nvSpPr>
        <p:spPr>
          <a:xfrm>
            <a:off x="190501" y="1409508"/>
            <a:ext cx="11219180" cy="1015663"/>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ولن نكتفي بمناقشة الطرق السابقة لتقييم المخزون فقط فمن الجدير بالذكر أن هناك عدة طرق أخرى يمكن استخدامها </a:t>
            </a:r>
            <a:r>
              <a:rPr lang="ar-EG" sz="2400" b="1" dirty="0" smtClean="0">
                <a:solidFill>
                  <a:srgbClr val="002060"/>
                </a:solidFill>
                <a:latin typeface="Sakkal Majalla" panose="02000000000000000000" pitchFamily="2" charset="-78"/>
                <a:cs typeface="Sakkal Majalla" panose="02000000000000000000" pitchFamily="2" charset="-78"/>
              </a:rPr>
              <a:t/>
            </a:r>
            <a:br>
              <a:rPr lang="ar-EG" sz="2400" b="1" dirty="0" smtClean="0">
                <a:solidFill>
                  <a:srgbClr val="002060"/>
                </a:solidFill>
                <a:latin typeface="Sakkal Majalla" panose="02000000000000000000" pitchFamily="2" charset="-78"/>
                <a:cs typeface="Sakkal Majalla" panose="02000000000000000000" pitchFamily="2" charset="-78"/>
              </a:rPr>
            </a:br>
            <a:r>
              <a:rPr lang="ar-EG" sz="2400" b="1" dirty="0" smtClean="0">
                <a:solidFill>
                  <a:srgbClr val="002060"/>
                </a:solidFill>
                <a:latin typeface="Sakkal Majalla" panose="02000000000000000000" pitchFamily="2" charset="-78"/>
                <a:cs typeface="Sakkal Majalla" panose="02000000000000000000" pitchFamily="2" charset="-78"/>
              </a:rPr>
              <a:t>في </a:t>
            </a:r>
            <a:r>
              <a:rPr lang="ar-EG" sz="2400" b="1" dirty="0">
                <a:solidFill>
                  <a:srgbClr val="002060"/>
                </a:solidFill>
                <a:latin typeface="Sakkal Majalla" panose="02000000000000000000" pitchFamily="2" charset="-78"/>
                <a:cs typeface="Sakkal Majalla" panose="02000000000000000000" pitchFamily="2" charset="-78"/>
              </a:rPr>
              <a:t>إجراء هذا التقييم رغم ما قد يشوبها من عيوب</a:t>
            </a:r>
          </a:p>
        </p:txBody>
      </p:sp>
      <p:sp>
        <p:nvSpPr>
          <p:cNvPr id="6" name="Rectangle 5"/>
          <p:cNvSpPr/>
          <p:nvPr/>
        </p:nvSpPr>
        <p:spPr>
          <a:xfrm>
            <a:off x="190501" y="2844985"/>
            <a:ext cx="11219175" cy="1015663"/>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سواء من حيث القيمة التي يتم التوصل إليها أو من حيث إجراءاتها الحسابية أو من حيث الاعتراف بها محاسبيا، ومن بين هذه الطرق طريقة الأرقام القياسية، طريقة هامش الربح، طريقة عقود الشراء، والطريقة العرفية</a:t>
            </a:r>
          </a:p>
        </p:txBody>
      </p:sp>
      <p:sp>
        <p:nvSpPr>
          <p:cNvPr id="8" name="Rectangle 7"/>
          <p:cNvSpPr/>
          <p:nvPr/>
        </p:nvSpPr>
        <p:spPr>
          <a:xfrm>
            <a:off x="190501" y="4091375"/>
            <a:ext cx="11219175" cy="1015663"/>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وثمة ملحوظة أخيرة في هذا المجال، وهي أنه لا توجد قواعد محددة للمساعدة في اختيار طريقة معينة </a:t>
            </a:r>
            <a:r>
              <a:rPr lang="ar-EG" sz="2400" b="1" dirty="0" smtClean="0">
                <a:solidFill>
                  <a:srgbClr val="002060"/>
                </a:solidFill>
                <a:latin typeface="Sakkal Majalla" panose="02000000000000000000" pitchFamily="2" charset="-78"/>
                <a:cs typeface="Sakkal Majalla" panose="02000000000000000000" pitchFamily="2" charset="-78"/>
              </a:rPr>
              <a:t>من </a:t>
            </a:r>
            <a:r>
              <a:rPr lang="ar-EG" sz="2400" b="1" dirty="0">
                <a:solidFill>
                  <a:srgbClr val="002060"/>
                </a:solidFill>
                <a:latin typeface="Sakkal Majalla" panose="02000000000000000000" pitchFamily="2" charset="-78"/>
                <a:cs typeface="Sakkal Majalla" panose="02000000000000000000" pitchFamily="2" charset="-78"/>
              </a:rPr>
              <a:t>طرق التقييم دون غيرها من الطرق</a:t>
            </a:r>
          </a:p>
        </p:txBody>
      </p:sp>
      <p:sp>
        <p:nvSpPr>
          <p:cNvPr id="9" name="Rectangle 8"/>
          <p:cNvSpPr/>
          <p:nvPr/>
        </p:nvSpPr>
        <p:spPr>
          <a:xfrm>
            <a:off x="190502" y="5226696"/>
            <a:ext cx="11219176" cy="1015663"/>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والقاعدة العامة هي أنه يجب اختيار طريقة التقييم التي تمكن المنشأة من تحقيق أهدافها، وغالبا ما نجد أن المنشأة الواحدة تستخدم أكثر من طريقة في تقييم الأنواع المختلفة من المخزون السلعي لديها</a:t>
            </a:r>
          </a:p>
        </p:txBody>
      </p:sp>
      <p:sp>
        <p:nvSpPr>
          <p:cNvPr id="10"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11"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4"/>
              </a:rPr>
              <a:t>www.dawliatraining.com</a:t>
            </a:r>
            <a:endParaRPr lang="en-US" sz="1100" dirty="0">
              <a:effectLst/>
              <a:ea typeface="Calibri"/>
              <a:cs typeface="Arial"/>
            </a:endParaRPr>
          </a:p>
        </p:txBody>
      </p:sp>
    </p:spTree>
    <p:extLst>
      <p:ext uri="{BB962C8B-B14F-4D97-AF65-F5344CB8AC3E}">
        <p14:creationId xmlns:p14="http://schemas.microsoft.com/office/powerpoint/2010/main" val="13623920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1000"/>
                                        <p:tgtEl>
                                          <p:spTgt spid="8"/>
                                        </p:tgtEl>
                                      </p:cBhvr>
                                    </p:animEffect>
                                    <p:anim calcmode="lin" valueType="num">
                                      <p:cBhvr>
                                        <p:cTn id="27" dur="1000" fill="hold"/>
                                        <p:tgtEl>
                                          <p:spTgt spid="8"/>
                                        </p:tgtEl>
                                        <p:attrNameLst>
                                          <p:attrName>ppt_x</p:attrName>
                                        </p:attrNameLst>
                                      </p:cBhvr>
                                      <p:tavLst>
                                        <p:tav tm="0">
                                          <p:val>
                                            <p:strVal val="#ppt_x"/>
                                          </p:val>
                                        </p:tav>
                                        <p:tav tm="100000">
                                          <p:val>
                                            <p:strVal val="#ppt_x"/>
                                          </p:val>
                                        </p:tav>
                                      </p:tavLst>
                                    </p:anim>
                                    <p:anim calcmode="lin" valueType="num">
                                      <p:cBhvr>
                                        <p:cTn id="2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1000"/>
                                        <p:tgtEl>
                                          <p:spTgt spid="9"/>
                                        </p:tgtEl>
                                      </p:cBhvr>
                                    </p:animEffect>
                                    <p:anim calcmode="lin" valueType="num">
                                      <p:cBhvr>
                                        <p:cTn id="34" dur="1000" fill="hold"/>
                                        <p:tgtEl>
                                          <p:spTgt spid="9"/>
                                        </p:tgtEl>
                                        <p:attrNameLst>
                                          <p:attrName>ppt_x</p:attrName>
                                        </p:attrNameLst>
                                      </p:cBhvr>
                                      <p:tavLst>
                                        <p:tav tm="0">
                                          <p:val>
                                            <p:strVal val="#ppt_x"/>
                                          </p:val>
                                        </p:tav>
                                        <p:tav tm="100000">
                                          <p:val>
                                            <p:strVal val="#ppt_x"/>
                                          </p:val>
                                        </p:tav>
                                      </p:tavLst>
                                    </p:anim>
                                    <p:anim calcmode="lin" valueType="num">
                                      <p:cBhvr>
                                        <p:cTn id="3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9"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xmlns="" id="{7E5A0D50-BD01-48CF-9E1E-6EBE3CFE0757}"/>
              </a:ext>
            </a:extLst>
          </p:cNvPr>
          <p:cNvSpPr txBox="1"/>
          <p:nvPr/>
        </p:nvSpPr>
        <p:spPr>
          <a:xfrm>
            <a:off x="5919538" y="2695075"/>
            <a:ext cx="5871410" cy="1219200"/>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sz="4800" kern="0" dirty="0">
                <a:solidFill>
                  <a:prstClr val="black">
                    <a:lumMod val="75000"/>
                    <a:lumOff val="25000"/>
                  </a:prstClr>
                </a:solidFill>
                <a:latin typeface="Sakkal Majalla" panose="02000000000000000000" pitchFamily="2" charset="-78"/>
                <a:cs typeface="Sakkal Majalla" pitchFamily="2" charset="-78"/>
              </a:rPr>
              <a:t>تصنيف وترميز المواد</a:t>
            </a:r>
            <a:endParaRPr kumimoji="0" lang="ar-EG" sz="4800" b="0" i="0" u="none" strike="noStrike" kern="0" cap="none" spc="0" normalizeH="0" baseline="0" noProof="0" dirty="0">
              <a:ln>
                <a:noFill/>
              </a:ln>
              <a:solidFill>
                <a:prstClr val="black">
                  <a:lumMod val="75000"/>
                  <a:lumOff val="25000"/>
                </a:prstClr>
              </a:solidFill>
              <a:effectLst/>
              <a:uLnTx/>
              <a:uFillTx/>
              <a:latin typeface="Sakkal Majalla" panose="02000000000000000000" pitchFamily="2" charset="-78"/>
              <a:ea typeface="+mn-ea"/>
              <a:cs typeface="Sakkal Majalla" pitchFamily="2" charset="-78"/>
            </a:endParaRP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73</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7" name="Picture 6" descr="D:\esraa\الإدارة الحديثة للمستودعات والمخازن\photos\feat_inventory.jpg"/>
          <p:cNvPicPr/>
          <p:nvPr/>
        </p:nvPicPr>
        <p:blipFill>
          <a:blip r:embed="rId3">
            <a:clrChange>
              <a:clrFrom>
                <a:srgbClr val="E9E9EB"/>
              </a:clrFrom>
              <a:clrTo>
                <a:srgbClr val="E9E9EB">
                  <a:alpha val="0"/>
                </a:srgbClr>
              </a:clrTo>
            </a:clrChange>
            <a:extLst>
              <a:ext uri="{28A0092B-C50C-407E-A947-70E740481C1C}">
                <a14:useLocalDpi xmlns:a14="http://schemas.microsoft.com/office/drawing/2010/main" val="0"/>
              </a:ext>
            </a:extLst>
          </a:blip>
          <a:srcRect/>
          <a:stretch>
            <a:fillRect/>
          </a:stretch>
        </p:blipFill>
        <p:spPr bwMode="auto">
          <a:xfrm>
            <a:off x="2277979" y="1996508"/>
            <a:ext cx="3240505" cy="2142355"/>
          </a:xfrm>
          <a:prstGeom prst="rect">
            <a:avLst/>
          </a:prstGeom>
        </p:spPr>
      </p:pic>
      <p:sp>
        <p:nvSpPr>
          <p:cNvPr id="5"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6" name="مستطيل 2"/>
          <p:cNvSpPr/>
          <p:nvPr/>
        </p:nvSpPr>
        <p:spPr>
          <a:xfrm>
            <a:off x="0" y="316174"/>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4"/>
              </a:rPr>
              <a:t>www.dawliatraining.com</a:t>
            </a:r>
            <a:endParaRPr lang="en-US" sz="1100" dirty="0">
              <a:effectLst/>
              <a:ea typeface="Calibri"/>
              <a:cs typeface="Arial"/>
            </a:endParaRPr>
          </a:p>
        </p:txBody>
      </p:sp>
    </p:spTree>
    <p:extLst>
      <p:ext uri="{BB962C8B-B14F-4D97-AF65-F5344CB8AC3E}">
        <p14:creationId xmlns:p14="http://schemas.microsoft.com/office/powerpoint/2010/main" val="2748702666"/>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74</a:t>
            </a:fld>
            <a:endParaRPr lang="ar-EG"/>
          </a:p>
        </p:txBody>
      </p:sp>
      <p:sp>
        <p:nvSpPr>
          <p:cNvPr id="23" name="Rectangle 22"/>
          <p:cNvSpPr/>
          <p:nvPr/>
        </p:nvSpPr>
        <p:spPr>
          <a:xfrm>
            <a:off x="7375621" y="202376"/>
            <a:ext cx="4474710" cy="707886"/>
          </a:xfrm>
          <a:prstGeom prst="rect">
            <a:avLst/>
          </a:prstGeom>
        </p:spPr>
        <p:txBody>
          <a:bodyPr wrap="square">
            <a:spAutoFit/>
          </a:bodyPr>
          <a:lstStyle/>
          <a:p>
            <a:pPr lvl="0" algn="ctr">
              <a:lnSpc>
                <a:spcPct val="125000"/>
              </a:lnSpc>
            </a:pPr>
            <a:r>
              <a:rPr lang="ar-EG" sz="3200" dirty="0">
                <a:solidFill>
                  <a:prstClr val="white"/>
                </a:solidFill>
                <a:latin typeface="Sakkal Majalla" pitchFamily="2" charset="-78"/>
                <a:cs typeface="Sakkal Majalla" pitchFamily="2" charset="-78"/>
              </a:rPr>
              <a:t>تصنيف وترميز المواد</a:t>
            </a:r>
          </a:p>
        </p:txBody>
      </p:sp>
      <p:grpSp>
        <p:nvGrpSpPr>
          <p:cNvPr id="4" name="Group 3"/>
          <p:cNvGrpSpPr/>
          <p:nvPr/>
        </p:nvGrpSpPr>
        <p:grpSpPr>
          <a:xfrm>
            <a:off x="7042666" y="1957136"/>
            <a:ext cx="4807665" cy="3801979"/>
            <a:chOff x="7042666" y="1957136"/>
            <a:chExt cx="4807665" cy="3801979"/>
          </a:xfrm>
        </p:grpSpPr>
        <p:pic>
          <p:nvPicPr>
            <p:cNvPr id="2" name="Picture 1"/>
            <p:cNvPicPr>
              <a:picLocks noChangeAspect="1"/>
            </p:cNvPicPr>
            <p:nvPr/>
          </p:nvPicPr>
          <p:blipFill rotWithShape="1">
            <a:blip r:embed="rId3">
              <a:extLst>
                <a:ext uri="{BEBA8EAE-BF5A-486C-A8C5-ECC9F3942E4B}">
                  <a14:imgProps xmlns:a14="http://schemas.microsoft.com/office/drawing/2010/main">
                    <a14:imgLayer r:embed="rId4">
                      <a14:imgEffect>
                        <a14:backgroundRemoval t="6000" b="79250" l="24121" r="78754">
                          <a14:foregroundMark x1="31150" y1="24500" x2="37061" y2="55250"/>
                          <a14:foregroundMark x1="30831" y1="50000" x2="31470" y2="63500"/>
                          <a14:foregroundMark x1="51597" y1="52750" x2="51597" y2="65250"/>
                          <a14:foregroundMark x1="52077" y1="71500" x2="52077" y2="62750"/>
                          <a14:foregroundMark x1="58626" y1="51250" x2="59105" y2="69000"/>
                          <a14:foregroundMark x1="26837" y1="27250" x2="28275" y2="46000"/>
                          <a14:foregroundMark x1="36581" y1="35750" x2="36741" y2="40750"/>
                        </a14:backgroundRemoval>
                      </a14:imgEffect>
                    </a14:imgLayer>
                  </a14:imgProps>
                </a:ext>
              </a:extLst>
            </a:blip>
            <a:srcRect l="24171" t="7158" r="23096" b="27579"/>
            <a:stretch/>
          </p:blipFill>
          <p:spPr>
            <a:xfrm>
              <a:off x="7042666" y="1957136"/>
              <a:ext cx="4807665" cy="3801979"/>
            </a:xfrm>
            <a:prstGeom prst="rect">
              <a:avLst/>
            </a:prstGeom>
          </p:spPr>
        </p:pic>
        <p:sp>
          <p:nvSpPr>
            <p:cNvPr id="3" name="Rectangle 2"/>
            <p:cNvSpPr/>
            <p:nvPr/>
          </p:nvSpPr>
          <p:spPr>
            <a:xfrm>
              <a:off x="9996939" y="2217640"/>
              <a:ext cx="1853392" cy="584775"/>
            </a:xfrm>
            <a:prstGeom prst="rect">
              <a:avLst/>
            </a:prstGeom>
          </p:spPr>
          <p:txBody>
            <a:bodyPr wrap="none">
              <a:spAutoFit/>
            </a:bodyPr>
            <a:lstStyle/>
            <a:p>
              <a:pPr algn="ctr"/>
              <a:r>
                <a:rPr lang="ar-SA" sz="32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تصنيف المواد</a:t>
              </a:r>
              <a:endParaRPr lang="ar-EG" sz="3200" dirty="0">
                <a:latin typeface="Sakkal Majalla" panose="02000000000000000000" pitchFamily="2" charset="-78"/>
                <a:cs typeface="Sakkal Majalla" panose="02000000000000000000" pitchFamily="2" charset="-78"/>
              </a:endParaRPr>
            </a:p>
          </p:txBody>
        </p:sp>
      </p:grpSp>
      <p:sp>
        <p:nvSpPr>
          <p:cNvPr id="5" name="Rectangle 4"/>
          <p:cNvSpPr/>
          <p:nvPr/>
        </p:nvSpPr>
        <p:spPr>
          <a:xfrm>
            <a:off x="192506" y="2510027"/>
            <a:ext cx="6982326" cy="1938992"/>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تصنيف أصناف أو مواد المخزون هو عبارة عن فرز أصناف المخزون ووضعها في مجموعات تتميز بصفات معينة سواء من ناحية النوع أو الخواص الطبيعية أو الخواص الكيميائية كدرجة التركيز أو التفاعل الكيميائي مع المواد الأخرى</a:t>
            </a:r>
          </a:p>
        </p:txBody>
      </p:sp>
      <p:sp>
        <p:nvSpPr>
          <p:cNvPr id="8" name="Rectangle 7"/>
          <p:cNvSpPr/>
          <p:nvPr/>
        </p:nvSpPr>
        <p:spPr>
          <a:xfrm>
            <a:off x="192506" y="4475171"/>
            <a:ext cx="7343273" cy="1938992"/>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أما ترميز المواد فهو عبارة عن إعطاء كل صنف أو مادة من أصناف المخزون رمزا خاصا به مكون إما من حروف أو من أرقام أو من حروف وأرقام حتى يمكن بواسطته الاستدلال على ذلك الصنف في عمليات الطلب أو الشراء أو البيع </a:t>
            </a:r>
            <a:r>
              <a:rPr lang="ar-EG" sz="2400" b="1" dirty="0" smtClean="0">
                <a:solidFill>
                  <a:srgbClr val="002060"/>
                </a:solidFill>
                <a:latin typeface="Sakkal Majalla" panose="02000000000000000000" pitchFamily="2" charset="-78"/>
                <a:cs typeface="Sakkal Majalla" panose="02000000000000000000" pitchFamily="2" charset="-78"/>
              </a:rPr>
              <a:t>أو </a:t>
            </a:r>
            <a:r>
              <a:rPr lang="ar-EG" sz="2400" b="1" dirty="0">
                <a:solidFill>
                  <a:srgbClr val="002060"/>
                </a:solidFill>
                <a:latin typeface="Sakkal Majalla" panose="02000000000000000000" pitchFamily="2" charset="-78"/>
                <a:cs typeface="Sakkal Majalla" panose="02000000000000000000" pitchFamily="2" charset="-78"/>
              </a:rPr>
              <a:t>الاستلام أو الصرف أو التخزين</a:t>
            </a:r>
          </a:p>
        </p:txBody>
      </p:sp>
      <p:sp>
        <p:nvSpPr>
          <p:cNvPr id="9"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10"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5"/>
              </a:rPr>
              <a:t>www.dawliatraining.com</a:t>
            </a:r>
            <a:endParaRPr lang="en-US" sz="1100" dirty="0">
              <a:effectLst/>
              <a:ea typeface="Calibri"/>
              <a:cs typeface="Arial"/>
            </a:endParaRPr>
          </a:p>
        </p:txBody>
      </p:sp>
    </p:spTree>
    <p:extLst>
      <p:ext uri="{BB962C8B-B14F-4D97-AF65-F5344CB8AC3E}">
        <p14:creationId xmlns:p14="http://schemas.microsoft.com/office/powerpoint/2010/main" val="38820548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2"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right)">
                                      <p:cBhvr>
                                        <p:cTn id="14" dur="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2"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right)">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75</a:t>
            </a:fld>
            <a:endParaRPr lang="ar-EG"/>
          </a:p>
        </p:txBody>
      </p:sp>
      <p:sp>
        <p:nvSpPr>
          <p:cNvPr id="23" name="Rectangle 22"/>
          <p:cNvSpPr/>
          <p:nvPr/>
        </p:nvSpPr>
        <p:spPr>
          <a:xfrm>
            <a:off x="7375621" y="202376"/>
            <a:ext cx="4474710" cy="707886"/>
          </a:xfrm>
          <a:prstGeom prst="rect">
            <a:avLst/>
          </a:prstGeom>
        </p:spPr>
        <p:txBody>
          <a:bodyPr wrap="square">
            <a:spAutoFit/>
          </a:bodyPr>
          <a:lstStyle/>
          <a:p>
            <a:pPr lvl="0" algn="ctr">
              <a:lnSpc>
                <a:spcPct val="125000"/>
              </a:lnSpc>
            </a:pPr>
            <a:r>
              <a:rPr lang="ar-EG" sz="3200" dirty="0">
                <a:solidFill>
                  <a:prstClr val="white"/>
                </a:solidFill>
                <a:latin typeface="Sakkal Majalla" pitchFamily="2" charset="-78"/>
                <a:cs typeface="Sakkal Majalla" pitchFamily="2" charset="-78"/>
              </a:rPr>
              <a:t>تصنيف وترميز المواد</a:t>
            </a:r>
          </a:p>
        </p:txBody>
      </p:sp>
      <p:grpSp>
        <p:nvGrpSpPr>
          <p:cNvPr id="4" name="Group 3"/>
          <p:cNvGrpSpPr/>
          <p:nvPr/>
        </p:nvGrpSpPr>
        <p:grpSpPr>
          <a:xfrm>
            <a:off x="4244140" y="1922616"/>
            <a:ext cx="4521072" cy="3814774"/>
            <a:chOff x="3674661" y="1663102"/>
            <a:chExt cx="4521072" cy="3814774"/>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74661" y="1663102"/>
              <a:ext cx="4521072" cy="3814774"/>
            </a:xfrm>
            <a:prstGeom prst="rect">
              <a:avLst/>
            </a:prstGeom>
          </p:spPr>
        </p:pic>
        <p:sp>
          <p:nvSpPr>
            <p:cNvPr id="6" name="Rectangle 5"/>
            <p:cNvSpPr/>
            <p:nvPr/>
          </p:nvSpPr>
          <p:spPr>
            <a:xfrm>
              <a:off x="5259396" y="3104074"/>
              <a:ext cx="1461405" cy="954107"/>
            </a:xfrm>
            <a:prstGeom prst="rect">
              <a:avLst/>
            </a:prstGeom>
          </p:spPr>
          <p:txBody>
            <a:bodyPr wrap="square">
              <a:spAutoFit/>
            </a:bodyPr>
            <a:lstStyle/>
            <a:p>
              <a:pPr algn="ctr"/>
              <a:r>
                <a:rPr lang="ar-EG" sz="2800" dirty="0">
                  <a:solidFill>
                    <a:schemeClr val="bg1"/>
                  </a:solidFill>
                  <a:latin typeface="Sakkal Majalla" panose="02000000000000000000" pitchFamily="2" charset="-78"/>
                  <a:cs typeface="Sakkal Majalla" panose="02000000000000000000" pitchFamily="2" charset="-78"/>
                </a:rPr>
                <a:t>أهمية التصنيف</a:t>
              </a:r>
              <a:endParaRPr lang="ar-EG" dirty="0">
                <a:solidFill>
                  <a:schemeClr val="bg1"/>
                </a:solidFill>
                <a:latin typeface="Sakkal Majalla" panose="02000000000000000000" pitchFamily="2" charset="-78"/>
                <a:cs typeface="Sakkal Majalla" panose="02000000000000000000" pitchFamily="2" charset="-78"/>
              </a:endParaRPr>
            </a:p>
          </p:txBody>
        </p:sp>
        <p:sp>
          <p:nvSpPr>
            <p:cNvPr id="8" name="Rectangle 7"/>
            <p:cNvSpPr/>
            <p:nvPr/>
          </p:nvSpPr>
          <p:spPr>
            <a:xfrm>
              <a:off x="6527972" y="1788068"/>
              <a:ext cx="336951" cy="523220"/>
            </a:xfrm>
            <a:prstGeom prst="rect">
              <a:avLst/>
            </a:prstGeom>
          </p:spPr>
          <p:txBody>
            <a:bodyPr wrap="none">
              <a:spAutoFit/>
            </a:bodyPr>
            <a:lstStyle/>
            <a:p>
              <a:pPr algn="ctr"/>
              <a:r>
                <a:rPr lang="ar-EG" sz="2800" dirty="0" smtClean="0">
                  <a:solidFill>
                    <a:srgbClr val="C00000"/>
                  </a:solidFill>
                  <a:latin typeface="Sakkal Majalla" panose="02000000000000000000" pitchFamily="2" charset="-78"/>
                  <a:cs typeface="Sakkal Majalla" panose="02000000000000000000" pitchFamily="2" charset="-78"/>
                </a:rPr>
                <a:t>1</a:t>
              </a:r>
              <a:endParaRPr lang="ar-EG" dirty="0">
                <a:solidFill>
                  <a:srgbClr val="C00000"/>
                </a:solidFill>
                <a:latin typeface="Sakkal Majalla" panose="02000000000000000000" pitchFamily="2" charset="-78"/>
                <a:cs typeface="Sakkal Majalla" panose="02000000000000000000" pitchFamily="2" charset="-78"/>
              </a:endParaRPr>
            </a:p>
          </p:txBody>
        </p:sp>
        <p:sp>
          <p:nvSpPr>
            <p:cNvPr id="9" name="Rectangle 8"/>
            <p:cNvSpPr/>
            <p:nvPr/>
          </p:nvSpPr>
          <p:spPr>
            <a:xfrm>
              <a:off x="7196838" y="2541601"/>
              <a:ext cx="336951" cy="523220"/>
            </a:xfrm>
            <a:prstGeom prst="rect">
              <a:avLst/>
            </a:prstGeom>
          </p:spPr>
          <p:txBody>
            <a:bodyPr wrap="none">
              <a:spAutoFit/>
            </a:bodyPr>
            <a:lstStyle/>
            <a:p>
              <a:pPr algn="ctr"/>
              <a:r>
                <a:rPr lang="ar-EG" sz="2800" dirty="0" smtClean="0">
                  <a:solidFill>
                    <a:srgbClr val="C00000"/>
                  </a:solidFill>
                  <a:latin typeface="Sakkal Majalla" panose="02000000000000000000" pitchFamily="2" charset="-78"/>
                  <a:cs typeface="Sakkal Majalla" panose="02000000000000000000" pitchFamily="2" charset="-78"/>
                </a:rPr>
                <a:t>2</a:t>
              </a:r>
              <a:endParaRPr lang="ar-EG" dirty="0">
                <a:solidFill>
                  <a:srgbClr val="C00000"/>
                </a:solidFill>
                <a:latin typeface="Sakkal Majalla" panose="02000000000000000000" pitchFamily="2" charset="-78"/>
                <a:cs typeface="Sakkal Majalla" panose="02000000000000000000" pitchFamily="2" charset="-78"/>
              </a:endParaRPr>
            </a:p>
          </p:txBody>
        </p:sp>
        <p:sp>
          <p:nvSpPr>
            <p:cNvPr id="10" name="Rectangle 9"/>
            <p:cNvSpPr/>
            <p:nvPr/>
          </p:nvSpPr>
          <p:spPr>
            <a:xfrm>
              <a:off x="7670970" y="3308879"/>
              <a:ext cx="336951" cy="523220"/>
            </a:xfrm>
            <a:prstGeom prst="rect">
              <a:avLst/>
            </a:prstGeom>
          </p:spPr>
          <p:txBody>
            <a:bodyPr wrap="none">
              <a:spAutoFit/>
            </a:bodyPr>
            <a:lstStyle/>
            <a:p>
              <a:pPr algn="ctr"/>
              <a:r>
                <a:rPr lang="ar-EG" sz="2800" dirty="0" smtClean="0">
                  <a:solidFill>
                    <a:srgbClr val="C00000"/>
                  </a:solidFill>
                  <a:latin typeface="Sakkal Majalla" panose="02000000000000000000" pitchFamily="2" charset="-78"/>
                  <a:cs typeface="Sakkal Majalla" panose="02000000000000000000" pitchFamily="2" charset="-78"/>
                </a:rPr>
                <a:t>3</a:t>
              </a:r>
              <a:endParaRPr lang="ar-EG" dirty="0">
                <a:solidFill>
                  <a:srgbClr val="C00000"/>
                </a:solidFill>
                <a:latin typeface="Sakkal Majalla" panose="02000000000000000000" pitchFamily="2" charset="-78"/>
                <a:cs typeface="Sakkal Majalla" panose="02000000000000000000" pitchFamily="2" charset="-78"/>
              </a:endParaRPr>
            </a:p>
          </p:txBody>
        </p:sp>
        <p:sp>
          <p:nvSpPr>
            <p:cNvPr id="11" name="Rectangle 10"/>
            <p:cNvSpPr/>
            <p:nvPr/>
          </p:nvSpPr>
          <p:spPr>
            <a:xfrm>
              <a:off x="7207573" y="4110025"/>
              <a:ext cx="336951" cy="523220"/>
            </a:xfrm>
            <a:prstGeom prst="rect">
              <a:avLst/>
            </a:prstGeom>
          </p:spPr>
          <p:txBody>
            <a:bodyPr wrap="none">
              <a:spAutoFit/>
            </a:bodyPr>
            <a:lstStyle/>
            <a:p>
              <a:pPr algn="ctr"/>
              <a:r>
                <a:rPr lang="ar-EG" sz="2800" dirty="0" smtClean="0">
                  <a:solidFill>
                    <a:srgbClr val="C00000"/>
                  </a:solidFill>
                  <a:latin typeface="Sakkal Majalla" panose="02000000000000000000" pitchFamily="2" charset="-78"/>
                  <a:cs typeface="Sakkal Majalla" panose="02000000000000000000" pitchFamily="2" charset="-78"/>
                </a:rPr>
                <a:t>4</a:t>
              </a:r>
              <a:endParaRPr lang="ar-EG" dirty="0">
                <a:solidFill>
                  <a:srgbClr val="C00000"/>
                </a:solidFill>
                <a:latin typeface="Sakkal Majalla" panose="02000000000000000000" pitchFamily="2" charset="-78"/>
                <a:cs typeface="Sakkal Majalla" panose="02000000000000000000" pitchFamily="2" charset="-78"/>
              </a:endParaRPr>
            </a:p>
          </p:txBody>
        </p:sp>
        <p:sp>
          <p:nvSpPr>
            <p:cNvPr id="12" name="Rectangle 11"/>
            <p:cNvSpPr/>
            <p:nvPr/>
          </p:nvSpPr>
          <p:spPr>
            <a:xfrm>
              <a:off x="6485639" y="4867901"/>
              <a:ext cx="336951" cy="523220"/>
            </a:xfrm>
            <a:prstGeom prst="rect">
              <a:avLst/>
            </a:prstGeom>
          </p:spPr>
          <p:txBody>
            <a:bodyPr wrap="none">
              <a:spAutoFit/>
            </a:bodyPr>
            <a:lstStyle/>
            <a:p>
              <a:pPr algn="ctr"/>
              <a:r>
                <a:rPr lang="ar-EG" sz="2800" dirty="0" smtClean="0">
                  <a:solidFill>
                    <a:srgbClr val="C00000"/>
                  </a:solidFill>
                  <a:latin typeface="Sakkal Majalla" panose="02000000000000000000" pitchFamily="2" charset="-78"/>
                  <a:cs typeface="Sakkal Majalla" panose="02000000000000000000" pitchFamily="2" charset="-78"/>
                </a:rPr>
                <a:t>5</a:t>
              </a:r>
              <a:endParaRPr lang="ar-EG" dirty="0">
                <a:solidFill>
                  <a:srgbClr val="C00000"/>
                </a:solidFill>
                <a:latin typeface="Sakkal Majalla" panose="02000000000000000000" pitchFamily="2" charset="-78"/>
                <a:cs typeface="Sakkal Majalla" panose="02000000000000000000" pitchFamily="2" charset="-78"/>
              </a:endParaRPr>
            </a:p>
          </p:txBody>
        </p:sp>
        <p:sp>
          <p:nvSpPr>
            <p:cNvPr id="13" name="Rectangle 12"/>
            <p:cNvSpPr/>
            <p:nvPr/>
          </p:nvSpPr>
          <p:spPr>
            <a:xfrm>
              <a:off x="5030868" y="4867901"/>
              <a:ext cx="336951" cy="523220"/>
            </a:xfrm>
            <a:prstGeom prst="rect">
              <a:avLst/>
            </a:prstGeom>
          </p:spPr>
          <p:txBody>
            <a:bodyPr wrap="none">
              <a:spAutoFit/>
            </a:bodyPr>
            <a:lstStyle/>
            <a:p>
              <a:pPr algn="ctr"/>
              <a:r>
                <a:rPr lang="ar-EG" sz="2800" dirty="0" smtClean="0">
                  <a:solidFill>
                    <a:srgbClr val="C00000"/>
                  </a:solidFill>
                  <a:latin typeface="Sakkal Majalla" panose="02000000000000000000" pitchFamily="2" charset="-78"/>
                  <a:cs typeface="Sakkal Majalla" panose="02000000000000000000" pitchFamily="2" charset="-78"/>
                </a:rPr>
                <a:t>6</a:t>
              </a:r>
              <a:endParaRPr lang="ar-EG" dirty="0">
                <a:solidFill>
                  <a:srgbClr val="C00000"/>
                </a:solidFill>
                <a:latin typeface="Sakkal Majalla" panose="02000000000000000000" pitchFamily="2" charset="-78"/>
                <a:cs typeface="Sakkal Majalla" panose="02000000000000000000" pitchFamily="2" charset="-78"/>
              </a:endParaRPr>
            </a:p>
          </p:txBody>
        </p:sp>
        <p:sp>
          <p:nvSpPr>
            <p:cNvPr id="14" name="Rectangle 13"/>
            <p:cNvSpPr/>
            <p:nvPr/>
          </p:nvSpPr>
          <p:spPr>
            <a:xfrm>
              <a:off x="4355031" y="4110025"/>
              <a:ext cx="336951" cy="523220"/>
            </a:xfrm>
            <a:prstGeom prst="rect">
              <a:avLst/>
            </a:prstGeom>
          </p:spPr>
          <p:txBody>
            <a:bodyPr wrap="none">
              <a:spAutoFit/>
            </a:bodyPr>
            <a:lstStyle/>
            <a:p>
              <a:pPr algn="ctr"/>
              <a:r>
                <a:rPr lang="ar-EG" sz="2800" dirty="0" smtClean="0">
                  <a:solidFill>
                    <a:srgbClr val="C00000"/>
                  </a:solidFill>
                  <a:latin typeface="Sakkal Majalla" panose="02000000000000000000" pitchFamily="2" charset="-78"/>
                  <a:cs typeface="Sakkal Majalla" panose="02000000000000000000" pitchFamily="2" charset="-78"/>
                </a:rPr>
                <a:t>7</a:t>
              </a:r>
              <a:endParaRPr lang="ar-EG" dirty="0">
                <a:solidFill>
                  <a:srgbClr val="C00000"/>
                </a:solidFill>
                <a:latin typeface="Sakkal Majalla" panose="02000000000000000000" pitchFamily="2" charset="-78"/>
                <a:cs typeface="Sakkal Majalla" panose="02000000000000000000" pitchFamily="2" charset="-78"/>
              </a:endParaRPr>
            </a:p>
          </p:txBody>
        </p:sp>
        <p:sp>
          <p:nvSpPr>
            <p:cNvPr id="15" name="Rectangle 14"/>
            <p:cNvSpPr/>
            <p:nvPr/>
          </p:nvSpPr>
          <p:spPr>
            <a:xfrm>
              <a:off x="3862471" y="3308879"/>
              <a:ext cx="336951" cy="523220"/>
            </a:xfrm>
            <a:prstGeom prst="rect">
              <a:avLst/>
            </a:prstGeom>
          </p:spPr>
          <p:txBody>
            <a:bodyPr wrap="none">
              <a:spAutoFit/>
            </a:bodyPr>
            <a:lstStyle/>
            <a:p>
              <a:pPr algn="ctr"/>
              <a:r>
                <a:rPr lang="ar-EG" sz="2800" dirty="0" smtClean="0">
                  <a:solidFill>
                    <a:srgbClr val="C00000"/>
                  </a:solidFill>
                  <a:latin typeface="Sakkal Majalla" panose="02000000000000000000" pitchFamily="2" charset="-78"/>
                  <a:cs typeface="Sakkal Majalla" panose="02000000000000000000" pitchFamily="2" charset="-78"/>
                </a:rPr>
                <a:t>8</a:t>
              </a:r>
              <a:endParaRPr lang="ar-EG" dirty="0">
                <a:solidFill>
                  <a:srgbClr val="C00000"/>
                </a:solidFill>
                <a:latin typeface="Sakkal Majalla" panose="02000000000000000000" pitchFamily="2" charset="-78"/>
                <a:cs typeface="Sakkal Majalla" panose="02000000000000000000" pitchFamily="2" charset="-78"/>
              </a:endParaRPr>
            </a:p>
          </p:txBody>
        </p:sp>
        <p:sp>
          <p:nvSpPr>
            <p:cNvPr id="16" name="Rectangle 15"/>
            <p:cNvSpPr/>
            <p:nvPr/>
          </p:nvSpPr>
          <p:spPr>
            <a:xfrm>
              <a:off x="4355031" y="2543200"/>
              <a:ext cx="336951" cy="523220"/>
            </a:xfrm>
            <a:prstGeom prst="rect">
              <a:avLst/>
            </a:prstGeom>
          </p:spPr>
          <p:txBody>
            <a:bodyPr wrap="none">
              <a:spAutoFit/>
            </a:bodyPr>
            <a:lstStyle/>
            <a:p>
              <a:pPr algn="ctr"/>
              <a:r>
                <a:rPr lang="ar-EG" sz="2800" dirty="0" smtClean="0">
                  <a:solidFill>
                    <a:srgbClr val="C00000"/>
                  </a:solidFill>
                  <a:latin typeface="Sakkal Majalla" panose="02000000000000000000" pitchFamily="2" charset="-78"/>
                  <a:cs typeface="Sakkal Majalla" panose="02000000000000000000" pitchFamily="2" charset="-78"/>
                </a:rPr>
                <a:t>9</a:t>
              </a:r>
              <a:endParaRPr lang="ar-EG" dirty="0">
                <a:solidFill>
                  <a:srgbClr val="C00000"/>
                </a:solidFill>
                <a:latin typeface="Sakkal Majalla" panose="02000000000000000000" pitchFamily="2" charset="-78"/>
                <a:cs typeface="Sakkal Majalla" panose="02000000000000000000" pitchFamily="2" charset="-78"/>
              </a:endParaRPr>
            </a:p>
          </p:txBody>
        </p:sp>
        <p:sp>
          <p:nvSpPr>
            <p:cNvPr id="17" name="Rectangle 16"/>
            <p:cNvSpPr/>
            <p:nvPr/>
          </p:nvSpPr>
          <p:spPr>
            <a:xfrm>
              <a:off x="4961011" y="1779601"/>
              <a:ext cx="489236" cy="523220"/>
            </a:xfrm>
            <a:prstGeom prst="rect">
              <a:avLst/>
            </a:prstGeom>
          </p:spPr>
          <p:txBody>
            <a:bodyPr wrap="none">
              <a:spAutoFit/>
            </a:bodyPr>
            <a:lstStyle/>
            <a:p>
              <a:pPr algn="ctr"/>
              <a:r>
                <a:rPr lang="ar-EG" sz="2800" dirty="0" smtClean="0">
                  <a:solidFill>
                    <a:srgbClr val="C00000"/>
                  </a:solidFill>
                  <a:latin typeface="Sakkal Majalla" panose="02000000000000000000" pitchFamily="2" charset="-78"/>
                  <a:cs typeface="Sakkal Majalla" panose="02000000000000000000" pitchFamily="2" charset="-78"/>
                </a:rPr>
                <a:t>10</a:t>
              </a:r>
              <a:endParaRPr lang="ar-EG" dirty="0">
                <a:solidFill>
                  <a:srgbClr val="C00000"/>
                </a:solidFill>
                <a:latin typeface="Sakkal Majalla" panose="02000000000000000000" pitchFamily="2" charset="-78"/>
                <a:cs typeface="Sakkal Majalla" panose="02000000000000000000" pitchFamily="2" charset="-78"/>
              </a:endParaRPr>
            </a:p>
          </p:txBody>
        </p:sp>
      </p:grpSp>
      <p:sp>
        <p:nvSpPr>
          <p:cNvPr id="18" name="Rectangle 17"/>
          <p:cNvSpPr/>
          <p:nvPr/>
        </p:nvSpPr>
        <p:spPr>
          <a:xfrm>
            <a:off x="7622378" y="1935187"/>
            <a:ext cx="4115229" cy="461665"/>
          </a:xfrm>
          <a:prstGeom prst="rect">
            <a:avLst/>
          </a:prstGeom>
        </p:spPr>
        <p:txBody>
          <a:bodyPr wrap="none">
            <a:spAutoFit/>
          </a:bodyPr>
          <a:lstStyle/>
          <a:p>
            <a:r>
              <a:rPr lang="ar-EG" sz="2400" dirty="0">
                <a:solidFill>
                  <a:srgbClr val="002060"/>
                </a:solidFill>
                <a:latin typeface="Sakkal Majalla" panose="02000000000000000000" pitchFamily="2" charset="-78"/>
                <a:cs typeface="Sakkal Majalla" panose="02000000000000000000" pitchFamily="2" charset="-78"/>
              </a:rPr>
              <a:t>التصنيف متطلب أساسي لعمل دليل المخزون</a:t>
            </a:r>
          </a:p>
        </p:txBody>
      </p:sp>
      <p:sp>
        <p:nvSpPr>
          <p:cNvPr id="19" name="Rectangle 18"/>
          <p:cNvSpPr/>
          <p:nvPr/>
        </p:nvSpPr>
        <p:spPr>
          <a:xfrm>
            <a:off x="8313905" y="2709682"/>
            <a:ext cx="2294219" cy="461665"/>
          </a:xfrm>
          <a:prstGeom prst="rect">
            <a:avLst/>
          </a:prstGeom>
        </p:spPr>
        <p:txBody>
          <a:bodyPr wrap="none">
            <a:spAutoFit/>
          </a:bodyPr>
          <a:lstStyle/>
          <a:p>
            <a:r>
              <a:rPr lang="ar-EG" sz="2400" dirty="0">
                <a:solidFill>
                  <a:srgbClr val="002060"/>
                </a:solidFill>
                <a:latin typeface="Sakkal Majalla" panose="02000000000000000000" pitchFamily="2" charset="-78"/>
                <a:cs typeface="Sakkal Majalla" panose="02000000000000000000" pitchFamily="2" charset="-78"/>
              </a:rPr>
              <a:t>يسهل الوصول إلى المادة </a:t>
            </a:r>
          </a:p>
        </p:txBody>
      </p:sp>
      <p:sp>
        <p:nvSpPr>
          <p:cNvPr id="20" name="Rectangle 19"/>
          <p:cNvSpPr/>
          <p:nvPr/>
        </p:nvSpPr>
        <p:spPr>
          <a:xfrm>
            <a:off x="8671306" y="3584435"/>
            <a:ext cx="2978777" cy="461665"/>
          </a:xfrm>
          <a:prstGeom prst="rect">
            <a:avLst/>
          </a:prstGeom>
        </p:spPr>
        <p:txBody>
          <a:bodyPr wrap="square">
            <a:spAutoFit/>
          </a:bodyPr>
          <a:lstStyle/>
          <a:p>
            <a:pPr algn="ctr"/>
            <a:r>
              <a:rPr lang="ar-EG" sz="2400" dirty="0">
                <a:solidFill>
                  <a:srgbClr val="002060"/>
                </a:solidFill>
                <a:latin typeface="Sakkal Majalla" panose="02000000000000000000" pitchFamily="2" charset="-78"/>
                <a:cs typeface="Sakkal Majalla" panose="02000000000000000000" pitchFamily="2" charset="-78"/>
              </a:rPr>
              <a:t>خطوة سابقة لعملية ترميز المواد</a:t>
            </a:r>
          </a:p>
        </p:txBody>
      </p:sp>
      <p:sp>
        <p:nvSpPr>
          <p:cNvPr id="21" name="Rectangle 20"/>
          <p:cNvSpPr/>
          <p:nvPr/>
        </p:nvSpPr>
        <p:spPr>
          <a:xfrm>
            <a:off x="8193576" y="4455642"/>
            <a:ext cx="3884397" cy="461665"/>
          </a:xfrm>
          <a:prstGeom prst="rect">
            <a:avLst/>
          </a:prstGeom>
        </p:spPr>
        <p:txBody>
          <a:bodyPr wrap="none">
            <a:spAutoFit/>
          </a:bodyPr>
          <a:lstStyle/>
          <a:p>
            <a:r>
              <a:rPr lang="ar-EG" sz="2400" dirty="0">
                <a:solidFill>
                  <a:srgbClr val="002060"/>
                </a:solidFill>
                <a:latin typeface="Sakkal Majalla" panose="02000000000000000000" pitchFamily="2" charset="-78"/>
                <a:cs typeface="Sakkal Majalla" panose="02000000000000000000" pitchFamily="2" charset="-78"/>
              </a:rPr>
              <a:t>يساعد في تحديد الأماكن المناسبة للتخزين </a:t>
            </a:r>
          </a:p>
        </p:txBody>
      </p:sp>
      <p:sp>
        <p:nvSpPr>
          <p:cNvPr id="22" name="Rectangle 21"/>
          <p:cNvSpPr/>
          <p:nvPr/>
        </p:nvSpPr>
        <p:spPr>
          <a:xfrm>
            <a:off x="7598863" y="5187790"/>
            <a:ext cx="3340126" cy="830997"/>
          </a:xfrm>
          <a:prstGeom prst="rect">
            <a:avLst/>
          </a:prstGeom>
        </p:spPr>
        <p:txBody>
          <a:bodyPr wrap="square">
            <a:spAutoFit/>
          </a:bodyPr>
          <a:lstStyle/>
          <a:p>
            <a:pPr algn="ctr"/>
            <a:r>
              <a:rPr lang="ar-EG" sz="2400" dirty="0">
                <a:solidFill>
                  <a:srgbClr val="002060"/>
                </a:solidFill>
                <a:latin typeface="Sakkal Majalla" panose="02000000000000000000" pitchFamily="2" charset="-78"/>
                <a:cs typeface="Sakkal Majalla" panose="02000000000000000000" pitchFamily="2" charset="-78"/>
              </a:rPr>
              <a:t>يمنع ضياع الوقت والجهد في البحث عن المواد في دليل الأصناف</a:t>
            </a:r>
          </a:p>
        </p:txBody>
      </p:sp>
      <p:sp>
        <p:nvSpPr>
          <p:cNvPr id="24" name="Rectangle 23"/>
          <p:cNvSpPr/>
          <p:nvPr/>
        </p:nvSpPr>
        <p:spPr>
          <a:xfrm>
            <a:off x="628380" y="5264061"/>
            <a:ext cx="4764446" cy="461665"/>
          </a:xfrm>
          <a:prstGeom prst="rect">
            <a:avLst/>
          </a:prstGeom>
        </p:spPr>
        <p:txBody>
          <a:bodyPr wrap="none">
            <a:spAutoFit/>
          </a:bodyPr>
          <a:lstStyle/>
          <a:p>
            <a:r>
              <a:rPr lang="ar-EG" sz="2400" dirty="0">
                <a:solidFill>
                  <a:srgbClr val="002060"/>
                </a:solidFill>
                <a:latin typeface="Sakkal Majalla" panose="02000000000000000000" pitchFamily="2" charset="-78"/>
                <a:cs typeface="Sakkal Majalla" panose="02000000000000000000" pitchFamily="2" charset="-78"/>
              </a:rPr>
              <a:t>يساعد في تسهيل عمليات الحسابات وأغراض الميزانية</a:t>
            </a:r>
          </a:p>
        </p:txBody>
      </p:sp>
      <p:sp>
        <p:nvSpPr>
          <p:cNvPr id="25" name="Rectangle 24"/>
          <p:cNvSpPr/>
          <p:nvPr/>
        </p:nvSpPr>
        <p:spPr>
          <a:xfrm>
            <a:off x="1048435" y="4462915"/>
            <a:ext cx="3597460" cy="461665"/>
          </a:xfrm>
          <a:prstGeom prst="rect">
            <a:avLst/>
          </a:prstGeom>
        </p:spPr>
        <p:txBody>
          <a:bodyPr wrap="none">
            <a:spAutoFit/>
          </a:bodyPr>
          <a:lstStyle/>
          <a:p>
            <a:r>
              <a:rPr lang="ar-EG" sz="2400" dirty="0">
                <a:solidFill>
                  <a:srgbClr val="002060"/>
                </a:solidFill>
                <a:latin typeface="Sakkal Majalla" panose="02000000000000000000" pitchFamily="2" charset="-78"/>
                <a:cs typeface="Sakkal Majalla" panose="02000000000000000000" pitchFamily="2" charset="-78"/>
              </a:rPr>
              <a:t>يساعد في تطبيق أنظمة مراقبة المخزون</a:t>
            </a:r>
          </a:p>
        </p:txBody>
      </p:sp>
      <p:sp>
        <p:nvSpPr>
          <p:cNvPr id="26" name="Rectangle 25"/>
          <p:cNvSpPr/>
          <p:nvPr/>
        </p:nvSpPr>
        <p:spPr>
          <a:xfrm>
            <a:off x="628380" y="3478879"/>
            <a:ext cx="3610014" cy="830997"/>
          </a:xfrm>
          <a:prstGeom prst="rect">
            <a:avLst/>
          </a:prstGeom>
        </p:spPr>
        <p:txBody>
          <a:bodyPr wrap="square">
            <a:spAutoFit/>
          </a:bodyPr>
          <a:lstStyle/>
          <a:p>
            <a:pPr algn="ctr"/>
            <a:r>
              <a:rPr lang="ar-EG" sz="2400" dirty="0">
                <a:solidFill>
                  <a:srgbClr val="002060"/>
                </a:solidFill>
                <a:latin typeface="Sakkal Majalla" panose="02000000000000000000" pitchFamily="2" charset="-78"/>
                <a:cs typeface="Sakkal Majalla" panose="02000000000000000000" pitchFamily="2" charset="-78"/>
              </a:rPr>
              <a:t>يساعد في تطبيق أنظمة إدارة المخزون الحديثة بواسطة الحاسب الآلي</a:t>
            </a:r>
          </a:p>
        </p:txBody>
      </p:sp>
      <p:sp>
        <p:nvSpPr>
          <p:cNvPr id="27" name="Rectangle 26"/>
          <p:cNvSpPr/>
          <p:nvPr/>
        </p:nvSpPr>
        <p:spPr>
          <a:xfrm>
            <a:off x="-69910" y="2730436"/>
            <a:ext cx="4863832" cy="461665"/>
          </a:xfrm>
          <a:prstGeom prst="rect">
            <a:avLst/>
          </a:prstGeom>
        </p:spPr>
        <p:txBody>
          <a:bodyPr wrap="none">
            <a:spAutoFit/>
          </a:bodyPr>
          <a:lstStyle/>
          <a:p>
            <a:r>
              <a:rPr lang="ar-EG" sz="2400" dirty="0">
                <a:solidFill>
                  <a:srgbClr val="002060"/>
                </a:solidFill>
                <a:latin typeface="Sakkal Majalla" panose="02000000000000000000" pitchFamily="2" charset="-78"/>
                <a:cs typeface="Sakkal Majalla" panose="02000000000000000000" pitchFamily="2" charset="-78"/>
              </a:rPr>
              <a:t>يساعد في حصر وفرز المواد التي تتصف بصفات خطرة</a:t>
            </a:r>
          </a:p>
        </p:txBody>
      </p:sp>
      <p:sp>
        <p:nvSpPr>
          <p:cNvPr id="28" name="Rectangle 27"/>
          <p:cNvSpPr/>
          <p:nvPr/>
        </p:nvSpPr>
        <p:spPr>
          <a:xfrm>
            <a:off x="1691063" y="1716357"/>
            <a:ext cx="3891472" cy="830997"/>
          </a:xfrm>
          <a:prstGeom prst="rect">
            <a:avLst/>
          </a:prstGeom>
        </p:spPr>
        <p:txBody>
          <a:bodyPr wrap="square">
            <a:spAutoFit/>
          </a:bodyPr>
          <a:lstStyle/>
          <a:p>
            <a:pPr algn="ctr"/>
            <a:r>
              <a:rPr lang="ar-EG" sz="2400" dirty="0">
                <a:solidFill>
                  <a:srgbClr val="002060"/>
                </a:solidFill>
                <a:latin typeface="Sakkal Majalla" panose="02000000000000000000" pitchFamily="2" charset="-78"/>
                <a:cs typeface="Sakkal Majalla" panose="02000000000000000000" pitchFamily="2" charset="-78"/>
              </a:rPr>
              <a:t>يساعد في حصر المواد الثمينة القابلة للسرقة تمهيدا لوضعها في أماكن مؤمنة</a:t>
            </a:r>
          </a:p>
        </p:txBody>
      </p:sp>
      <p:sp>
        <p:nvSpPr>
          <p:cNvPr id="29"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30"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4"/>
              </a:rPr>
              <a:t>www.dawliatraining.com</a:t>
            </a:r>
            <a:endParaRPr lang="en-US" sz="1100" dirty="0">
              <a:effectLst/>
              <a:ea typeface="Calibri"/>
              <a:cs typeface="Arial"/>
            </a:endParaRPr>
          </a:p>
        </p:txBody>
      </p:sp>
    </p:spTree>
    <p:extLst>
      <p:ext uri="{BB962C8B-B14F-4D97-AF65-F5344CB8AC3E}">
        <p14:creationId xmlns:p14="http://schemas.microsoft.com/office/powerpoint/2010/main" val="32895272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wipe(down)">
                                      <p:cBhvr>
                                        <p:cTn id="14" dur="580">
                                          <p:stCondLst>
                                            <p:cond delay="0"/>
                                          </p:stCondLst>
                                        </p:cTn>
                                        <p:tgtEl>
                                          <p:spTgt spid="18"/>
                                        </p:tgtEl>
                                      </p:cBhvr>
                                    </p:animEffect>
                                    <p:anim calcmode="lin" valueType="num">
                                      <p:cBhvr>
                                        <p:cTn id="15"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20" dur="26">
                                          <p:stCondLst>
                                            <p:cond delay="650"/>
                                          </p:stCondLst>
                                        </p:cTn>
                                        <p:tgtEl>
                                          <p:spTgt spid="18"/>
                                        </p:tgtEl>
                                      </p:cBhvr>
                                      <p:to x="100000" y="60000"/>
                                    </p:animScale>
                                    <p:animScale>
                                      <p:cBhvr>
                                        <p:cTn id="21" dur="166" decel="50000">
                                          <p:stCondLst>
                                            <p:cond delay="676"/>
                                          </p:stCondLst>
                                        </p:cTn>
                                        <p:tgtEl>
                                          <p:spTgt spid="18"/>
                                        </p:tgtEl>
                                      </p:cBhvr>
                                      <p:to x="100000" y="100000"/>
                                    </p:animScale>
                                    <p:animScale>
                                      <p:cBhvr>
                                        <p:cTn id="22" dur="26">
                                          <p:stCondLst>
                                            <p:cond delay="1312"/>
                                          </p:stCondLst>
                                        </p:cTn>
                                        <p:tgtEl>
                                          <p:spTgt spid="18"/>
                                        </p:tgtEl>
                                      </p:cBhvr>
                                      <p:to x="100000" y="80000"/>
                                    </p:animScale>
                                    <p:animScale>
                                      <p:cBhvr>
                                        <p:cTn id="23" dur="166" decel="50000">
                                          <p:stCondLst>
                                            <p:cond delay="1338"/>
                                          </p:stCondLst>
                                        </p:cTn>
                                        <p:tgtEl>
                                          <p:spTgt spid="18"/>
                                        </p:tgtEl>
                                      </p:cBhvr>
                                      <p:to x="100000" y="100000"/>
                                    </p:animScale>
                                    <p:animScale>
                                      <p:cBhvr>
                                        <p:cTn id="24" dur="26">
                                          <p:stCondLst>
                                            <p:cond delay="1642"/>
                                          </p:stCondLst>
                                        </p:cTn>
                                        <p:tgtEl>
                                          <p:spTgt spid="18"/>
                                        </p:tgtEl>
                                      </p:cBhvr>
                                      <p:to x="100000" y="90000"/>
                                    </p:animScale>
                                    <p:animScale>
                                      <p:cBhvr>
                                        <p:cTn id="25" dur="166" decel="50000">
                                          <p:stCondLst>
                                            <p:cond delay="1668"/>
                                          </p:stCondLst>
                                        </p:cTn>
                                        <p:tgtEl>
                                          <p:spTgt spid="18"/>
                                        </p:tgtEl>
                                      </p:cBhvr>
                                      <p:to x="100000" y="100000"/>
                                    </p:animScale>
                                    <p:animScale>
                                      <p:cBhvr>
                                        <p:cTn id="26" dur="26">
                                          <p:stCondLst>
                                            <p:cond delay="1808"/>
                                          </p:stCondLst>
                                        </p:cTn>
                                        <p:tgtEl>
                                          <p:spTgt spid="18"/>
                                        </p:tgtEl>
                                      </p:cBhvr>
                                      <p:to x="100000" y="95000"/>
                                    </p:animScale>
                                    <p:animScale>
                                      <p:cBhvr>
                                        <p:cTn id="27" dur="166" decel="50000">
                                          <p:stCondLst>
                                            <p:cond delay="1834"/>
                                          </p:stCondLst>
                                        </p:cTn>
                                        <p:tgtEl>
                                          <p:spTgt spid="18"/>
                                        </p:tgtEl>
                                      </p:cBhvr>
                                      <p:to x="100000" y="100000"/>
                                    </p:animScale>
                                  </p:childTnLst>
                                </p:cTn>
                              </p:par>
                            </p:childTnLst>
                          </p:cTn>
                        </p:par>
                      </p:childTnLst>
                    </p:cTn>
                  </p:par>
                  <p:par>
                    <p:cTn id="28" fill="hold">
                      <p:stCondLst>
                        <p:cond delay="indefinite"/>
                      </p:stCondLst>
                      <p:childTnLst>
                        <p:par>
                          <p:cTn id="29" fill="hold">
                            <p:stCondLst>
                              <p:cond delay="0"/>
                            </p:stCondLst>
                            <p:childTnLst>
                              <p:par>
                                <p:cTn id="30" presetID="26" presetClass="entr" presetSubtype="0" fill="hold" grpId="0"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wipe(down)">
                                      <p:cBhvr>
                                        <p:cTn id="32" dur="580">
                                          <p:stCondLst>
                                            <p:cond delay="0"/>
                                          </p:stCondLst>
                                        </p:cTn>
                                        <p:tgtEl>
                                          <p:spTgt spid="19"/>
                                        </p:tgtEl>
                                      </p:cBhvr>
                                    </p:animEffect>
                                    <p:anim calcmode="lin" valueType="num">
                                      <p:cBhvr>
                                        <p:cTn id="33"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34"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35"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36"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37"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38" dur="26">
                                          <p:stCondLst>
                                            <p:cond delay="650"/>
                                          </p:stCondLst>
                                        </p:cTn>
                                        <p:tgtEl>
                                          <p:spTgt spid="19"/>
                                        </p:tgtEl>
                                      </p:cBhvr>
                                      <p:to x="100000" y="60000"/>
                                    </p:animScale>
                                    <p:animScale>
                                      <p:cBhvr>
                                        <p:cTn id="39" dur="166" decel="50000">
                                          <p:stCondLst>
                                            <p:cond delay="676"/>
                                          </p:stCondLst>
                                        </p:cTn>
                                        <p:tgtEl>
                                          <p:spTgt spid="19"/>
                                        </p:tgtEl>
                                      </p:cBhvr>
                                      <p:to x="100000" y="100000"/>
                                    </p:animScale>
                                    <p:animScale>
                                      <p:cBhvr>
                                        <p:cTn id="40" dur="26">
                                          <p:stCondLst>
                                            <p:cond delay="1312"/>
                                          </p:stCondLst>
                                        </p:cTn>
                                        <p:tgtEl>
                                          <p:spTgt spid="19"/>
                                        </p:tgtEl>
                                      </p:cBhvr>
                                      <p:to x="100000" y="80000"/>
                                    </p:animScale>
                                    <p:animScale>
                                      <p:cBhvr>
                                        <p:cTn id="41" dur="166" decel="50000">
                                          <p:stCondLst>
                                            <p:cond delay="1338"/>
                                          </p:stCondLst>
                                        </p:cTn>
                                        <p:tgtEl>
                                          <p:spTgt spid="19"/>
                                        </p:tgtEl>
                                      </p:cBhvr>
                                      <p:to x="100000" y="100000"/>
                                    </p:animScale>
                                    <p:animScale>
                                      <p:cBhvr>
                                        <p:cTn id="42" dur="26">
                                          <p:stCondLst>
                                            <p:cond delay="1642"/>
                                          </p:stCondLst>
                                        </p:cTn>
                                        <p:tgtEl>
                                          <p:spTgt spid="19"/>
                                        </p:tgtEl>
                                      </p:cBhvr>
                                      <p:to x="100000" y="90000"/>
                                    </p:animScale>
                                    <p:animScale>
                                      <p:cBhvr>
                                        <p:cTn id="43" dur="166" decel="50000">
                                          <p:stCondLst>
                                            <p:cond delay="1668"/>
                                          </p:stCondLst>
                                        </p:cTn>
                                        <p:tgtEl>
                                          <p:spTgt spid="19"/>
                                        </p:tgtEl>
                                      </p:cBhvr>
                                      <p:to x="100000" y="100000"/>
                                    </p:animScale>
                                    <p:animScale>
                                      <p:cBhvr>
                                        <p:cTn id="44" dur="26">
                                          <p:stCondLst>
                                            <p:cond delay="1808"/>
                                          </p:stCondLst>
                                        </p:cTn>
                                        <p:tgtEl>
                                          <p:spTgt spid="19"/>
                                        </p:tgtEl>
                                      </p:cBhvr>
                                      <p:to x="100000" y="95000"/>
                                    </p:animScale>
                                    <p:animScale>
                                      <p:cBhvr>
                                        <p:cTn id="45" dur="166" decel="50000">
                                          <p:stCondLst>
                                            <p:cond delay="1834"/>
                                          </p:stCondLst>
                                        </p:cTn>
                                        <p:tgtEl>
                                          <p:spTgt spid="19"/>
                                        </p:tgtEl>
                                      </p:cBhvr>
                                      <p:to x="100000" y="100000"/>
                                    </p:animScale>
                                  </p:childTnLst>
                                </p:cTn>
                              </p:par>
                            </p:childTnLst>
                          </p:cTn>
                        </p:par>
                      </p:childTnLst>
                    </p:cTn>
                  </p:par>
                  <p:par>
                    <p:cTn id="46" fill="hold">
                      <p:stCondLst>
                        <p:cond delay="indefinite"/>
                      </p:stCondLst>
                      <p:childTnLst>
                        <p:par>
                          <p:cTn id="47" fill="hold">
                            <p:stCondLst>
                              <p:cond delay="0"/>
                            </p:stCondLst>
                            <p:childTnLst>
                              <p:par>
                                <p:cTn id="48" presetID="26" presetClass="entr" presetSubtype="0" fill="hold" grpId="0" nodeType="click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wipe(down)">
                                      <p:cBhvr>
                                        <p:cTn id="50" dur="580">
                                          <p:stCondLst>
                                            <p:cond delay="0"/>
                                          </p:stCondLst>
                                        </p:cTn>
                                        <p:tgtEl>
                                          <p:spTgt spid="20"/>
                                        </p:tgtEl>
                                      </p:cBhvr>
                                    </p:animEffect>
                                    <p:anim calcmode="lin" valueType="num">
                                      <p:cBhvr>
                                        <p:cTn id="51"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52"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53"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54"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55"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56" dur="26">
                                          <p:stCondLst>
                                            <p:cond delay="650"/>
                                          </p:stCondLst>
                                        </p:cTn>
                                        <p:tgtEl>
                                          <p:spTgt spid="20"/>
                                        </p:tgtEl>
                                      </p:cBhvr>
                                      <p:to x="100000" y="60000"/>
                                    </p:animScale>
                                    <p:animScale>
                                      <p:cBhvr>
                                        <p:cTn id="57" dur="166" decel="50000">
                                          <p:stCondLst>
                                            <p:cond delay="676"/>
                                          </p:stCondLst>
                                        </p:cTn>
                                        <p:tgtEl>
                                          <p:spTgt spid="20"/>
                                        </p:tgtEl>
                                      </p:cBhvr>
                                      <p:to x="100000" y="100000"/>
                                    </p:animScale>
                                    <p:animScale>
                                      <p:cBhvr>
                                        <p:cTn id="58" dur="26">
                                          <p:stCondLst>
                                            <p:cond delay="1312"/>
                                          </p:stCondLst>
                                        </p:cTn>
                                        <p:tgtEl>
                                          <p:spTgt spid="20"/>
                                        </p:tgtEl>
                                      </p:cBhvr>
                                      <p:to x="100000" y="80000"/>
                                    </p:animScale>
                                    <p:animScale>
                                      <p:cBhvr>
                                        <p:cTn id="59" dur="166" decel="50000">
                                          <p:stCondLst>
                                            <p:cond delay="1338"/>
                                          </p:stCondLst>
                                        </p:cTn>
                                        <p:tgtEl>
                                          <p:spTgt spid="20"/>
                                        </p:tgtEl>
                                      </p:cBhvr>
                                      <p:to x="100000" y="100000"/>
                                    </p:animScale>
                                    <p:animScale>
                                      <p:cBhvr>
                                        <p:cTn id="60" dur="26">
                                          <p:stCondLst>
                                            <p:cond delay="1642"/>
                                          </p:stCondLst>
                                        </p:cTn>
                                        <p:tgtEl>
                                          <p:spTgt spid="20"/>
                                        </p:tgtEl>
                                      </p:cBhvr>
                                      <p:to x="100000" y="90000"/>
                                    </p:animScale>
                                    <p:animScale>
                                      <p:cBhvr>
                                        <p:cTn id="61" dur="166" decel="50000">
                                          <p:stCondLst>
                                            <p:cond delay="1668"/>
                                          </p:stCondLst>
                                        </p:cTn>
                                        <p:tgtEl>
                                          <p:spTgt spid="20"/>
                                        </p:tgtEl>
                                      </p:cBhvr>
                                      <p:to x="100000" y="100000"/>
                                    </p:animScale>
                                    <p:animScale>
                                      <p:cBhvr>
                                        <p:cTn id="62" dur="26">
                                          <p:stCondLst>
                                            <p:cond delay="1808"/>
                                          </p:stCondLst>
                                        </p:cTn>
                                        <p:tgtEl>
                                          <p:spTgt spid="20"/>
                                        </p:tgtEl>
                                      </p:cBhvr>
                                      <p:to x="100000" y="95000"/>
                                    </p:animScale>
                                    <p:animScale>
                                      <p:cBhvr>
                                        <p:cTn id="63" dur="166" decel="50000">
                                          <p:stCondLst>
                                            <p:cond delay="1834"/>
                                          </p:stCondLst>
                                        </p:cTn>
                                        <p:tgtEl>
                                          <p:spTgt spid="20"/>
                                        </p:tgtEl>
                                      </p:cBhvr>
                                      <p:to x="100000" y="100000"/>
                                    </p:animScale>
                                  </p:childTnLst>
                                </p:cTn>
                              </p:par>
                            </p:childTnLst>
                          </p:cTn>
                        </p:par>
                      </p:childTnLst>
                    </p:cTn>
                  </p:par>
                  <p:par>
                    <p:cTn id="64" fill="hold">
                      <p:stCondLst>
                        <p:cond delay="indefinite"/>
                      </p:stCondLst>
                      <p:childTnLst>
                        <p:par>
                          <p:cTn id="65" fill="hold">
                            <p:stCondLst>
                              <p:cond delay="0"/>
                            </p:stCondLst>
                            <p:childTnLst>
                              <p:par>
                                <p:cTn id="66" presetID="26" presetClass="entr" presetSubtype="0" fill="hold" grpId="0" nodeType="click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wipe(down)">
                                      <p:cBhvr>
                                        <p:cTn id="68" dur="580">
                                          <p:stCondLst>
                                            <p:cond delay="0"/>
                                          </p:stCondLst>
                                        </p:cTn>
                                        <p:tgtEl>
                                          <p:spTgt spid="21"/>
                                        </p:tgtEl>
                                      </p:cBhvr>
                                    </p:animEffect>
                                    <p:anim calcmode="lin" valueType="num">
                                      <p:cBhvr>
                                        <p:cTn id="69" dur="1822"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70" dur="664"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71" dur="664" tmFilter="0, 0; 0.125,0.2665; 0.25,0.4; 0.375,0.465; 0.5,0.5;  0.625,0.535; 0.75,0.6; 0.875,0.7335; 1,1">
                                          <p:stCondLst>
                                            <p:cond delay="664"/>
                                          </p:stCondLst>
                                        </p:cTn>
                                        <p:tgtEl>
                                          <p:spTgt spid="21"/>
                                        </p:tgtEl>
                                        <p:attrNameLst>
                                          <p:attrName>ppt_y</p:attrName>
                                        </p:attrNameLst>
                                      </p:cBhvr>
                                      <p:tavLst>
                                        <p:tav tm="0" fmla="#ppt_y-sin(pi*$)/9">
                                          <p:val>
                                            <p:fltVal val="0"/>
                                          </p:val>
                                        </p:tav>
                                        <p:tav tm="100000">
                                          <p:val>
                                            <p:fltVal val="1"/>
                                          </p:val>
                                        </p:tav>
                                      </p:tavLst>
                                    </p:anim>
                                    <p:anim calcmode="lin" valueType="num">
                                      <p:cBhvr>
                                        <p:cTn id="72" dur="332" tmFilter="0, 0; 0.125,0.2665; 0.25,0.4; 0.375,0.465; 0.5,0.5;  0.625,0.535; 0.75,0.6; 0.875,0.7335; 1,1">
                                          <p:stCondLst>
                                            <p:cond delay="1324"/>
                                          </p:stCondLst>
                                        </p:cTn>
                                        <p:tgtEl>
                                          <p:spTgt spid="21"/>
                                        </p:tgtEl>
                                        <p:attrNameLst>
                                          <p:attrName>ppt_y</p:attrName>
                                        </p:attrNameLst>
                                      </p:cBhvr>
                                      <p:tavLst>
                                        <p:tav tm="0" fmla="#ppt_y-sin(pi*$)/27">
                                          <p:val>
                                            <p:fltVal val="0"/>
                                          </p:val>
                                        </p:tav>
                                        <p:tav tm="100000">
                                          <p:val>
                                            <p:fltVal val="1"/>
                                          </p:val>
                                        </p:tav>
                                      </p:tavLst>
                                    </p:anim>
                                    <p:anim calcmode="lin" valueType="num">
                                      <p:cBhvr>
                                        <p:cTn id="73" dur="164" tmFilter="0, 0; 0.125,0.2665; 0.25,0.4; 0.375,0.465; 0.5,0.5;  0.625,0.535; 0.75,0.6; 0.875,0.7335; 1,1">
                                          <p:stCondLst>
                                            <p:cond delay="1656"/>
                                          </p:stCondLst>
                                        </p:cTn>
                                        <p:tgtEl>
                                          <p:spTgt spid="21"/>
                                        </p:tgtEl>
                                        <p:attrNameLst>
                                          <p:attrName>ppt_y</p:attrName>
                                        </p:attrNameLst>
                                      </p:cBhvr>
                                      <p:tavLst>
                                        <p:tav tm="0" fmla="#ppt_y-sin(pi*$)/81">
                                          <p:val>
                                            <p:fltVal val="0"/>
                                          </p:val>
                                        </p:tav>
                                        <p:tav tm="100000">
                                          <p:val>
                                            <p:fltVal val="1"/>
                                          </p:val>
                                        </p:tav>
                                      </p:tavLst>
                                    </p:anim>
                                    <p:animScale>
                                      <p:cBhvr>
                                        <p:cTn id="74" dur="26">
                                          <p:stCondLst>
                                            <p:cond delay="650"/>
                                          </p:stCondLst>
                                        </p:cTn>
                                        <p:tgtEl>
                                          <p:spTgt spid="21"/>
                                        </p:tgtEl>
                                      </p:cBhvr>
                                      <p:to x="100000" y="60000"/>
                                    </p:animScale>
                                    <p:animScale>
                                      <p:cBhvr>
                                        <p:cTn id="75" dur="166" decel="50000">
                                          <p:stCondLst>
                                            <p:cond delay="676"/>
                                          </p:stCondLst>
                                        </p:cTn>
                                        <p:tgtEl>
                                          <p:spTgt spid="21"/>
                                        </p:tgtEl>
                                      </p:cBhvr>
                                      <p:to x="100000" y="100000"/>
                                    </p:animScale>
                                    <p:animScale>
                                      <p:cBhvr>
                                        <p:cTn id="76" dur="26">
                                          <p:stCondLst>
                                            <p:cond delay="1312"/>
                                          </p:stCondLst>
                                        </p:cTn>
                                        <p:tgtEl>
                                          <p:spTgt spid="21"/>
                                        </p:tgtEl>
                                      </p:cBhvr>
                                      <p:to x="100000" y="80000"/>
                                    </p:animScale>
                                    <p:animScale>
                                      <p:cBhvr>
                                        <p:cTn id="77" dur="166" decel="50000">
                                          <p:stCondLst>
                                            <p:cond delay="1338"/>
                                          </p:stCondLst>
                                        </p:cTn>
                                        <p:tgtEl>
                                          <p:spTgt spid="21"/>
                                        </p:tgtEl>
                                      </p:cBhvr>
                                      <p:to x="100000" y="100000"/>
                                    </p:animScale>
                                    <p:animScale>
                                      <p:cBhvr>
                                        <p:cTn id="78" dur="26">
                                          <p:stCondLst>
                                            <p:cond delay="1642"/>
                                          </p:stCondLst>
                                        </p:cTn>
                                        <p:tgtEl>
                                          <p:spTgt spid="21"/>
                                        </p:tgtEl>
                                      </p:cBhvr>
                                      <p:to x="100000" y="90000"/>
                                    </p:animScale>
                                    <p:animScale>
                                      <p:cBhvr>
                                        <p:cTn id="79" dur="166" decel="50000">
                                          <p:stCondLst>
                                            <p:cond delay="1668"/>
                                          </p:stCondLst>
                                        </p:cTn>
                                        <p:tgtEl>
                                          <p:spTgt spid="21"/>
                                        </p:tgtEl>
                                      </p:cBhvr>
                                      <p:to x="100000" y="100000"/>
                                    </p:animScale>
                                    <p:animScale>
                                      <p:cBhvr>
                                        <p:cTn id="80" dur="26">
                                          <p:stCondLst>
                                            <p:cond delay="1808"/>
                                          </p:stCondLst>
                                        </p:cTn>
                                        <p:tgtEl>
                                          <p:spTgt spid="21"/>
                                        </p:tgtEl>
                                      </p:cBhvr>
                                      <p:to x="100000" y="95000"/>
                                    </p:animScale>
                                    <p:animScale>
                                      <p:cBhvr>
                                        <p:cTn id="81" dur="166" decel="50000">
                                          <p:stCondLst>
                                            <p:cond delay="1834"/>
                                          </p:stCondLst>
                                        </p:cTn>
                                        <p:tgtEl>
                                          <p:spTgt spid="21"/>
                                        </p:tgtEl>
                                      </p:cBhvr>
                                      <p:to x="100000" y="100000"/>
                                    </p:animScale>
                                  </p:childTnLst>
                                </p:cTn>
                              </p:par>
                            </p:childTnLst>
                          </p:cTn>
                        </p:par>
                      </p:childTnLst>
                    </p:cTn>
                  </p:par>
                  <p:par>
                    <p:cTn id="82" fill="hold">
                      <p:stCondLst>
                        <p:cond delay="indefinite"/>
                      </p:stCondLst>
                      <p:childTnLst>
                        <p:par>
                          <p:cTn id="83" fill="hold">
                            <p:stCondLst>
                              <p:cond delay="0"/>
                            </p:stCondLst>
                            <p:childTnLst>
                              <p:par>
                                <p:cTn id="84" presetID="26" presetClass="entr" presetSubtype="0" fill="hold" grpId="0" nodeType="clickEffect">
                                  <p:stCondLst>
                                    <p:cond delay="0"/>
                                  </p:stCondLst>
                                  <p:childTnLst>
                                    <p:set>
                                      <p:cBhvr>
                                        <p:cTn id="85" dur="1" fill="hold">
                                          <p:stCondLst>
                                            <p:cond delay="0"/>
                                          </p:stCondLst>
                                        </p:cTn>
                                        <p:tgtEl>
                                          <p:spTgt spid="22"/>
                                        </p:tgtEl>
                                        <p:attrNameLst>
                                          <p:attrName>style.visibility</p:attrName>
                                        </p:attrNameLst>
                                      </p:cBhvr>
                                      <p:to>
                                        <p:strVal val="visible"/>
                                      </p:to>
                                    </p:set>
                                    <p:animEffect transition="in" filter="wipe(down)">
                                      <p:cBhvr>
                                        <p:cTn id="86" dur="580">
                                          <p:stCondLst>
                                            <p:cond delay="0"/>
                                          </p:stCondLst>
                                        </p:cTn>
                                        <p:tgtEl>
                                          <p:spTgt spid="22"/>
                                        </p:tgtEl>
                                      </p:cBhvr>
                                    </p:animEffect>
                                    <p:anim calcmode="lin" valueType="num">
                                      <p:cBhvr>
                                        <p:cTn id="87" dur="1822"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88" dur="664"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89" dur="664" tmFilter="0, 0; 0.125,0.2665; 0.25,0.4; 0.375,0.465; 0.5,0.5;  0.625,0.535; 0.75,0.6; 0.875,0.7335; 1,1">
                                          <p:stCondLst>
                                            <p:cond delay="664"/>
                                          </p:stCondLst>
                                        </p:cTn>
                                        <p:tgtEl>
                                          <p:spTgt spid="22"/>
                                        </p:tgtEl>
                                        <p:attrNameLst>
                                          <p:attrName>ppt_y</p:attrName>
                                        </p:attrNameLst>
                                      </p:cBhvr>
                                      <p:tavLst>
                                        <p:tav tm="0" fmla="#ppt_y-sin(pi*$)/9">
                                          <p:val>
                                            <p:fltVal val="0"/>
                                          </p:val>
                                        </p:tav>
                                        <p:tav tm="100000">
                                          <p:val>
                                            <p:fltVal val="1"/>
                                          </p:val>
                                        </p:tav>
                                      </p:tavLst>
                                    </p:anim>
                                    <p:anim calcmode="lin" valueType="num">
                                      <p:cBhvr>
                                        <p:cTn id="90" dur="332" tmFilter="0, 0; 0.125,0.2665; 0.25,0.4; 0.375,0.465; 0.5,0.5;  0.625,0.535; 0.75,0.6; 0.875,0.7335; 1,1">
                                          <p:stCondLst>
                                            <p:cond delay="1324"/>
                                          </p:stCondLst>
                                        </p:cTn>
                                        <p:tgtEl>
                                          <p:spTgt spid="22"/>
                                        </p:tgtEl>
                                        <p:attrNameLst>
                                          <p:attrName>ppt_y</p:attrName>
                                        </p:attrNameLst>
                                      </p:cBhvr>
                                      <p:tavLst>
                                        <p:tav tm="0" fmla="#ppt_y-sin(pi*$)/27">
                                          <p:val>
                                            <p:fltVal val="0"/>
                                          </p:val>
                                        </p:tav>
                                        <p:tav tm="100000">
                                          <p:val>
                                            <p:fltVal val="1"/>
                                          </p:val>
                                        </p:tav>
                                      </p:tavLst>
                                    </p:anim>
                                    <p:anim calcmode="lin" valueType="num">
                                      <p:cBhvr>
                                        <p:cTn id="91" dur="164" tmFilter="0, 0; 0.125,0.2665; 0.25,0.4; 0.375,0.465; 0.5,0.5;  0.625,0.535; 0.75,0.6; 0.875,0.7335; 1,1">
                                          <p:stCondLst>
                                            <p:cond delay="1656"/>
                                          </p:stCondLst>
                                        </p:cTn>
                                        <p:tgtEl>
                                          <p:spTgt spid="22"/>
                                        </p:tgtEl>
                                        <p:attrNameLst>
                                          <p:attrName>ppt_y</p:attrName>
                                        </p:attrNameLst>
                                      </p:cBhvr>
                                      <p:tavLst>
                                        <p:tav tm="0" fmla="#ppt_y-sin(pi*$)/81">
                                          <p:val>
                                            <p:fltVal val="0"/>
                                          </p:val>
                                        </p:tav>
                                        <p:tav tm="100000">
                                          <p:val>
                                            <p:fltVal val="1"/>
                                          </p:val>
                                        </p:tav>
                                      </p:tavLst>
                                    </p:anim>
                                    <p:animScale>
                                      <p:cBhvr>
                                        <p:cTn id="92" dur="26">
                                          <p:stCondLst>
                                            <p:cond delay="650"/>
                                          </p:stCondLst>
                                        </p:cTn>
                                        <p:tgtEl>
                                          <p:spTgt spid="22"/>
                                        </p:tgtEl>
                                      </p:cBhvr>
                                      <p:to x="100000" y="60000"/>
                                    </p:animScale>
                                    <p:animScale>
                                      <p:cBhvr>
                                        <p:cTn id="93" dur="166" decel="50000">
                                          <p:stCondLst>
                                            <p:cond delay="676"/>
                                          </p:stCondLst>
                                        </p:cTn>
                                        <p:tgtEl>
                                          <p:spTgt spid="22"/>
                                        </p:tgtEl>
                                      </p:cBhvr>
                                      <p:to x="100000" y="100000"/>
                                    </p:animScale>
                                    <p:animScale>
                                      <p:cBhvr>
                                        <p:cTn id="94" dur="26">
                                          <p:stCondLst>
                                            <p:cond delay="1312"/>
                                          </p:stCondLst>
                                        </p:cTn>
                                        <p:tgtEl>
                                          <p:spTgt spid="22"/>
                                        </p:tgtEl>
                                      </p:cBhvr>
                                      <p:to x="100000" y="80000"/>
                                    </p:animScale>
                                    <p:animScale>
                                      <p:cBhvr>
                                        <p:cTn id="95" dur="166" decel="50000">
                                          <p:stCondLst>
                                            <p:cond delay="1338"/>
                                          </p:stCondLst>
                                        </p:cTn>
                                        <p:tgtEl>
                                          <p:spTgt spid="22"/>
                                        </p:tgtEl>
                                      </p:cBhvr>
                                      <p:to x="100000" y="100000"/>
                                    </p:animScale>
                                    <p:animScale>
                                      <p:cBhvr>
                                        <p:cTn id="96" dur="26">
                                          <p:stCondLst>
                                            <p:cond delay="1642"/>
                                          </p:stCondLst>
                                        </p:cTn>
                                        <p:tgtEl>
                                          <p:spTgt spid="22"/>
                                        </p:tgtEl>
                                      </p:cBhvr>
                                      <p:to x="100000" y="90000"/>
                                    </p:animScale>
                                    <p:animScale>
                                      <p:cBhvr>
                                        <p:cTn id="97" dur="166" decel="50000">
                                          <p:stCondLst>
                                            <p:cond delay="1668"/>
                                          </p:stCondLst>
                                        </p:cTn>
                                        <p:tgtEl>
                                          <p:spTgt spid="22"/>
                                        </p:tgtEl>
                                      </p:cBhvr>
                                      <p:to x="100000" y="100000"/>
                                    </p:animScale>
                                    <p:animScale>
                                      <p:cBhvr>
                                        <p:cTn id="98" dur="26">
                                          <p:stCondLst>
                                            <p:cond delay="1808"/>
                                          </p:stCondLst>
                                        </p:cTn>
                                        <p:tgtEl>
                                          <p:spTgt spid="22"/>
                                        </p:tgtEl>
                                      </p:cBhvr>
                                      <p:to x="100000" y="95000"/>
                                    </p:animScale>
                                    <p:animScale>
                                      <p:cBhvr>
                                        <p:cTn id="99" dur="166" decel="50000">
                                          <p:stCondLst>
                                            <p:cond delay="1834"/>
                                          </p:stCondLst>
                                        </p:cTn>
                                        <p:tgtEl>
                                          <p:spTgt spid="22"/>
                                        </p:tgtEl>
                                      </p:cBhvr>
                                      <p:to x="100000" y="100000"/>
                                    </p:animScale>
                                  </p:childTnLst>
                                </p:cTn>
                              </p:par>
                            </p:childTnLst>
                          </p:cTn>
                        </p:par>
                      </p:childTnLst>
                    </p:cTn>
                  </p:par>
                  <p:par>
                    <p:cTn id="100" fill="hold">
                      <p:stCondLst>
                        <p:cond delay="indefinite"/>
                      </p:stCondLst>
                      <p:childTnLst>
                        <p:par>
                          <p:cTn id="101" fill="hold">
                            <p:stCondLst>
                              <p:cond delay="0"/>
                            </p:stCondLst>
                            <p:childTnLst>
                              <p:par>
                                <p:cTn id="102" presetID="26" presetClass="entr" presetSubtype="0" fill="hold" grpId="0" nodeType="clickEffect">
                                  <p:stCondLst>
                                    <p:cond delay="0"/>
                                  </p:stCondLst>
                                  <p:childTnLst>
                                    <p:set>
                                      <p:cBhvr>
                                        <p:cTn id="103" dur="1" fill="hold">
                                          <p:stCondLst>
                                            <p:cond delay="0"/>
                                          </p:stCondLst>
                                        </p:cTn>
                                        <p:tgtEl>
                                          <p:spTgt spid="24"/>
                                        </p:tgtEl>
                                        <p:attrNameLst>
                                          <p:attrName>style.visibility</p:attrName>
                                        </p:attrNameLst>
                                      </p:cBhvr>
                                      <p:to>
                                        <p:strVal val="visible"/>
                                      </p:to>
                                    </p:set>
                                    <p:animEffect transition="in" filter="wipe(down)">
                                      <p:cBhvr>
                                        <p:cTn id="104" dur="580">
                                          <p:stCondLst>
                                            <p:cond delay="0"/>
                                          </p:stCondLst>
                                        </p:cTn>
                                        <p:tgtEl>
                                          <p:spTgt spid="24"/>
                                        </p:tgtEl>
                                      </p:cBhvr>
                                    </p:animEffect>
                                    <p:anim calcmode="lin" valueType="num">
                                      <p:cBhvr>
                                        <p:cTn id="105" dur="1822"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106" dur="664"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107" dur="664" tmFilter="0, 0; 0.125,0.2665; 0.25,0.4; 0.375,0.465; 0.5,0.5;  0.625,0.535; 0.75,0.6; 0.875,0.7335; 1,1">
                                          <p:stCondLst>
                                            <p:cond delay="664"/>
                                          </p:stCondLst>
                                        </p:cTn>
                                        <p:tgtEl>
                                          <p:spTgt spid="24"/>
                                        </p:tgtEl>
                                        <p:attrNameLst>
                                          <p:attrName>ppt_y</p:attrName>
                                        </p:attrNameLst>
                                      </p:cBhvr>
                                      <p:tavLst>
                                        <p:tav tm="0" fmla="#ppt_y-sin(pi*$)/9">
                                          <p:val>
                                            <p:fltVal val="0"/>
                                          </p:val>
                                        </p:tav>
                                        <p:tav tm="100000">
                                          <p:val>
                                            <p:fltVal val="1"/>
                                          </p:val>
                                        </p:tav>
                                      </p:tavLst>
                                    </p:anim>
                                    <p:anim calcmode="lin" valueType="num">
                                      <p:cBhvr>
                                        <p:cTn id="108" dur="332" tmFilter="0, 0; 0.125,0.2665; 0.25,0.4; 0.375,0.465; 0.5,0.5;  0.625,0.535; 0.75,0.6; 0.875,0.7335; 1,1">
                                          <p:stCondLst>
                                            <p:cond delay="1324"/>
                                          </p:stCondLst>
                                        </p:cTn>
                                        <p:tgtEl>
                                          <p:spTgt spid="24"/>
                                        </p:tgtEl>
                                        <p:attrNameLst>
                                          <p:attrName>ppt_y</p:attrName>
                                        </p:attrNameLst>
                                      </p:cBhvr>
                                      <p:tavLst>
                                        <p:tav tm="0" fmla="#ppt_y-sin(pi*$)/27">
                                          <p:val>
                                            <p:fltVal val="0"/>
                                          </p:val>
                                        </p:tav>
                                        <p:tav tm="100000">
                                          <p:val>
                                            <p:fltVal val="1"/>
                                          </p:val>
                                        </p:tav>
                                      </p:tavLst>
                                    </p:anim>
                                    <p:anim calcmode="lin" valueType="num">
                                      <p:cBhvr>
                                        <p:cTn id="109" dur="164" tmFilter="0, 0; 0.125,0.2665; 0.25,0.4; 0.375,0.465; 0.5,0.5;  0.625,0.535; 0.75,0.6; 0.875,0.7335; 1,1">
                                          <p:stCondLst>
                                            <p:cond delay="1656"/>
                                          </p:stCondLst>
                                        </p:cTn>
                                        <p:tgtEl>
                                          <p:spTgt spid="24"/>
                                        </p:tgtEl>
                                        <p:attrNameLst>
                                          <p:attrName>ppt_y</p:attrName>
                                        </p:attrNameLst>
                                      </p:cBhvr>
                                      <p:tavLst>
                                        <p:tav tm="0" fmla="#ppt_y-sin(pi*$)/81">
                                          <p:val>
                                            <p:fltVal val="0"/>
                                          </p:val>
                                        </p:tav>
                                        <p:tav tm="100000">
                                          <p:val>
                                            <p:fltVal val="1"/>
                                          </p:val>
                                        </p:tav>
                                      </p:tavLst>
                                    </p:anim>
                                    <p:animScale>
                                      <p:cBhvr>
                                        <p:cTn id="110" dur="26">
                                          <p:stCondLst>
                                            <p:cond delay="650"/>
                                          </p:stCondLst>
                                        </p:cTn>
                                        <p:tgtEl>
                                          <p:spTgt spid="24"/>
                                        </p:tgtEl>
                                      </p:cBhvr>
                                      <p:to x="100000" y="60000"/>
                                    </p:animScale>
                                    <p:animScale>
                                      <p:cBhvr>
                                        <p:cTn id="111" dur="166" decel="50000">
                                          <p:stCondLst>
                                            <p:cond delay="676"/>
                                          </p:stCondLst>
                                        </p:cTn>
                                        <p:tgtEl>
                                          <p:spTgt spid="24"/>
                                        </p:tgtEl>
                                      </p:cBhvr>
                                      <p:to x="100000" y="100000"/>
                                    </p:animScale>
                                    <p:animScale>
                                      <p:cBhvr>
                                        <p:cTn id="112" dur="26">
                                          <p:stCondLst>
                                            <p:cond delay="1312"/>
                                          </p:stCondLst>
                                        </p:cTn>
                                        <p:tgtEl>
                                          <p:spTgt spid="24"/>
                                        </p:tgtEl>
                                      </p:cBhvr>
                                      <p:to x="100000" y="80000"/>
                                    </p:animScale>
                                    <p:animScale>
                                      <p:cBhvr>
                                        <p:cTn id="113" dur="166" decel="50000">
                                          <p:stCondLst>
                                            <p:cond delay="1338"/>
                                          </p:stCondLst>
                                        </p:cTn>
                                        <p:tgtEl>
                                          <p:spTgt spid="24"/>
                                        </p:tgtEl>
                                      </p:cBhvr>
                                      <p:to x="100000" y="100000"/>
                                    </p:animScale>
                                    <p:animScale>
                                      <p:cBhvr>
                                        <p:cTn id="114" dur="26">
                                          <p:stCondLst>
                                            <p:cond delay="1642"/>
                                          </p:stCondLst>
                                        </p:cTn>
                                        <p:tgtEl>
                                          <p:spTgt spid="24"/>
                                        </p:tgtEl>
                                      </p:cBhvr>
                                      <p:to x="100000" y="90000"/>
                                    </p:animScale>
                                    <p:animScale>
                                      <p:cBhvr>
                                        <p:cTn id="115" dur="166" decel="50000">
                                          <p:stCondLst>
                                            <p:cond delay="1668"/>
                                          </p:stCondLst>
                                        </p:cTn>
                                        <p:tgtEl>
                                          <p:spTgt spid="24"/>
                                        </p:tgtEl>
                                      </p:cBhvr>
                                      <p:to x="100000" y="100000"/>
                                    </p:animScale>
                                    <p:animScale>
                                      <p:cBhvr>
                                        <p:cTn id="116" dur="26">
                                          <p:stCondLst>
                                            <p:cond delay="1808"/>
                                          </p:stCondLst>
                                        </p:cTn>
                                        <p:tgtEl>
                                          <p:spTgt spid="24"/>
                                        </p:tgtEl>
                                      </p:cBhvr>
                                      <p:to x="100000" y="95000"/>
                                    </p:animScale>
                                    <p:animScale>
                                      <p:cBhvr>
                                        <p:cTn id="117" dur="166" decel="50000">
                                          <p:stCondLst>
                                            <p:cond delay="1834"/>
                                          </p:stCondLst>
                                        </p:cTn>
                                        <p:tgtEl>
                                          <p:spTgt spid="24"/>
                                        </p:tgtEl>
                                      </p:cBhvr>
                                      <p:to x="100000" y="100000"/>
                                    </p:animScale>
                                  </p:childTnLst>
                                </p:cTn>
                              </p:par>
                            </p:childTnLst>
                          </p:cTn>
                        </p:par>
                      </p:childTnLst>
                    </p:cTn>
                  </p:par>
                  <p:par>
                    <p:cTn id="118" fill="hold">
                      <p:stCondLst>
                        <p:cond delay="indefinite"/>
                      </p:stCondLst>
                      <p:childTnLst>
                        <p:par>
                          <p:cTn id="119" fill="hold">
                            <p:stCondLst>
                              <p:cond delay="0"/>
                            </p:stCondLst>
                            <p:childTnLst>
                              <p:par>
                                <p:cTn id="120" presetID="26" presetClass="entr" presetSubtype="0" fill="hold" grpId="0" nodeType="clickEffect">
                                  <p:stCondLst>
                                    <p:cond delay="0"/>
                                  </p:stCondLst>
                                  <p:childTnLst>
                                    <p:set>
                                      <p:cBhvr>
                                        <p:cTn id="121" dur="1" fill="hold">
                                          <p:stCondLst>
                                            <p:cond delay="0"/>
                                          </p:stCondLst>
                                        </p:cTn>
                                        <p:tgtEl>
                                          <p:spTgt spid="25"/>
                                        </p:tgtEl>
                                        <p:attrNameLst>
                                          <p:attrName>style.visibility</p:attrName>
                                        </p:attrNameLst>
                                      </p:cBhvr>
                                      <p:to>
                                        <p:strVal val="visible"/>
                                      </p:to>
                                    </p:set>
                                    <p:animEffect transition="in" filter="wipe(down)">
                                      <p:cBhvr>
                                        <p:cTn id="122" dur="580">
                                          <p:stCondLst>
                                            <p:cond delay="0"/>
                                          </p:stCondLst>
                                        </p:cTn>
                                        <p:tgtEl>
                                          <p:spTgt spid="25"/>
                                        </p:tgtEl>
                                      </p:cBhvr>
                                    </p:animEffect>
                                    <p:anim calcmode="lin" valueType="num">
                                      <p:cBhvr>
                                        <p:cTn id="123" dur="1822"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124" dur="664"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125" dur="664" tmFilter="0, 0; 0.125,0.2665; 0.25,0.4; 0.375,0.465; 0.5,0.5;  0.625,0.535; 0.75,0.6; 0.875,0.7335; 1,1">
                                          <p:stCondLst>
                                            <p:cond delay="664"/>
                                          </p:stCondLst>
                                        </p:cTn>
                                        <p:tgtEl>
                                          <p:spTgt spid="25"/>
                                        </p:tgtEl>
                                        <p:attrNameLst>
                                          <p:attrName>ppt_y</p:attrName>
                                        </p:attrNameLst>
                                      </p:cBhvr>
                                      <p:tavLst>
                                        <p:tav tm="0" fmla="#ppt_y-sin(pi*$)/9">
                                          <p:val>
                                            <p:fltVal val="0"/>
                                          </p:val>
                                        </p:tav>
                                        <p:tav tm="100000">
                                          <p:val>
                                            <p:fltVal val="1"/>
                                          </p:val>
                                        </p:tav>
                                      </p:tavLst>
                                    </p:anim>
                                    <p:anim calcmode="lin" valueType="num">
                                      <p:cBhvr>
                                        <p:cTn id="126" dur="332" tmFilter="0, 0; 0.125,0.2665; 0.25,0.4; 0.375,0.465; 0.5,0.5;  0.625,0.535; 0.75,0.6; 0.875,0.7335; 1,1">
                                          <p:stCondLst>
                                            <p:cond delay="1324"/>
                                          </p:stCondLst>
                                        </p:cTn>
                                        <p:tgtEl>
                                          <p:spTgt spid="25"/>
                                        </p:tgtEl>
                                        <p:attrNameLst>
                                          <p:attrName>ppt_y</p:attrName>
                                        </p:attrNameLst>
                                      </p:cBhvr>
                                      <p:tavLst>
                                        <p:tav tm="0" fmla="#ppt_y-sin(pi*$)/27">
                                          <p:val>
                                            <p:fltVal val="0"/>
                                          </p:val>
                                        </p:tav>
                                        <p:tav tm="100000">
                                          <p:val>
                                            <p:fltVal val="1"/>
                                          </p:val>
                                        </p:tav>
                                      </p:tavLst>
                                    </p:anim>
                                    <p:anim calcmode="lin" valueType="num">
                                      <p:cBhvr>
                                        <p:cTn id="127" dur="164" tmFilter="0, 0; 0.125,0.2665; 0.25,0.4; 0.375,0.465; 0.5,0.5;  0.625,0.535; 0.75,0.6; 0.875,0.7335; 1,1">
                                          <p:stCondLst>
                                            <p:cond delay="1656"/>
                                          </p:stCondLst>
                                        </p:cTn>
                                        <p:tgtEl>
                                          <p:spTgt spid="25"/>
                                        </p:tgtEl>
                                        <p:attrNameLst>
                                          <p:attrName>ppt_y</p:attrName>
                                        </p:attrNameLst>
                                      </p:cBhvr>
                                      <p:tavLst>
                                        <p:tav tm="0" fmla="#ppt_y-sin(pi*$)/81">
                                          <p:val>
                                            <p:fltVal val="0"/>
                                          </p:val>
                                        </p:tav>
                                        <p:tav tm="100000">
                                          <p:val>
                                            <p:fltVal val="1"/>
                                          </p:val>
                                        </p:tav>
                                      </p:tavLst>
                                    </p:anim>
                                    <p:animScale>
                                      <p:cBhvr>
                                        <p:cTn id="128" dur="26">
                                          <p:stCondLst>
                                            <p:cond delay="650"/>
                                          </p:stCondLst>
                                        </p:cTn>
                                        <p:tgtEl>
                                          <p:spTgt spid="25"/>
                                        </p:tgtEl>
                                      </p:cBhvr>
                                      <p:to x="100000" y="60000"/>
                                    </p:animScale>
                                    <p:animScale>
                                      <p:cBhvr>
                                        <p:cTn id="129" dur="166" decel="50000">
                                          <p:stCondLst>
                                            <p:cond delay="676"/>
                                          </p:stCondLst>
                                        </p:cTn>
                                        <p:tgtEl>
                                          <p:spTgt spid="25"/>
                                        </p:tgtEl>
                                      </p:cBhvr>
                                      <p:to x="100000" y="100000"/>
                                    </p:animScale>
                                    <p:animScale>
                                      <p:cBhvr>
                                        <p:cTn id="130" dur="26">
                                          <p:stCondLst>
                                            <p:cond delay="1312"/>
                                          </p:stCondLst>
                                        </p:cTn>
                                        <p:tgtEl>
                                          <p:spTgt spid="25"/>
                                        </p:tgtEl>
                                      </p:cBhvr>
                                      <p:to x="100000" y="80000"/>
                                    </p:animScale>
                                    <p:animScale>
                                      <p:cBhvr>
                                        <p:cTn id="131" dur="166" decel="50000">
                                          <p:stCondLst>
                                            <p:cond delay="1338"/>
                                          </p:stCondLst>
                                        </p:cTn>
                                        <p:tgtEl>
                                          <p:spTgt spid="25"/>
                                        </p:tgtEl>
                                      </p:cBhvr>
                                      <p:to x="100000" y="100000"/>
                                    </p:animScale>
                                    <p:animScale>
                                      <p:cBhvr>
                                        <p:cTn id="132" dur="26">
                                          <p:stCondLst>
                                            <p:cond delay="1642"/>
                                          </p:stCondLst>
                                        </p:cTn>
                                        <p:tgtEl>
                                          <p:spTgt spid="25"/>
                                        </p:tgtEl>
                                      </p:cBhvr>
                                      <p:to x="100000" y="90000"/>
                                    </p:animScale>
                                    <p:animScale>
                                      <p:cBhvr>
                                        <p:cTn id="133" dur="166" decel="50000">
                                          <p:stCondLst>
                                            <p:cond delay="1668"/>
                                          </p:stCondLst>
                                        </p:cTn>
                                        <p:tgtEl>
                                          <p:spTgt spid="25"/>
                                        </p:tgtEl>
                                      </p:cBhvr>
                                      <p:to x="100000" y="100000"/>
                                    </p:animScale>
                                    <p:animScale>
                                      <p:cBhvr>
                                        <p:cTn id="134" dur="26">
                                          <p:stCondLst>
                                            <p:cond delay="1808"/>
                                          </p:stCondLst>
                                        </p:cTn>
                                        <p:tgtEl>
                                          <p:spTgt spid="25"/>
                                        </p:tgtEl>
                                      </p:cBhvr>
                                      <p:to x="100000" y="95000"/>
                                    </p:animScale>
                                    <p:animScale>
                                      <p:cBhvr>
                                        <p:cTn id="135" dur="166" decel="50000">
                                          <p:stCondLst>
                                            <p:cond delay="1834"/>
                                          </p:stCondLst>
                                        </p:cTn>
                                        <p:tgtEl>
                                          <p:spTgt spid="25"/>
                                        </p:tgtEl>
                                      </p:cBhvr>
                                      <p:to x="100000" y="100000"/>
                                    </p:animScale>
                                  </p:childTnLst>
                                </p:cTn>
                              </p:par>
                            </p:childTnLst>
                          </p:cTn>
                        </p:par>
                      </p:childTnLst>
                    </p:cTn>
                  </p:par>
                  <p:par>
                    <p:cTn id="136" fill="hold">
                      <p:stCondLst>
                        <p:cond delay="indefinite"/>
                      </p:stCondLst>
                      <p:childTnLst>
                        <p:par>
                          <p:cTn id="137" fill="hold">
                            <p:stCondLst>
                              <p:cond delay="0"/>
                            </p:stCondLst>
                            <p:childTnLst>
                              <p:par>
                                <p:cTn id="138" presetID="26" presetClass="entr" presetSubtype="0" fill="hold" grpId="0" nodeType="clickEffect">
                                  <p:stCondLst>
                                    <p:cond delay="0"/>
                                  </p:stCondLst>
                                  <p:childTnLst>
                                    <p:set>
                                      <p:cBhvr>
                                        <p:cTn id="139" dur="1" fill="hold">
                                          <p:stCondLst>
                                            <p:cond delay="0"/>
                                          </p:stCondLst>
                                        </p:cTn>
                                        <p:tgtEl>
                                          <p:spTgt spid="26"/>
                                        </p:tgtEl>
                                        <p:attrNameLst>
                                          <p:attrName>style.visibility</p:attrName>
                                        </p:attrNameLst>
                                      </p:cBhvr>
                                      <p:to>
                                        <p:strVal val="visible"/>
                                      </p:to>
                                    </p:set>
                                    <p:animEffect transition="in" filter="wipe(down)">
                                      <p:cBhvr>
                                        <p:cTn id="140" dur="580">
                                          <p:stCondLst>
                                            <p:cond delay="0"/>
                                          </p:stCondLst>
                                        </p:cTn>
                                        <p:tgtEl>
                                          <p:spTgt spid="26"/>
                                        </p:tgtEl>
                                      </p:cBhvr>
                                    </p:animEffect>
                                    <p:anim calcmode="lin" valueType="num">
                                      <p:cBhvr>
                                        <p:cTn id="141" dur="1822" tmFilter="0,0; 0.14,0.36; 0.43,0.73; 0.71,0.91; 1.0,1.0">
                                          <p:stCondLst>
                                            <p:cond delay="0"/>
                                          </p:stCondLst>
                                        </p:cTn>
                                        <p:tgtEl>
                                          <p:spTgt spid="26"/>
                                        </p:tgtEl>
                                        <p:attrNameLst>
                                          <p:attrName>ppt_x</p:attrName>
                                        </p:attrNameLst>
                                      </p:cBhvr>
                                      <p:tavLst>
                                        <p:tav tm="0">
                                          <p:val>
                                            <p:strVal val="#ppt_x-0.25"/>
                                          </p:val>
                                        </p:tav>
                                        <p:tav tm="100000">
                                          <p:val>
                                            <p:strVal val="#ppt_x"/>
                                          </p:val>
                                        </p:tav>
                                      </p:tavLst>
                                    </p:anim>
                                    <p:anim calcmode="lin" valueType="num">
                                      <p:cBhvr>
                                        <p:cTn id="142" dur="664" tmFilter="0.0,0.0; 0.25,0.07; 0.50,0.2; 0.75,0.467; 1.0,1.0">
                                          <p:stCondLst>
                                            <p:cond delay="0"/>
                                          </p:stCondLst>
                                        </p:cTn>
                                        <p:tgtEl>
                                          <p:spTgt spid="26"/>
                                        </p:tgtEl>
                                        <p:attrNameLst>
                                          <p:attrName>ppt_y</p:attrName>
                                        </p:attrNameLst>
                                      </p:cBhvr>
                                      <p:tavLst>
                                        <p:tav tm="0" fmla="#ppt_y-sin(pi*$)/3">
                                          <p:val>
                                            <p:fltVal val="0.5"/>
                                          </p:val>
                                        </p:tav>
                                        <p:tav tm="100000">
                                          <p:val>
                                            <p:fltVal val="1"/>
                                          </p:val>
                                        </p:tav>
                                      </p:tavLst>
                                    </p:anim>
                                    <p:anim calcmode="lin" valueType="num">
                                      <p:cBhvr>
                                        <p:cTn id="143" dur="664" tmFilter="0, 0; 0.125,0.2665; 0.25,0.4; 0.375,0.465; 0.5,0.5;  0.625,0.535; 0.75,0.6; 0.875,0.7335; 1,1">
                                          <p:stCondLst>
                                            <p:cond delay="664"/>
                                          </p:stCondLst>
                                        </p:cTn>
                                        <p:tgtEl>
                                          <p:spTgt spid="26"/>
                                        </p:tgtEl>
                                        <p:attrNameLst>
                                          <p:attrName>ppt_y</p:attrName>
                                        </p:attrNameLst>
                                      </p:cBhvr>
                                      <p:tavLst>
                                        <p:tav tm="0" fmla="#ppt_y-sin(pi*$)/9">
                                          <p:val>
                                            <p:fltVal val="0"/>
                                          </p:val>
                                        </p:tav>
                                        <p:tav tm="100000">
                                          <p:val>
                                            <p:fltVal val="1"/>
                                          </p:val>
                                        </p:tav>
                                      </p:tavLst>
                                    </p:anim>
                                    <p:anim calcmode="lin" valueType="num">
                                      <p:cBhvr>
                                        <p:cTn id="144" dur="332" tmFilter="0, 0; 0.125,0.2665; 0.25,0.4; 0.375,0.465; 0.5,0.5;  0.625,0.535; 0.75,0.6; 0.875,0.7335; 1,1">
                                          <p:stCondLst>
                                            <p:cond delay="1324"/>
                                          </p:stCondLst>
                                        </p:cTn>
                                        <p:tgtEl>
                                          <p:spTgt spid="26"/>
                                        </p:tgtEl>
                                        <p:attrNameLst>
                                          <p:attrName>ppt_y</p:attrName>
                                        </p:attrNameLst>
                                      </p:cBhvr>
                                      <p:tavLst>
                                        <p:tav tm="0" fmla="#ppt_y-sin(pi*$)/27">
                                          <p:val>
                                            <p:fltVal val="0"/>
                                          </p:val>
                                        </p:tav>
                                        <p:tav tm="100000">
                                          <p:val>
                                            <p:fltVal val="1"/>
                                          </p:val>
                                        </p:tav>
                                      </p:tavLst>
                                    </p:anim>
                                    <p:anim calcmode="lin" valueType="num">
                                      <p:cBhvr>
                                        <p:cTn id="145" dur="164" tmFilter="0, 0; 0.125,0.2665; 0.25,0.4; 0.375,0.465; 0.5,0.5;  0.625,0.535; 0.75,0.6; 0.875,0.7335; 1,1">
                                          <p:stCondLst>
                                            <p:cond delay="1656"/>
                                          </p:stCondLst>
                                        </p:cTn>
                                        <p:tgtEl>
                                          <p:spTgt spid="26"/>
                                        </p:tgtEl>
                                        <p:attrNameLst>
                                          <p:attrName>ppt_y</p:attrName>
                                        </p:attrNameLst>
                                      </p:cBhvr>
                                      <p:tavLst>
                                        <p:tav tm="0" fmla="#ppt_y-sin(pi*$)/81">
                                          <p:val>
                                            <p:fltVal val="0"/>
                                          </p:val>
                                        </p:tav>
                                        <p:tav tm="100000">
                                          <p:val>
                                            <p:fltVal val="1"/>
                                          </p:val>
                                        </p:tav>
                                      </p:tavLst>
                                    </p:anim>
                                    <p:animScale>
                                      <p:cBhvr>
                                        <p:cTn id="146" dur="26">
                                          <p:stCondLst>
                                            <p:cond delay="650"/>
                                          </p:stCondLst>
                                        </p:cTn>
                                        <p:tgtEl>
                                          <p:spTgt spid="26"/>
                                        </p:tgtEl>
                                      </p:cBhvr>
                                      <p:to x="100000" y="60000"/>
                                    </p:animScale>
                                    <p:animScale>
                                      <p:cBhvr>
                                        <p:cTn id="147" dur="166" decel="50000">
                                          <p:stCondLst>
                                            <p:cond delay="676"/>
                                          </p:stCondLst>
                                        </p:cTn>
                                        <p:tgtEl>
                                          <p:spTgt spid="26"/>
                                        </p:tgtEl>
                                      </p:cBhvr>
                                      <p:to x="100000" y="100000"/>
                                    </p:animScale>
                                    <p:animScale>
                                      <p:cBhvr>
                                        <p:cTn id="148" dur="26">
                                          <p:stCondLst>
                                            <p:cond delay="1312"/>
                                          </p:stCondLst>
                                        </p:cTn>
                                        <p:tgtEl>
                                          <p:spTgt spid="26"/>
                                        </p:tgtEl>
                                      </p:cBhvr>
                                      <p:to x="100000" y="80000"/>
                                    </p:animScale>
                                    <p:animScale>
                                      <p:cBhvr>
                                        <p:cTn id="149" dur="166" decel="50000">
                                          <p:stCondLst>
                                            <p:cond delay="1338"/>
                                          </p:stCondLst>
                                        </p:cTn>
                                        <p:tgtEl>
                                          <p:spTgt spid="26"/>
                                        </p:tgtEl>
                                      </p:cBhvr>
                                      <p:to x="100000" y="100000"/>
                                    </p:animScale>
                                    <p:animScale>
                                      <p:cBhvr>
                                        <p:cTn id="150" dur="26">
                                          <p:stCondLst>
                                            <p:cond delay="1642"/>
                                          </p:stCondLst>
                                        </p:cTn>
                                        <p:tgtEl>
                                          <p:spTgt spid="26"/>
                                        </p:tgtEl>
                                      </p:cBhvr>
                                      <p:to x="100000" y="90000"/>
                                    </p:animScale>
                                    <p:animScale>
                                      <p:cBhvr>
                                        <p:cTn id="151" dur="166" decel="50000">
                                          <p:stCondLst>
                                            <p:cond delay="1668"/>
                                          </p:stCondLst>
                                        </p:cTn>
                                        <p:tgtEl>
                                          <p:spTgt spid="26"/>
                                        </p:tgtEl>
                                      </p:cBhvr>
                                      <p:to x="100000" y="100000"/>
                                    </p:animScale>
                                    <p:animScale>
                                      <p:cBhvr>
                                        <p:cTn id="152" dur="26">
                                          <p:stCondLst>
                                            <p:cond delay="1808"/>
                                          </p:stCondLst>
                                        </p:cTn>
                                        <p:tgtEl>
                                          <p:spTgt spid="26"/>
                                        </p:tgtEl>
                                      </p:cBhvr>
                                      <p:to x="100000" y="95000"/>
                                    </p:animScale>
                                    <p:animScale>
                                      <p:cBhvr>
                                        <p:cTn id="153" dur="166" decel="50000">
                                          <p:stCondLst>
                                            <p:cond delay="1834"/>
                                          </p:stCondLst>
                                        </p:cTn>
                                        <p:tgtEl>
                                          <p:spTgt spid="26"/>
                                        </p:tgtEl>
                                      </p:cBhvr>
                                      <p:to x="100000" y="100000"/>
                                    </p:animScale>
                                  </p:childTnLst>
                                </p:cTn>
                              </p:par>
                            </p:childTnLst>
                          </p:cTn>
                        </p:par>
                      </p:childTnLst>
                    </p:cTn>
                  </p:par>
                  <p:par>
                    <p:cTn id="154" fill="hold">
                      <p:stCondLst>
                        <p:cond delay="indefinite"/>
                      </p:stCondLst>
                      <p:childTnLst>
                        <p:par>
                          <p:cTn id="155" fill="hold">
                            <p:stCondLst>
                              <p:cond delay="0"/>
                            </p:stCondLst>
                            <p:childTnLst>
                              <p:par>
                                <p:cTn id="156" presetID="26" presetClass="entr" presetSubtype="0" fill="hold" grpId="0" nodeType="clickEffect">
                                  <p:stCondLst>
                                    <p:cond delay="0"/>
                                  </p:stCondLst>
                                  <p:childTnLst>
                                    <p:set>
                                      <p:cBhvr>
                                        <p:cTn id="157" dur="1" fill="hold">
                                          <p:stCondLst>
                                            <p:cond delay="0"/>
                                          </p:stCondLst>
                                        </p:cTn>
                                        <p:tgtEl>
                                          <p:spTgt spid="27"/>
                                        </p:tgtEl>
                                        <p:attrNameLst>
                                          <p:attrName>style.visibility</p:attrName>
                                        </p:attrNameLst>
                                      </p:cBhvr>
                                      <p:to>
                                        <p:strVal val="visible"/>
                                      </p:to>
                                    </p:set>
                                    <p:animEffect transition="in" filter="wipe(down)">
                                      <p:cBhvr>
                                        <p:cTn id="158" dur="580">
                                          <p:stCondLst>
                                            <p:cond delay="0"/>
                                          </p:stCondLst>
                                        </p:cTn>
                                        <p:tgtEl>
                                          <p:spTgt spid="27"/>
                                        </p:tgtEl>
                                      </p:cBhvr>
                                    </p:animEffect>
                                    <p:anim calcmode="lin" valueType="num">
                                      <p:cBhvr>
                                        <p:cTn id="159" dur="1822" tmFilter="0,0; 0.14,0.36; 0.43,0.73; 0.71,0.91; 1.0,1.0">
                                          <p:stCondLst>
                                            <p:cond delay="0"/>
                                          </p:stCondLst>
                                        </p:cTn>
                                        <p:tgtEl>
                                          <p:spTgt spid="27"/>
                                        </p:tgtEl>
                                        <p:attrNameLst>
                                          <p:attrName>ppt_x</p:attrName>
                                        </p:attrNameLst>
                                      </p:cBhvr>
                                      <p:tavLst>
                                        <p:tav tm="0">
                                          <p:val>
                                            <p:strVal val="#ppt_x-0.25"/>
                                          </p:val>
                                        </p:tav>
                                        <p:tav tm="100000">
                                          <p:val>
                                            <p:strVal val="#ppt_x"/>
                                          </p:val>
                                        </p:tav>
                                      </p:tavLst>
                                    </p:anim>
                                    <p:anim calcmode="lin" valueType="num">
                                      <p:cBhvr>
                                        <p:cTn id="160" dur="664" tmFilter="0.0,0.0; 0.25,0.07; 0.50,0.2; 0.75,0.467; 1.0,1.0">
                                          <p:stCondLst>
                                            <p:cond delay="0"/>
                                          </p:stCondLst>
                                        </p:cTn>
                                        <p:tgtEl>
                                          <p:spTgt spid="27"/>
                                        </p:tgtEl>
                                        <p:attrNameLst>
                                          <p:attrName>ppt_y</p:attrName>
                                        </p:attrNameLst>
                                      </p:cBhvr>
                                      <p:tavLst>
                                        <p:tav tm="0" fmla="#ppt_y-sin(pi*$)/3">
                                          <p:val>
                                            <p:fltVal val="0.5"/>
                                          </p:val>
                                        </p:tav>
                                        <p:tav tm="100000">
                                          <p:val>
                                            <p:fltVal val="1"/>
                                          </p:val>
                                        </p:tav>
                                      </p:tavLst>
                                    </p:anim>
                                    <p:anim calcmode="lin" valueType="num">
                                      <p:cBhvr>
                                        <p:cTn id="161" dur="664" tmFilter="0, 0; 0.125,0.2665; 0.25,0.4; 0.375,0.465; 0.5,0.5;  0.625,0.535; 0.75,0.6; 0.875,0.7335; 1,1">
                                          <p:stCondLst>
                                            <p:cond delay="664"/>
                                          </p:stCondLst>
                                        </p:cTn>
                                        <p:tgtEl>
                                          <p:spTgt spid="27"/>
                                        </p:tgtEl>
                                        <p:attrNameLst>
                                          <p:attrName>ppt_y</p:attrName>
                                        </p:attrNameLst>
                                      </p:cBhvr>
                                      <p:tavLst>
                                        <p:tav tm="0" fmla="#ppt_y-sin(pi*$)/9">
                                          <p:val>
                                            <p:fltVal val="0"/>
                                          </p:val>
                                        </p:tav>
                                        <p:tav tm="100000">
                                          <p:val>
                                            <p:fltVal val="1"/>
                                          </p:val>
                                        </p:tav>
                                      </p:tavLst>
                                    </p:anim>
                                    <p:anim calcmode="lin" valueType="num">
                                      <p:cBhvr>
                                        <p:cTn id="162" dur="332" tmFilter="0, 0; 0.125,0.2665; 0.25,0.4; 0.375,0.465; 0.5,0.5;  0.625,0.535; 0.75,0.6; 0.875,0.7335; 1,1">
                                          <p:stCondLst>
                                            <p:cond delay="1324"/>
                                          </p:stCondLst>
                                        </p:cTn>
                                        <p:tgtEl>
                                          <p:spTgt spid="27"/>
                                        </p:tgtEl>
                                        <p:attrNameLst>
                                          <p:attrName>ppt_y</p:attrName>
                                        </p:attrNameLst>
                                      </p:cBhvr>
                                      <p:tavLst>
                                        <p:tav tm="0" fmla="#ppt_y-sin(pi*$)/27">
                                          <p:val>
                                            <p:fltVal val="0"/>
                                          </p:val>
                                        </p:tav>
                                        <p:tav tm="100000">
                                          <p:val>
                                            <p:fltVal val="1"/>
                                          </p:val>
                                        </p:tav>
                                      </p:tavLst>
                                    </p:anim>
                                    <p:anim calcmode="lin" valueType="num">
                                      <p:cBhvr>
                                        <p:cTn id="163" dur="164" tmFilter="0, 0; 0.125,0.2665; 0.25,0.4; 0.375,0.465; 0.5,0.5;  0.625,0.535; 0.75,0.6; 0.875,0.7335; 1,1">
                                          <p:stCondLst>
                                            <p:cond delay="1656"/>
                                          </p:stCondLst>
                                        </p:cTn>
                                        <p:tgtEl>
                                          <p:spTgt spid="27"/>
                                        </p:tgtEl>
                                        <p:attrNameLst>
                                          <p:attrName>ppt_y</p:attrName>
                                        </p:attrNameLst>
                                      </p:cBhvr>
                                      <p:tavLst>
                                        <p:tav tm="0" fmla="#ppt_y-sin(pi*$)/81">
                                          <p:val>
                                            <p:fltVal val="0"/>
                                          </p:val>
                                        </p:tav>
                                        <p:tav tm="100000">
                                          <p:val>
                                            <p:fltVal val="1"/>
                                          </p:val>
                                        </p:tav>
                                      </p:tavLst>
                                    </p:anim>
                                    <p:animScale>
                                      <p:cBhvr>
                                        <p:cTn id="164" dur="26">
                                          <p:stCondLst>
                                            <p:cond delay="650"/>
                                          </p:stCondLst>
                                        </p:cTn>
                                        <p:tgtEl>
                                          <p:spTgt spid="27"/>
                                        </p:tgtEl>
                                      </p:cBhvr>
                                      <p:to x="100000" y="60000"/>
                                    </p:animScale>
                                    <p:animScale>
                                      <p:cBhvr>
                                        <p:cTn id="165" dur="166" decel="50000">
                                          <p:stCondLst>
                                            <p:cond delay="676"/>
                                          </p:stCondLst>
                                        </p:cTn>
                                        <p:tgtEl>
                                          <p:spTgt spid="27"/>
                                        </p:tgtEl>
                                      </p:cBhvr>
                                      <p:to x="100000" y="100000"/>
                                    </p:animScale>
                                    <p:animScale>
                                      <p:cBhvr>
                                        <p:cTn id="166" dur="26">
                                          <p:stCondLst>
                                            <p:cond delay="1312"/>
                                          </p:stCondLst>
                                        </p:cTn>
                                        <p:tgtEl>
                                          <p:spTgt spid="27"/>
                                        </p:tgtEl>
                                      </p:cBhvr>
                                      <p:to x="100000" y="80000"/>
                                    </p:animScale>
                                    <p:animScale>
                                      <p:cBhvr>
                                        <p:cTn id="167" dur="166" decel="50000">
                                          <p:stCondLst>
                                            <p:cond delay="1338"/>
                                          </p:stCondLst>
                                        </p:cTn>
                                        <p:tgtEl>
                                          <p:spTgt spid="27"/>
                                        </p:tgtEl>
                                      </p:cBhvr>
                                      <p:to x="100000" y="100000"/>
                                    </p:animScale>
                                    <p:animScale>
                                      <p:cBhvr>
                                        <p:cTn id="168" dur="26">
                                          <p:stCondLst>
                                            <p:cond delay="1642"/>
                                          </p:stCondLst>
                                        </p:cTn>
                                        <p:tgtEl>
                                          <p:spTgt spid="27"/>
                                        </p:tgtEl>
                                      </p:cBhvr>
                                      <p:to x="100000" y="90000"/>
                                    </p:animScale>
                                    <p:animScale>
                                      <p:cBhvr>
                                        <p:cTn id="169" dur="166" decel="50000">
                                          <p:stCondLst>
                                            <p:cond delay="1668"/>
                                          </p:stCondLst>
                                        </p:cTn>
                                        <p:tgtEl>
                                          <p:spTgt spid="27"/>
                                        </p:tgtEl>
                                      </p:cBhvr>
                                      <p:to x="100000" y="100000"/>
                                    </p:animScale>
                                    <p:animScale>
                                      <p:cBhvr>
                                        <p:cTn id="170" dur="26">
                                          <p:stCondLst>
                                            <p:cond delay="1808"/>
                                          </p:stCondLst>
                                        </p:cTn>
                                        <p:tgtEl>
                                          <p:spTgt spid="27"/>
                                        </p:tgtEl>
                                      </p:cBhvr>
                                      <p:to x="100000" y="95000"/>
                                    </p:animScale>
                                    <p:animScale>
                                      <p:cBhvr>
                                        <p:cTn id="171" dur="166" decel="50000">
                                          <p:stCondLst>
                                            <p:cond delay="1834"/>
                                          </p:stCondLst>
                                        </p:cTn>
                                        <p:tgtEl>
                                          <p:spTgt spid="27"/>
                                        </p:tgtEl>
                                      </p:cBhvr>
                                      <p:to x="100000" y="100000"/>
                                    </p:animScale>
                                  </p:childTnLst>
                                </p:cTn>
                              </p:par>
                            </p:childTnLst>
                          </p:cTn>
                        </p:par>
                      </p:childTnLst>
                    </p:cTn>
                  </p:par>
                  <p:par>
                    <p:cTn id="172" fill="hold">
                      <p:stCondLst>
                        <p:cond delay="indefinite"/>
                      </p:stCondLst>
                      <p:childTnLst>
                        <p:par>
                          <p:cTn id="173" fill="hold">
                            <p:stCondLst>
                              <p:cond delay="0"/>
                            </p:stCondLst>
                            <p:childTnLst>
                              <p:par>
                                <p:cTn id="174" presetID="26" presetClass="entr" presetSubtype="0" fill="hold" grpId="0" nodeType="clickEffect">
                                  <p:stCondLst>
                                    <p:cond delay="0"/>
                                  </p:stCondLst>
                                  <p:childTnLst>
                                    <p:set>
                                      <p:cBhvr>
                                        <p:cTn id="175" dur="1" fill="hold">
                                          <p:stCondLst>
                                            <p:cond delay="0"/>
                                          </p:stCondLst>
                                        </p:cTn>
                                        <p:tgtEl>
                                          <p:spTgt spid="28"/>
                                        </p:tgtEl>
                                        <p:attrNameLst>
                                          <p:attrName>style.visibility</p:attrName>
                                        </p:attrNameLst>
                                      </p:cBhvr>
                                      <p:to>
                                        <p:strVal val="visible"/>
                                      </p:to>
                                    </p:set>
                                    <p:animEffect transition="in" filter="wipe(down)">
                                      <p:cBhvr>
                                        <p:cTn id="176" dur="580">
                                          <p:stCondLst>
                                            <p:cond delay="0"/>
                                          </p:stCondLst>
                                        </p:cTn>
                                        <p:tgtEl>
                                          <p:spTgt spid="28"/>
                                        </p:tgtEl>
                                      </p:cBhvr>
                                    </p:animEffect>
                                    <p:anim calcmode="lin" valueType="num">
                                      <p:cBhvr>
                                        <p:cTn id="177" dur="1822"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178" dur="664"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179" dur="664" tmFilter="0, 0; 0.125,0.2665; 0.25,0.4; 0.375,0.465; 0.5,0.5;  0.625,0.535; 0.75,0.6; 0.875,0.7335; 1,1">
                                          <p:stCondLst>
                                            <p:cond delay="664"/>
                                          </p:stCondLst>
                                        </p:cTn>
                                        <p:tgtEl>
                                          <p:spTgt spid="28"/>
                                        </p:tgtEl>
                                        <p:attrNameLst>
                                          <p:attrName>ppt_y</p:attrName>
                                        </p:attrNameLst>
                                      </p:cBhvr>
                                      <p:tavLst>
                                        <p:tav tm="0" fmla="#ppt_y-sin(pi*$)/9">
                                          <p:val>
                                            <p:fltVal val="0"/>
                                          </p:val>
                                        </p:tav>
                                        <p:tav tm="100000">
                                          <p:val>
                                            <p:fltVal val="1"/>
                                          </p:val>
                                        </p:tav>
                                      </p:tavLst>
                                    </p:anim>
                                    <p:anim calcmode="lin" valueType="num">
                                      <p:cBhvr>
                                        <p:cTn id="180" dur="332" tmFilter="0, 0; 0.125,0.2665; 0.25,0.4; 0.375,0.465; 0.5,0.5;  0.625,0.535; 0.75,0.6; 0.875,0.7335; 1,1">
                                          <p:stCondLst>
                                            <p:cond delay="1324"/>
                                          </p:stCondLst>
                                        </p:cTn>
                                        <p:tgtEl>
                                          <p:spTgt spid="28"/>
                                        </p:tgtEl>
                                        <p:attrNameLst>
                                          <p:attrName>ppt_y</p:attrName>
                                        </p:attrNameLst>
                                      </p:cBhvr>
                                      <p:tavLst>
                                        <p:tav tm="0" fmla="#ppt_y-sin(pi*$)/27">
                                          <p:val>
                                            <p:fltVal val="0"/>
                                          </p:val>
                                        </p:tav>
                                        <p:tav tm="100000">
                                          <p:val>
                                            <p:fltVal val="1"/>
                                          </p:val>
                                        </p:tav>
                                      </p:tavLst>
                                    </p:anim>
                                    <p:anim calcmode="lin" valueType="num">
                                      <p:cBhvr>
                                        <p:cTn id="181" dur="164" tmFilter="0, 0; 0.125,0.2665; 0.25,0.4; 0.375,0.465; 0.5,0.5;  0.625,0.535; 0.75,0.6; 0.875,0.7335; 1,1">
                                          <p:stCondLst>
                                            <p:cond delay="1656"/>
                                          </p:stCondLst>
                                        </p:cTn>
                                        <p:tgtEl>
                                          <p:spTgt spid="28"/>
                                        </p:tgtEl>
                                        <p:attrNameLst>
                                          <p:attrName>ppt_y</p:attrName>
                                        </p:attrNameLst>
                                      </p:cBhvr>
                                      <p:tavLst>
                                        <p:tav tm="0" fmla="#ppt_y-sin(pi*$)/81">
                                          <p:val>
                                            <p:fltVal val="0"/>
                                          </p:val>
                                        </p:tav>
                                        <p:tav tm="100000">
                                          <p:val>
                                            <p:fltVal val="1"/>
                                          </p:val>
                                        </p:tav>
                                      </p:tavLst>
                                    </p:anim>
                                    <p:animScale>
                                      <p:cBhvr>
                                        <p:cTn id="182" dur="26">
                                          <p:stCondLst>
                                            <p:cond delay="650"/>
                                          </p:stCondLst>
                                        </p:cTn>
                                        <p:tgtEl>
                                          <p:spTgt spid="28"/>
                                        </p:tgtEl>
                                      </p:cBhvr>
                                      <p:to x="100000" y="60000"/>
                                    </p:animScale>
                                    <p:animScale>
                                      <p:cBhvr>
                                        <p:cTn id="183" dur="166" decel="50000">
                                          <p:stCondLst>
                                            <p:cond delay="676"/>
                                          </p:stCondLst>
                                        </p:cTn>
                                        <p:tgtEl>
                                          <p:spTgt spid="28"/>
                                        </p:tgtEl>
                                      </p:cBhvr>
                                      <p:to x="100000" y="100000"/>
                                    </p:animScale>
                                    <p:animScale>
                                      <p:cBhvr>
                                        <p:cTn id="184" dur="26">
                                          <p:stCondLst>
                                            <p:cond delay="1312"/>
                                          </p:stCondLst>
                                        </p:cTn>
                                        <p:tgtEl>
                                          <p:spTgt spid="28"/>
                                        </p:tgtEl>
                                      </p:cBhvr>
                                      <p:to x="100000" y="80000"/>
                                    </p:animScale>
                                    <p:animScale>
                                      <p:cBhvr>
                                        <p:cTn id="185" dur="166" decel="50000">
                                          <p:stCondLst>
                                            <p:cond delay="1338"/>
                                          </p:stCondLst>
                                        </p:cTn>
                                        <p:tgtEl>
                                          <p:spTgt spid="28"/>
                                        </p:tgtEl>
                                      </p:cBhvr>
                                      <p:to x="100000" y="100000"/>
                                    </p:animScale>
                                    <p:animScale>
                                      <p:cBhvr>
                                        <p:cTn id="186" dur="26">
                                          <p:stCondLst>
                                            <p:cond delay="1642"/>
                                          </p:stCondLst>
                                        </p:cTn>
                                        <p:tgtEl>
                                          <p:spTgt spid="28"/>
                                        </p:tgtEl>
                                      </p:cBhvr>
                                      <p:to x="100000" y="90000"/>
                                    </p:animScale>
                                    <p:animScale>
                                      <p:cBhvr>
                                        <p:cTn id="187" dur="166" decel="50000">
                                          <p:stCondLst>
                                            <p:cond delay="1668"/>
                                          </p:stCondLst>
                                        </p:cTn>
                                        <p:tgtEl>
                                          <p:spTgt spid="28"/>
                                        </p:tgtEl>
                                      </p:cBhvr>
                                      <p:to x="100000" y="100000"/>
                                    </p:animScale>
                                    <p:animScale>
                                      <p:cBhvr>
                                        <p:cTn id="188" dur="26">
                                          <p:stCondLst>
                                            <p:cond delay="1808"/>
                                          </p:stCondLst>
                                        </p:cTn>
                                        <p:tgtEl>
                                          <p:spTgt spid="28"/>
                                        </p:tgtEl>
                                      </p:cBhvr>
                                      <p:to x="100000" y="95000"/>
                                    </p:animScale>
                                    <p:animScale>
                                      <p:cBhvr>
                                        <p:cTn id="189" dur="166" decel="50000">
                                          <p:stCondLst>
                                            <p:cond delay="1834"/>
                                          </p:stCondLst>
                                        </p:cTn>
                                        <p:tgtEl>
                                          <p:spTgt spid="2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2" grpId="0"/>
      <p:bldP spid="24" grpId="0"/>
      <p:bldP spid="25" grpId="0"/>
      <p:bldP spid="26" grpId="0"/>
      <p:bldP spid="27" grpId="0"/>
      <p:bldP spid="28"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76</a:t>
            </a:fld>
            <a:endParaRPr lang="ar-EG"/>
          </a:p>
        </p:txBody>
      </p:sp>
      <p:sp>
        <p:nvSpPr>
          <p:cNvPr id="23" name="Rectangle 22"/>
          <p:cNvSpPr/>
          <p:nvPr/>
        </p:nvSpPr>
        <p:spPr>
          <a:xfrm>
            <a:off x="7375621" y="202376"/>
            <a:ext cx="4474710" cy="707886"/>
          </a:xfrm>
          <a:prstGeom prst="rect">
            <a:avLst/>
          </a:prstGeom>
        </p:spPr>
        <p:txBody>
          <a:bodyPr wrap="square">
            <a:spAutoFit/>
          </a:bodyPr>
          <a:lstStyle/>
          <a:p>
            <a:pPr lvl="0" algn="ctr">
              <a:lnSpc>
                <a:spcPct val="125000"/>
              </a:lnSpc>
            </a:pPr>
            <a:r>
              <a:rPr lang="ar-EG" sz="3200" dirty="0">
                <a:solidFill>
                  <a:prstClr val="white"/>
                </a:solidFill>
                <a:latin typeface="Sakkal Majalla" pitchFamily="2" charset="-78"/>
                <a:cs typeface="Sakkal Majalla" pitchFamily="2" charset="-78"/>
              </a:rPr>
              <a:t>تصنيف وترميز المواد</a:t>
            </a:r>
          </a:p>
        </p:txBody>
      </p:sp>
      <p:grpSp>
        <p:nvGrpSpPr>
          <p:cNvPr id="4" name="Group 3"/>
          <p:cNvGrpSpPr/>
          <p:nvPr/>
        </p:nvGrpSpPr>
        <p:grpSpPr>
          <a:xfrm>
            <a:off x="2973170" y="236457"/>
            <a:ext cx="2140514" cy="639724"/>
            <a:chOff x="-359494" y="-39413"/>
            <a:chExt cx="1743262" cy="393068"/>
          </a:xfrm>
        </p:grpSpPr>
        <p:pic>
          <p:nvPicPr>
            <p:cNvPr id="5" name="Picture 4" descr="arrow curved green down | Curved arrow, Arrow, Symbols"/>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378309">
              <a:off x="1024089" y="-25659"/>
              <a:ext cx="359679" cy="379314"/>
            </a:xfrm>
            <a:prstGeom prst="rect">
              <a:avLst/>
            </a:prstGeom>
            <a:noFill/>
            <a:ln>
              <a:noFill/>
            </a:ln>
          </p:spPr>
        </p:pic>
        <p:sp>
          <p:nvSpPr>
            <p:cNvPr id="6" name="Text Box 145"/>
            <p:cNvSpPr txBox="1"/>
            <p:nvPr/>
          </p:nvSpPr>
          <p:spPr>
            <a:xfrm>
              <a:off x="-359494" y="-39413"/>
              <a:ext cx="1469166" cy="323431"/>
            </a:xfrm>
            <a:prstGeom prst="rect">
              <a:avLst/>
            </a:prstGeom>
            <a:noFill/>
            <a:ln w="6350">
              <a:noFill/>
            </a:ln>
            <a:effectLst/>
          </p:spPr>
          <p:txBody>
            <a:bodyPr rot="0" spcFirstLastPara="0" vert="horz" wrap="square" lIns="91440" tIns="45720" rIns="91440" bIns="45720" numCol="1" spcCol="0" rtlCol="1" fromWordArt="0" anchor="t" anchorCtr="0" forceAA="0" compatLnSpc="1">
              <a:prstTxWarp prst="textNoShape">
                <a:avLst/>
              </a:prstTxWarp>
              <a:noAutofit/>
            </a:bodyPr>
            <a:lstStyle/>
            <a:p>
              <a:pPr>
                <a:lnSpc>
                  <a:spcPct val="107000"/>
                </a:lnSpc>
                <a:spcAft>
                  <a:spcPts val="800"/>
                </a:spcAft>
              </a:pPr>
              <a:r>
                <a:rPr lang="ar-SA" sz="24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أسس التصنيف</a:t>
              </a:r>
              <a:endParaRPr lang="en-US" sz="14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8" name="Group 7"/>
          <p:cNvGrpSpPr/>
          <p:nvPr/>
        </p:nvGrpSpPr>
        <p:grpSpPr>
          <a:xfrm>
            <a:off x="7964319" y="1459890"/>
            <a:ext cx="4003092" cy="586048"/>
            <a:chOff x="-9113150" y="606"/>
            <a:chExt cx="10370498" cy="1705383"/>
          </a:xfrm>
        </p:grpSpPr>
        <p:pic>
          <p:nvPicPr>
            <p:cNvPr id="9" name="Picture 8" descr="E:\القديم كله\صور\emy\0_0017_Vector-Smart-Object.pn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8215" y="135113"/>
              <a:ext cx="1345563" cy="1436370"/>
            </a:xfrm>
            <a:prstGeom prst="rect">
              <a:avLst/>
            </a:prstGeom>
            <a:noFill/>
            <a:ln>
              <a:noFill/>
            </a:ln>
          </p:spPr>
        </p:pic>
        <p:sp>
          <p:nvSpPr>
            <p:cNvPr id="10" name="Rectangle 9"/>
            <p:cNvSpPr/>
            <p:nvPr/>
          </p:nvSpPr>
          <p:spPr>
            <a:xfrm>
              <a:off x="317685" y="606"/>
              <a:ext cx="482511" cy="1195710"/>
            </a:xfrm>
            <a:prstGeom prst="rect">
              <a:avLst/>
            </a:prstGeom>
          </p:spPr>
          <p:txBody>
            <a:bodyPr wrap="square">
              <a:noAutofit/>
            </a:bodyPr>
            <a:lstStyle/>
            <a:p>
              <a:pPr algn="ctr" rtl="1">
                <a:lnSpc>
                  <a:spcPct val="107000"/>
                </a:lnSpc>
                <a:spcAft>
                  <a:spcPts val="800"/>
                </a:spcAft>
              </a:pPr>
              <a:r>
                <a:rPr lang="ar-SA" sz="2400" b="1" dirty="0">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1</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a:p>
              <a:pPr algn="ctr" rtl="1">
                <a:lnSpc>
                  <a:spcPct val="107000"/>
                </a:lnSpc>
                <a:spcAft>
                  <a:spcPts val="800"/>
                </a:spcAft>
              </a:pPr>
              <a:r>
                <a:rPr lang="en-US" sz="2400" b="1" dirty="0">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 </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11" name="Rectangle 10"/>
            <p:cNvSpPr/>
            <p:nvPr/>
          </p:nvSpPr>
          <p:spPr>
            <a:xfrm>
              <a:off x="-9113150" y="260725"/>
              <a:ext cx="9024944" cy="1445264"/>
            </a:xfrm>
            <a:prstGeom prst="rect">
              <a:avLst/>
            </a:prstGeom>
          </p:spPr>
          <p:txBody>
            <a:bodyPr wrap="square">
              <a:noAutofit/>
            </a:bodyPr>
            <a:lstStyle/>
            <a:p>
              <a:pPr algn="r" rtl="1">
                <a:lnSpc>
                  <a:spcPct val="107000"/>
                </a:lnSpc>
                <a:spcAft>
                  <a:spcPts val="800"/>
                </a:spcAft>
              </a:pPr>
              <a:r>
                <a:rPr lang="ar-SA" sz="2400" b="1">
                  <a:solidFill>
                    <a:srgbClr val="00B050"/>
                  </a:solidFill>
                  <a:effectLst/>
                  <a:latin typeface="Sakkal Majalla" panose="02000000000000000000" pitchFamily="2" charset="-78"/>
                  <a:ea typeface="Calibri" panose="020F0502020204030204" pitchFamily="34" charset="0"/>
                  <a:cs typeface="Sakkal Majalla" panose="02000000000000000000" pitchFamily="2" charset="-78"/>
                </a:rPr>
                <a:t>التصنيف على أساس القيمة:</a:t>
              </a:r>
              <a:endParaRPr lang="en-US" sz="240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2" name="Rectangle 1"/>
          <p:cNvSpPr/>
          <p:nvPr/>
        </p:nvSpPr>
        <p:spPr>
          <a:xfrm>
            <a:off x="838200" y="2042882"/>
            <a:ext cx="10748210" cy="1015663"/>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Sakkal Majalla" panose="02000000000000000000" pitchFamily="2" charset="-78"/>
                <a:cs typeface="Sakkal Majalla" panose="02000000000000000000" pitchFamily="2" charset="-78"/>
              </a:rPr>
              <a:t>من رواد هذا التصنيف العالم الإيطالي </a:t>
            </a:r>
            <a:r>
              <a:rPr lang="ar-EG" sz="2400" b="1" dirty="0" smtClean="0">
                <a:solidFill>
                  <a:srgbClr val="002060"/>
                </a:solidFill>
                <a:latin typeface="Sakkal Majalla" panose="02000000000000000000" pitchFamily="2" charset="-78"/>
                <a:cs typeface="Sakkal Majalla" panose="02000000000000000000" pitchFamily="2" charset="-78"/>
              </a:rPr>
              <a:t>باريتو </a:t>
            </a:r>
            <a:r>
              <a:rPr lang="ar-EG" sz="2400" b="1" dirty="0">
                <a:solidFill>
                  <a:srgbClr val="002060"/>
                </a:solidFill>
                <a:latin typeface="Sakkal Majalla" panose="02000000000000000000" pitchFamily="2" charset="-78"/>
                <a:cs typeface="Sakkal Majalla" panose="02000000000000000000" pitchFamily="2" charset="-78"/>
              </a:rPr>
              <a:t>الذي قسم المواد الموجودة في أي مستودع على أساس قيمة المنصرف </a:t>
            </a:r>
            <a:r>
              <a:rPr lang="ar-EG" sz="2400" b="1" dirty="0" smtClean="0">
                <a:solidFill>
                  <a:srgbClr val="002060"/>
                </a:solidFill>
                <a:latin typeface="Sakkal Majalla" panose="02000000000000000000" pitchFamily="2" charset="-78"/>
                <a:cs typeface="Sakkal Majalla" panose="02000000000000000000" pitchFamily="2" charset="-78"/>
              </a:rPr>
              <a:t/>
            </a:r>
            <a:br>
              <a:rPr lang="ar-EG" sz="2400" b="1" dirty="0" smtClean="0">
                <a:solidFill>
                  <a:srgbClr val="002060"/>
                </a:solidFill>
                <a:latin typeface="Sakkal Majalla" panose="02000000000000000000" pitchFamily="2" charset="-78"/>
                <a:cs typeface="Sakkal Majalla" panose="02000000000000000000" pitchFamily="2" charset="-78"/>
              </a:rPr>
            </a:br>
            <a:r>
              <a:rPr lang="ar-EG" sz="2400" b="1" dirty="0" smtClean="0">
                <a:solidFill>
                  <a:srgbClr val="002060"/>
                </a:solidFill>
                <a:latin typeface="Sakkal Majalla" panose="02000000000000000000" pitchFamily="2" charset="-78"/>
                <a:cs typeface="Sakkal Majalla" panose="02000000000000000000" pitchFamily="2" charset="-78"/>
              </a:rPr>
              <a:t>من </a:t>
            </a:r>
            <a:r>
              <a:rPr lang="ar-EG" sz="2400" b="1" dirty="0">
                <a:solidFill>
                  <a:srgbClr val="002060"/>
                </a:solidFill>
                <a:latin typeface="Sakkal Majalla" panose="02000000000000000000" pitchFamily="2" charset="-78"/>
                <a:cs typeface="Sakkal Majalla" panose="02000000000000000000" pitchFamily="2" charset="-78"/>
              </a:rPr>
              <a:t>هذه المواد</a:t>
            </a:r>
            <a:endParaRPr lang="en-US" sz="2400" b="1" dirty="0">
              <a:solidFill>
                <a:srgbClr val="002060"/>
              </a:solidFill>
              <a:latin typeface="Sakkal Majalla" panose="02000000000000000000" pitchFamily="2" charset="-78"/>
              <a:cs typeface="Sakkal Majalla" panose="02000000000000000000" pitchFamily="2" charset="-78"/>
            </a:endParaRPr>
          </a:p>
        </p:txBody>
      </p:sp>
      <p:grpSp>
        <p:nvGrpSpPr>
          <p:cNvPr id="13" name="Group 12"/>
          <p:cNvGrpSpPr/>
          <p:nvPr/>
        </p:nvGrpSpPr>
        <p:grpSpPr>
          <a:xfrm>
            <a:off x="838200" y="3058545"/>
            <a:ext cx="10609813" cy="1015663"/>
            <a:chOff x="838200" y="3058545"/>
            <a:chExt cx="10609813" cy="1015663"/>
          </a:xfrm>
        </p:grpSpPr>
        <p:pic>
          <p:nvPicPr>
            <p:cNvPr id="3" name="Picture 2"/>
            <p:cNvPicPr>
              <a:picLocks noChangeAspect="1"/>
            </p:cNvPicPr>
            <p:nvPr/>
          </p:nvPicPr>
          <p:blipFill rotWithShape="1">
            <a:blip r:embed="rId5"/>
            <a:srcRect l="17584" t="6991" r="11773" b="4706"/>
            <a:stretch/>
          </p:blipFill>
          <p:spPr>
            <a:xfrm flipH="1">
              <a:off x="10966749" y="3211253"/>
              <a:ext cx="481264" cy="681789"/>
            </a:xfrm>
            <a:prstGeom prst="rect">
              <a:avLst/>
            </a:prstGeom>
          </p:spPr>
        </p:pic>
        <p:sp>
          <p:nvSpPr>
            <p:cNvPr id="12" name="Rectangle 11"/>
            <p:cNvSpPr/>
            <p:nvPr/>
          </p:nvSpPr>
          <p:spPr>
            <a:xfrm>
              <a:off x="838200" y="3058545"/>
              <a:ext cx="10174119" cy="1015663"/>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فالقسم الأول "أ" وهو المهم تبلغ قيمة الكميات المصروفة منه ۷۰٪ من إجمالي قيمة المواد المصروفة من المستودع وعدد بنوده يمثل فقط ۱۰٪ من عدد بنود المخزون</a:t>
              </a:r>
            </a:p>
          </p:txBody>
        </p:sp>
      </p:grpSp>
      <p:grpSp>
        <p:nvGrpSpPr>
          <p:cNvPr id="15" name="Group 14"/>
          <p:cNvGrpSpPr/>
          <p:nvPr/>
        </p:nvGrpSpPr>
        <p:grpSpPr>
          <a:xfrm>
            <a:off x="864234" y="4045750"/>
            <a:ext cx="10609813" cy="1015663"/>
            <a:chOff x="838200" y="3058545"/>
            <a:chExt cx="10609813" cy="1015663"/>
          </a:xfrm>
        </p:grpSpPr>
        <p:pic>
          <p:nvPicPr>
            <p:cNvPr id="16" name="Picture 15"/>
            <p:cNvPicPr>
              <a:picLocks noChangeAspect="1"/>
            </p:cNvPicPr>
            <p:nvPr/>
          </p:nvPicPr>
          <p:blipFill rotWithShape="1">
            <a:blip r:embed="rId5"/>
            <a:srcRect l="17584" t="6991" r="11773" b="4706"/>
            <a:stretch/>
          </p:blipFill>
          <p:spPr>
            <a:xfrm flipH="1">
              <a:off x="10966749" y="3211253"/>
              <a:ext cx="481264" cy="681789"/>
            </a:xfrm>
            <a:prstGeom prst="rect">
              <a:avLst/>
            </a:prstGeom>
          </p:spPr>
        </p:pic>
        <p:sp>
          <p:nvSpPr>
            <p:cNvPr id="17" name="Rectangle 16"/>
            <p:cNvSpPr/>
            <p:nvPr/>
          </p:nvSpPr>
          <p:spPr>
            <a:xfrm>
              <a:off x="838200" y="3058545"/>
              <a:ext cx="10174119" cy="1015663"/>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فالقسم الأول "أ" وهو المهم تبلغ قيمة الكميات المصروفة منه ۷۰٪ من إجمالي قيمة المواد المصروفة من المستودع وعدد بنوده يمثل فقط ۱۰٪ من عدد بنود المخزون</a:t>
              </a:r>
            </a:p>
          </p:txBody>
        </p:sp>
      </p:grpSp>
      <p:grpSp>
        <p:nvGrpSpPr>
          <p:cNvPr id="18" name="Group 17"/>
          <p:cNvGrpSpPr/>
          <p:nvPr/>
        </p:nvGrpSpPr>
        <p:grpSpPr>
          <a:xfrm>
            <a:off x="890268" y="5032955"/>
            <a:ext cx="10609813" cy="1015663"/>
            <a:chOff x="838200" y="3058545"/>
            <a:chExt cx="10609813" cy="1015663"/>
          </a:xfrm>
        </p:grpSpPr>
        <p:pic>
          <p:nvPicPr>
            <p:cNvPr id="19" name="Picture 18"/>
            <p:cNvPicPr>
              <a:picLocks noChangeAspect="1"/>
            </p:cNvPicPr>
            <p:nvPr/>
          </p:nvPicPr>
          <p:blipFill rotWithShape="1">
            <a:blip r:embed="rId5"/>
            <a:srcRect l="17584" t="6991" r="11773" b="4706"/>
            <a:stretch/>
          </p:blipFill>
          <p:spPr>
            <a:xfrm flipH="1">
              <a:off x="10966749" y="3211253"/>
              <a:ext cx="481264" cy="681789"/>
            </a:xfrm>
            <a:prstGeom prst="rect">
              <a:avLst/>
            </a:prstGeom>
          </p:spPr>
        </p:pic>
        <p:sp>
          <p:nvSpPr>
            <p:cNvPr id="20" name="Rectangle 19"/>
            <p:cNvSpPr/>
            <p:nvPr/>
          </p:nvSpPr>
          <p:spPr>
            <a:xfrm>
              <a:off x="838200" y="3058545"/>
              <a:ext cx="10174119" cy="1015663"/>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فالقسم الأول "أ" وهو المهم تبلغ قيمة الكميات المصروفة منه ۷۰٪ من إجمالي قيمة المواد المصروفة من المستودع وعدد بنوده يمثل فقط ۱۰٪ من عدد بنود المخزون</a:t>
              </a:r>
            </a:p>
          </p:txBody>
        </p:sp>
      </p:grpSp>
      <p:sp>
        <p:nvSpPr>
          <p:cNvPr id="21"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22"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6"/>
              </a:rPr>
              <a:t>www.dawliatraining.com</a:t>
            </a:r>
            <a:endParaRPr lang="en-US" sz="1100" dirty="0">
              <a:effectLst/>
              <a:ea typeface="Calibri"/>
              <a:cs typeface="Arial"/>
            </a:endParaRPr>
          </a:p>
        </p:txBody>
      </p:sp>
    </p:spTree>
    <p:extLst>
      <p:ext uri="{BB962C8B-B14F-4D97-AF65-F5344CB8AC3E}">
        <p14:creationId xmlns:p14="http://schemas.microsoft.com/office/powerpoint/2010/main" val="29404565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ppt_w</p:attrName>
                                        </p:attrNameLst>
                                      </p:cBhvr>
                                      <p:tavLst>
                                        <p:tav tm="0">
                                          <p:val>
                                            <p:fltVal val="0"/>
                                          </p:val>
                                        </p:tav>
                                        <p:tav tm="100000">
                                          <p:val>
                                            <p:strVal val="#ppt_w"/>
                                          </p:val>
                                        </p:tav>
                                      </p:tavLst>
                                    </p:anim>
                                    <p:anim calcmode="lin" valueType="num">
                                      <p:cBhvr>
                                        <p:cTn id="15" dur="500" fill="hold"/>
                                        <p:tgtEl>
                                          <p:spTgt spid="8"/>
                                        </p:tgtEl>
                                        <p:attrNameLst>
                                          <p:attrName>ppt_h</p:attrName>
                                        </p:attrNameLst>
                                      </p:cBhvr>
                                      <p:tavLst>
                                        <p:tav tm="0">
                                          <p:val>
                                            <p:fltVal val="0"/>
                                          </p:val>
                                        </p:tav>
                                        <p:tav tm="100000">
                                          <p:val>
                                            <p:strVal val="#ppt_h"/>
                                          </p:val>
                                        </p:tav>
                                      </p:tavLst>
                                    </p:anim>
                                    <p:animEffect transition="in" filter="fade">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barn(inVertical)">
                                      <p:cBhvr>
                                        <p:cTn id="21" dur="500"/>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18" presetClass="entr" presetSubtype="12" fill="hold"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strips(downLeft)">
                                      <p:cBhvr>
                                        <p:cTn id="26" dur="500"/>
                                        <p:tgtEl>
                                          <p:spTgt spid="13"/>
                                        </p:tgtEl>
                                      </p:cBhvr>
                                    </p:animEffect>
                                  </p:childTnLst>
                                </p:cTn>
                              </p:par>
                            </p:childTnLst>
                          </p:cTn>
                        </p:par>
                      </p:childTnLst>
                    </p:cTn>
                  </p:par>
                  <p:par>
                    <p:cTn id="27" fill="hold">
                      <p:stCondLst>
                        <p:cond delay="indefinite"/>
                      </p:stCondLst>
                      <p:childTnLst>
                        <p:par>
                          <p:cTn id="28" fill="hold">
                            <p:stCondLst>
                              <p:cond delay="0"/>
                            </p:stCondLst>
                            <p:childTnLst>
                              <p:par>
                                <p:cTn id="29" presetID="18" presetClass="entr" presetSubtype="12" fill="hold" nodeType="click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strips(downLeft)">
                                      <p:cBhvr>
                                        <p:cTn id="31" dur="500"/>
                                        <p:tgtEl>
                                          <p:spTgt spid="15"/>
                                        </p:tgtEl>
                                      </p:cBhvr>
                                    </p:animEffect>
                                  </p:childTnLst>
                                </p:cTn>
                              </p:par>
                            </p:childTnLst>
                          </p:cTn>
                        </p:par>
                      </p:childTnLst>
                    </p:cTn>
                  </p:par>
                  <p:par>
                    <p:cTn id="32" fill="hold">
                      <p:stCondLst>
                        <p:cond delay="indefinite"/>
                      </p:stCondLst>
                      <p:childTnLst>
                        <p:par>
                          <p:cTn id="33" fill="hold">
                            <p:stCondLst>
                              <p:cond delay="0"/>
                            </p:stCondLst>
                            <p:childTnLst>
                              <p:par>
                                <p:cTn id="34" presetID="18" presetClass="entr" presetSubtype="12" fill="hold" nodeType="click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strips(downLeft)">
                                      <p:cBhvr>
                                        <p:cTn id="3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77</a:t>
            </a:fld>
            <a:endParaRPr lang="ar-EG"/>
          </a:p>
        </p:txBody>
      </p:sp>
      <p:sp>
        <p:nvSpPr>
          <p:cNvPr id="23" name="Rectangle 22"/>
          <p:cNvSpPr/>
          <p:nvPr/>
        </p:nvSpPr>
        <p:spPr>
          <a:xfrm>
            <a:off x="7375621" y="202376"/>
            <a:ext cx="4474710" cy="707886"/>
          </a:xfrm>
          <a:prstGeom prst="rect">
            <a:avLst/>
          </a:prstGeom>
        </p:spPr>
        <p:txBody>
          <a:bodyPr wrap="square">
            <a:spAutoFit/>
          </a:bodyPr>
          <a:lstStyle/>
          <a:p>
            <a:pPr lvl="0" algn="ctr">
              <a:lnSpc>
                <a:spcPct val="125000"/>
              </a:lnSpc>
            </a:pPr>
            <a:r>
              <a:rPr lang="ar-EG" sz="3200" dirty="0">
                <a:solidFill>
                  <a:prstClr val="white"/>
                </a:solidFill>
                <a:latin typeface="Sakkal Majalla" pitchFamily="2" charset="-78"/>
                <a:cs typeface="Sakkal Majalla" pitchFamily="2" charset="-78"/>
              </a:rPr>
              <a:t>تصنيف وترميز المواد</a:t>
            </a:r>
          </a:p>
        </p:txBody>
      </p:sp>
      <p:grpSp>
        <p:nvGrpSpPr>
          <p:cNvPr id="4" name="Group 3"/>
          <p:cNvGrpSpPr/>
          <p:nvPr/>
        </p:nvGrpSpPr>
        <p:grpSpPr>
          <a:xfrm>
            <a:off x="0" y="1381169"/>
            <a:ext cx="12055023" cy="5074772"/>
            <a:chOff x="0" y="1381169"/>
            <a:chExt cx="12055023" cy="5074772"/>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flipV="1">
              <a:off x="8965869" y="1567543"/>
              <a:ext cx="3089154" cy="4888398"/>
            </a:xfrm>
            <a:prstGeom prst="rect">
              <a:avLst/>
            </a:prstGeom>
          </p:spPr>
        </p:pic>
        <p:sp>
          <p:nvSpPr>
            <p:cNvPr id="6" name="Rectangle 5"/>
            <p:cNvSpPr/>
            <p:nvPr/>
          </p:nvSpPr>
          <p:spPr>
            <a:xfrm>
              <a:off x="0" y="1381169"/>
              <a:ext cx="9220252" cy="1015663"/>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في هذا التصنيف يركز على أهمية النوع الأول "أ" لأنه أهمية بالنسبة للمنشأة ويجب أن ينصب الاهتمام على هذا النوع أو القسم خصوصا في عمليات الشراء ومراقبة المخزون الأصناف هذا القسم</a:t>
              </a:r>
            </a:p>
          </p:txBody>
        </p:sp>
      </p:grpSp>
      <p:sp>
        <p:nvSpPr>
          <p:cNvPr id="8" name="Rectangle 7"/>
          <p:cNvSpPr/>
          <p:nvPr/>
        </p:nvSpPr>
        <p:spPr>
          <a:xfrm>
            <a:off x="344384" y="3226122"/>
            <a:ext cx="8621485" cy="1015663"/>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والقسم (أ) هو عبارة عن البنود سريعة الدوران أي التي تم طلبها واستخدامها باستمرار في حين </a:t>
            </a:r>
            <a:r>
              <a:rPr lang="ar-EG" sz="2400" b="1" dirty="0" smtClean="0">
                <a:solidFill>
                  <a:srgbClr val="002060"/>
                </a:solidFill>
                <a:latin typeface="Calibri" panose="020F0502020204030204" pitchFamily="34" charset="0"/>
                <a:ea typeface="Calibri" panose="020F0502020204030204" pitchFamily="34" charset="0"/>
                <a:cs typeface="Sakkal Majalla" panose="02000000000000000000" pitchFamily="2" charset="-78"/>
              </a:rPr>
              <a:t>أن </a:t>
            </a: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البنود في القسم (ج) هي البنود بطيئة الحركة </a:t>
            </a:r>
          </a:p>
        </p:txBody>
      </p:sp>
      <p:sp>
        <p:nvSpPr>
          <p:cNvPr id="9" name="Rectangle 8"/>
          <p:cNvSpPr/>
          <p:nvPr/>
        </p:nvSpPr>
        <p:spPr>
          <a:xfrm>
            <a:off x="498764" y="5040164"/>
            <a:ext cx="9284523" cy="1015663"/>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ولذا تعطى الأولوية للأصناف الموجودة في القسم (أ) لأن والحصول على أسعار جيدة سيؤدي إلى تحقيق وتوفير في تكاليف المواد المستخدمة أو السلع المنتجة بالمنشأة</a:t>
            </a:r>
          </a:p>
        </p:txBody>
      </p:sp>
      <p:sp>
        <p:nvSpPr>
          <p:cNvPr id="10"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11"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4"/>
              </a:rPr>
              <a:t>www.dawliatraining.com</a:t>
            </a:r>
            <a:endParaRPr lang="en-US" sz="1100" dirty="0">
              <a:effectLst/>
              <a:ea typeface="Calibri"/>
              <a:cs typeface="Arial"/>
            </a:endParaRPr>
          </a:p>
        </p:txBody>
      </p:sp>
    </p:spTree>
    <p:extLst>
      <p:ext uri="{BB962C8B-B14F-4D97-AF65-F5344CB8AC3E}">
        <p14:creationId xmlns:p14="http://schemas.microsoft.com/office/powerpoint/2010/main" val="6745357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78</a:t>
            </a:fld>
            <a:endParaRPr lang="ar-EG"/>
          </a:p>
        </p:txBody>
      </p:sp>
      <p:sp>
        <p:nvSpPr>
          <p:cNvPr id="23" name="Rectangle 22"/>
          <p:cNvSpPr/>
          <p:nvPr/>
        </p:nvSpPr>
        <p:spPr>
          <a:xfrm>
            <a:off x="7375621" y="202376"/>
            <a:ext cx="4474710" cy="707886"/>
          </a:xfrm>
          <a:prstGeom prst="rect">
            <a:avLst/>
          </a:prstGeom>
        </p:spPr>
        <p:txBody>
          <a:bodyPr wrap="square">
            <a:spAutoFit/>
          </a:bodyPr>
          <a:lstStyle/>
          <a:p>
            <a:pPr lvl="0" algn="ctr">
              <a:lnSpc>
                <a:spcPct val="125000"/>
              </a:lnSpc>
            </a:pPr>
            <a:r>
              <a:rPr lang="ar-EG" sz="3200" dirty="0">
                <a:solidFill>
                  <a:prstClr val="white"/>
                </a:solidFill>
                <a:latin typeface="Sakkal Majalla" pitchFamily="2" charset="-78"/>
                <a:cs typeface="Sakkal Majalla" pitchFamily="2" charset="-78"/>
              </a:rPr>
              <a:t>تصنيف وترميز المواد</a:t>
            </a:r>
          </a:p>
        </p:txBody>
      </p:sp>
      <p:grpSp>
        <p:nvGrpSpPr>
          <p:cNvPr id="4" name="Group 3"/>
          <p:cNvGrpSpPr/>
          <p:nvPr/>
        </p:nvGrpSpPr>
        <p:grpSpPr>
          <a:xfrm>
            <a:off x="4957011" y="1459890"/>
            <a:ext cx="7010400" cy="586049"/>
            <a:chOff x="-16903948" y="606"/>
            <a:chExt cx="18161296" cy="1705385"/>
          </a:xfrm>
        </p:grpSpPr>
        <p:pic>
          <p:nvPicPr>
            <p:cNvPr id="5" name="Picture 4" descr="E:\القديم كله\صور\emy\0_0017_Vector-Smart-Object.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8215" y="135113"/>
              <a:ext cx="1345563" cy="1436370"/>
            </a:xfrm>
            <a:prstGeom prst="rect">
              <a:avLst/>
            </a:prstGeom>
            <a:noFill/>
            <a:ln>
              <a:noFill/>
            </a:ln>
          </p:spPr>
        </p:pic>
        <p:sp>
          <p:nvSpPr>
            <p:cNvPr id="6" name="Rectangle 5"/>
            <p:cNvSpPr/>
            <p:nvPr/>
          </p:nvSpPr>
          <p:spPr>
            <a:xfrm>
              <a:off x="317685" y="606"/>
              <a:ext cx="482511" cy="1195710"/>
            </a:xfrm>
            <a:prstGeom prst="rect">
              <a:avLst/>
            </a:prstGeom>
          </p:spPr>
          <p:txBody>
            <a:bodyPr wrap="square">
              <a:noAutofit/>
            </a:bodyPr>
            <a:lstStyle/>
            <a:p>
              <a:pPr algn="ctr" rtl="1">
                <a:lnSpc>
                  <a:spcPct val="107000"/>
                </a:lnSpc>
                <a:spcAft>
                  <a:spcPts val="800"/>
                </a:spcAft>
              </a:pPr>
              <a:r>
                <a:rPr lang="ar-EG" sz="2400" b="1" dirty="0" smtClean="0">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2</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a:p>
              <a:pPr algn="ctr" rtl="1">
                <a:lnSpc>
                  <a:spcPct val="107000"/>
                </a:lnSpc>
                <a:spcAft>
                  <a:spcPts val="800"/>
                </a:spcAft>
              </a:pPr>
              <a:r>
                <a:rPr lang="en-US" sz="2400" b="1" dirty="0">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 </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8" name="Rectangle 7"/>
            <p:cNvSpPr/>
            <p:nvPr/>
          </p:nvSpPr>
          <p:spPr>
            <a:xfrm>
              <a:off x="-16903948" y="260725"/>
              <a:ext cx="16815743" cy="1445266"/>
            </a:xfrm>
            <a:prstGeom prst="rect">
              <a:avLst/>
            </a:prstGeom>
          </p:spPr>
          <p:txBody>
            <a:bodyPr wrap="square">
              <a:noAutofit/>
            </a:bodyPr>
            <a:lstStyle/>
            <a:p>
              <a:pPr>
                <a:lnSpc>
                  <a:spcPct val="107000"/>
                </a:lnSpc>
                <a:spcAft>
                  <a:spcPts val="800"/>
                </a:spcAft>
              </a:pPr>
              <a:r>
                <a:rPr lang="ar-SA" sz="2400" b="1" dirty="0">
                  <a:solidFill>
                    <a:srgbClr val="00B050"/>
                  </a:solidFill>
                  <a:latin typeface="Sakkal Majalla" panose="02000000000000000000" pitchFamily="2" charset="-78"/>
                  <a:ea typeface="Calibri" panose="020F0502020204030204" pitchFamily="34" charset="0"/>
                  <a:cs typeface="Sakkal Majalla" panose="02000000000000000000" pitchFamily="2" charset="-78"/>
                </a:rPr>
                <a:t>التصنيف على أساس درجة التبريد اللازمة </a:t>
              </a:r>
              <a:r>
                <a:rPr lang="ar-SA" sz="2400" b="1" dirty="0" smtClean="0">
                  <a:solidFill>
                    <a:srgbClr val="00B050"/>
                  </a:solidFill>
                  <a:latin typeface="Sakkal Majalla" panose="02000000000000000000" pitchFamily="2" charset="-78"/>
                  <a:ea typeface="Calibri" panose="020F0502020204030204" pitchFamily="34" charset="0"/>
                  <a:cs typeface="Sakkal Majalla" panose="02000000000000000000" pitchFamily="2" charset="-78"/>
                </a:rPr>
                <a:t>لحفظ</a:t>
              </a:r>
              <a:r>
                <a:rPr lang="ar-EG" sz="2400" b="1" dirty="0">
                  <a:solidFill>
                    <a:srgbClr val="00B050"/>
                  </a:solidFill>
                  <a:latin typeface="Sakkal Majalla" panose="02000000000000000000" pitchFamily="2" charset="-78"/>
                  <a:ea typeface="Calibri" panose="020F0502020204030204" pitchFamily="34" charset="0"/>
                  <a:cs typeface="Sakkal Majalla" panose="02000000000000000000" pitchFamily="2" charset="-78"/>
                </a:rPr>
                <a:t> </a:t>
              </a:r>
              <a:r>
                <a:rPr lang="ar-EG" sz="2400" b="1" dirty="0" smtClean="0">
                  <a:solidFill>
                    <a:srgbClr val="00B050"/>
                  </a:solidFill>
                  <a:latin typeface="Sakkal Majalla" panose="02000000000000000000" pitchFamily="2" charset="-78"/>
                  <a:ea typeface="Calibri" panose="020F0502020204030204" pitchFamily="34" charset="0"/>
                  <a:cs typeface="Sakkal Majalla" panose="02000000000000000000" pitchFamily="2" charset="-78"/>
                </a:rPr>
                <a:t>المواد:</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3" name="Group 2"/>
          <p:cNvGrpSpPr/>
          <p:nvPr/>
        </p:nvGrpSpPr>
        <p:grpSpPr>
          <a:xfrm>
            <a:off x="401054" y="2089105"/>
            <a:ext cx="11046959" cy="1015663"/>
            <a:chOff x="401054" y="2089105"/>
            <a:chExt cx="11046959" cy="1015663"/>
          </a:xfrm>
        </p:grpSpPr>
        <p:pic>
          <p:nvPicPr>
            <p:cNvPr id="2" name="Picture 1"/>
            <p:cNvPicPr>
              <a:picLocks noChangeAspect="1"/>
            </p:cNvPicPr>
            <p:nvPr/>
          </p:nvPicPr>
          <p:blipFill>
            <a:blip r:embed="rId4"/>
            <a:stretch>
              <a:fillRect/>
            </a:stretch>
          </p:blipFill>
          <p:spPr>
            <a:xfrm>
              <a:off x="10742161" y="2089105"/>
              <a:ext cx="705852" cy="932447"/>
            </a:xfrm>
            <a:prstGeom prst="rect">
              <a:avLst/>
            </a:prstGeom>
          </p:spPr>
        </p:pic>
        <p:sp>
          <p:nvSpPr>
            <p:cNvPr id="9" name="Rectangle 8"/>
            <p:cNvSpPr/>
            <p:nvPr/>
          </p:nvSpPr>
          <p:spPr>
            <a:xfrm>
              <a:off x="401054" y="2089105"/>
              <a:ext cx="10341108" cy="1015663"/>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فهناك مواد تحتاج إلى درجة تجميد أقل من الصفر المئوي كاللحوم والمثلجات والدم واللقاحات والأمصال وهناك مواد تحتاج إلى تبريد من 2-8 م° مثل بعض أنواع من الأدوية وبعض الأغذية ومواد المختبر</a:t>
              </a:r>
            </a:p>
          </p:txBody>
        </p:sp>
      </p:grpSp>
      <p:grpSp>
        <p:nvGrpSpPr>
          <p:cNvPr id="11" name="Group 10"/>
          <p:cNvGrpSpPr/>
          <p:nvPr/>
        </p:nvGrpSpPr>
        <p:grpSpPr>
          <a:xfrm>
            <a:off x="395004" y="3146182"/>
            <a:ext cx="11046959" cy="1015663"/>
            <a:chOff x="401054" y="2089105"/>
            <a:chExt cx="11046959" cy="1015663"/>
          </a:xfrm>
        </p:grpSpPr>
        <p:pic>
          <p:nvPicPr>
            <p:cNvPr id="12" name="Picture 11"/>
            <p:cNvPicPr>
              <a:picLocks noChangeAspect="1"/>
            </p:cNvPicPr>
            <p:nvPr/>
          </p:nvPicPr>
          <p:blipFill>
            <a:blip r:embed="rId4"/>
            <a:stretch>
              <a:fillRect/>
            </a:stretch>
          </p:blipFill>
          <p:spPr>
            <a:xfrm>
              <a:off x="10742161" y="2089105"/>
              <a:ext cx="705852" cy="932447"/>
            </a:xfrm>
            <a:prstGeom prst="rect">
              <a:avLst/>
            </a:prstGeom>
          </p:spPr>
        </p:pic>
        <p:sp>
          <p:nvSpPr>
            <p:cNvPr id="13" name="Rectangle 12"/>
            <p:cNvSpPr/>
            <p:nvPr/>
          </p:nvSpPr>
          <p:spPr>
            <a:xfrm>
              <a:off x="401054" y="2089105"/>
              <a:ext cx="10341108" cy="1015663"/>
            </a:xfrm>
            <a:prstGeom prst="rect">
              <a:avLst/>
            </a:prstGeom>
          </p:spPr>
          <p:txBody>
            <a:bodyPr wrap="square">
              <a:spAutoFit/>
            </a:bodyPr>
            <a:lstStyle/>
            <a:p>
              <a:pPr algn="justLow">
                <a:lnSpc>
                  <a:spcPct val="125000"/>
                </a:lnSpc>
                <a:spcAft>
                  <a:spcPts val="1000"/>
                </a:spcAft>
              </a:pPr>
              <a:r>
                <a:rPr lang="ar-EG" sz="2400" b="1" dirty="0" smtClean="0">
                  <a:solidFill>
                    <a:srgbClr val="002060"/>
                  </a:solidFill>
                  <a:latin typeface="Calibri" panose="020F0502020204030204" pitchFamily="34" charset="0"/>
                  <a:ea typeface="Calibri" panose="020F0502020204030204" pitchFamily="34" charset="0"/>
                  <a:cs typeface="Sakkal Majalla" panose="02000000000000000000" pitchFamily="2" charset="-78"/>
                </a:rPr>
                <a:t>ومجموعة </a:t>
              </a: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ثالثة من الأصناف تحفظ في مستودعات مبردة حتى ۲۲م° مثل الأدوية والمستلزمات الطبية والجراحية والخضراوات والمواد الغذائية</a:t>
              </a:r>
            </a:p>
          </p:txBody>
        </p:sp>
      </p:grpSp>
      <p:grpSp>
        <p:nvGrpSpPr>
          <p:cNvPr id="14" name="Group 13"/>
          <p:cNvGrpSpPr/>
          <p:nvPr/>
        </p:nvGrpSpPr>
        <p:grpSpPr>
          <a:xfrm>
            <a:off x="388954" y="4203259"/>
            <a:ext cx="11046959" cy="1015663"/>
            <a:chOff x="401054" y="2089105"/>
            <a:chExt cx="11046959" cy="1015663"/>
          </a:xfrm>
        </p:grpSpPr>
        <p:pic>
          <p:nvPicPr>
            <p:cNvPr id="15" name="Picture 14"/>
            <p:cNvPicPr>
              <a:picLocks noChangeAspect="1"/>
            </p:cNvPicPr>
            <p:nvPr/>
          </p:nvPicPr>
          <p:blipFill>
            <a:blip r:embed="rId4"/>
            <a:stretch>
              <a:fillRect/>
            </a:stretch>
          </p:blipFill>
          <p:spPr>
            <a:xfrm>
              <a:off x="10742161" y="2089105"/>
              <a:ext cx="705852" cy="932447"/>
            </a:xfrm>
            <a:prstGeom prst="rect">
              <a:avLst/>
            </a:prstGeom>
          </p:spPr>
        </p:pic>
        <p:sp>
          <p:nvSpPr>
            <p:cNvPr id="16" name="Rectangle 15"/>
            <p:cNvSpPr/>
            <p:nvPr/>
          </p:nvSpPr>
          <p:spPr>
            <a:xfrm>
              <a:off x="401054" y="2089105"/>
              <a:ext cx="10341108" cy="1015663"/>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وبالنسبة للأدوية والمواد الغذائية فغالبا ما يكون مبينا على حاوياتها درجة الحرارة المطلوبة </a:t>
              </a:r>
              <a:r>
                <a:rPr lang="ar-EG" sz="2400" b="1" dirty="0" smtClean="0">
                  <a:solidFill>
                    <a:srgbClr val="002060"/>
                  </a:solidFill>
                  <a:latin typeface="Calibri" panose="020F0502020204030204" pitchFamily="34" charset="0"/>
                  <a:ea typeface="Calibri" panose="020F0502020204030204" pitchFamily="34" charset="0"/>
                  <a:cs typeface="Sakkal Majalla" panose="02000000000000000000" pitchFamily="2" charset="-78"/>
                </a:rPr>
                <a:t>لحفظها</a:t>
              </a: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 والقسم الرابع من المواد لا يحتاج إلى تبريد بل يحفظ في درجات الحرارة العادية كالآلات وقطع الغيار ومواد البناء</a:t>
              </a:r>
            </a:p>
          </p:txBody>
        </p:sp>
      </p:grpSp>
      <p:grpSp>
        <p:nvGrpSpPr>
          <p:cNvPr id="17" name="Group 16"/>
          <p:cNvGrpSpPr/>
          <p:nvPr/>
        </p:nvGrpSpPr>
        <p:grpSpPr>
          <a:xfrm>
            <a:off x="382904" y="5260336"/>
            <a:ext cx="11046959" cy="1015663"/>
            <a:chOff x="401054" y="2089105"/>
            <a:chExt cx="11046959" cy="1015663"/>
          </a:xfrm>
        </p:grpSpPr>
        <p:pic>
          <p:nvPicPr>
            <p:cNvPr id="18" name="Picture 17"/>
            <p:cNvPicPr>
              <a:picLocks noChangeAspect="1"/>
            </p:cNvPicPr>
            <p:nvPr/>
          </p:nvPicPr>
          <p:blipFill>
            <a:blip r:embed="rId4"/>
            <a:stretch>
              <a:fillRect/>
            </a:stretch>
          </p:blipFill>
          <p:spPr>
            <a:xfrm>
              <a:off x="10742161" y="2089105"/>
              <a:ext cx="705852" cy="932447"/>
            </a:xfrm>
            <a:prstGeom prst="rect">
              <a:avLst/>
            </a:prstGeom>
          </p:spPr>
        </p:pic>
        <p:sp>
          <p:nvSpPr>
            <p:cNvPr id="19" name="Rectangle 18"/>
            <p:cNvSpPr/>
            <p:nvPr/>
          </p:nvSpPr>
          <p:spPr>
            <a:xfrm>
              <a:off x="401054" y="2089105"/>
              <a:ext cx="10341108" cy="1015663"/>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وهنا يجب أن تكون مواصفات المخازن التي تحفظ بها هذه المواد مناسبة لكل نوع أو قسم من الأقسام الأربعة المذكورة أعلاه</a:t>
              </a:r>
            </a:p>
          </p:txBody>
        </p:sp>
      </p:grpSp>
      <p:sp>
        <p:nvSpPr>
          <p:cNvPr id="20"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21"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5"/>
              </a:rPr>
              <a:t>www.dawliatraining.com</a:t>
            </a:r>
            <a:endParaRPr lang="en-US" sz="1100" dirty="0">
              <a:effectLst/>
              <a:ea typeface="Calibri"/>
              <a:cs typeface="Arial"/>
            </a:endParaRPr>
          </a:p>
        </p:txBody>
      </p:sp>
    </p:spTree>
    <p:extLst>
      <p:ext uri="{BB962C8B-B14F-4D97-AF65-F5344CB8AC3E}">
        <p14:creationId xmlns:p14="http://schemas.microsoft.com/office/powerpoint/2010/main" val="15199343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37"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900" decel="100000" fill="hold"/>
                                        <p:tgtEl>
                                          <p:spTgt spid="3"/>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7" presetClass="entr" presetSubtype="0"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1000"/>
                                        <p:tgtEl>
                                          <p:spTgt spid="11"/>
                                        </p:tgtEl>
                                      </p:cBhvr>
                                    </p:animEffect>
                                    <p:anim calcmode="lin" valueType="num">
                                      <p:cBhvr>
                                        <p:cTn id="23" dur="1000" fill="hold"/>
                                        <p:tgtEl>
                                          <p:spTgt spid="11"/>
                                        </p:tgtEl>
                                        <p:attrNameLst>
                                          <p:attrName>ppt_x</p:attrName>
                                        </p:attrNameLst>
                                      </p:cBhvr>
                                      <p:tavLst>
                                        <p:tav tm="0">
                                          <p:val>
                                            <p:strVal val="#ppt_x"/>
                                          </p:val>
                                        </p:tav>
                                        <p:tav tm="100000">
                                          <p:val>
                                            <p:strVal val="#ppt_x"/>
                                          </p:val>
                                        </p:tav>
                                      </p:tavLst>
                                    </p:anim>
                                    <p:anim calcmode="lin" valueType="num">
                                      <p:cBhvr>
                                        <p:cTn id="24" dur="900" decel="100000" fill="hold"/>
                                        <p:tgtEl>
                                          <p:spTgt spid="11"/>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37" presetClass="entr" presetSubtype="0" fill="hold" nodeType="click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1000"/>
                                        <p:tgtEl>
                                          <p:spTgt spid="14"/>
                                        </p:tgtEl>
                                      </p:cBhvr>
                                    </p:animEffect>
                                    <p:anim calcmode="lin" valueType="num">
                                      <p:cBhvr>
                                        <p:cTn id="31" dur="1000" fill="hold"/>
                                        <p:tgtEl>
                                          <p:spTgt spid="14"/>
                                        </p:tgtEl>
                                        <p:attrNameLst>
                                          <p:attrName>ppt_x</p:attrName>
                                        </p:attrNameLst>
                                      </p:cBhvr>
                                      <p:tavLst>
                                        <p:tav tm="0">
                                          <p:val>
                                            <p:strVal val="#ppt_x"/>
                                          </p:val>
                                        </p:tav>
                                        <p:tav tm="100000">
                                          <p:val>
                                            <p:strVal val="#ppt_x"/>
                                          </p:val>
                                        </p:tav>
                                      </p:tavLst>
                                    </p:anim>
                                    <p:anim calcmode="lin" valueType="num">
                                      <p:cBhvr>
                                        <p:cTn id="32" dur="900" decel="100000" fill="hold"/>
                                        <p:tgtEl>
                                          <p:spTgt spid="14"/>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37" presetClass="entr" presetSubtype="0" fill="hold" nodeType="click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1000"/>
                                        <p:tgtEl>
                                          <p:spTgt spid="17"/>
                                        </p:tgtEl>
                                      </p:cBhvr>
                                    </p:animEffect>
                                    <p:anim calcmode="lin" valueType="num">
                                      <p:cBhvr>
                                        <p:cTn id="39" dur="1000" fill="hold"/>
                                        <p:tgtEl>
                                          <p:spTgt spid="17"/>
                                        </p:tgtEl>
                                        <p:attrNameLst>
                                          <p:attrName>ppt_x</p:attrName>
                                        </p:attrNameLst>
                                      </p:cBhvr>
                                      <p:tavLst>
                                        <p:tav tm="0">
                                          <p:val>
                                            <p:strVal val="#ppt_x"/>
                                          </p:val>
                                        </p:tav>
                                        <p:tav tm="100000">
                                          <p:val>
                                            <p:strVal val="#ppt_x"/>
                                          </p:val>
                                        </p:tav>
                                      </p:tavLst>
                                    </p:anim>
                                    <p:anim calcmode="lin" valueType="num">
                                      <p:cBhvr>
                                        <p:cTn id="40" dur="900" decel="100000" fill="hold"/>
                                        <p:tgtEl>
                                          <p:spTgt spid="17"/>
                                        </p:tgtEl>
                                        <p:attrNameLst>
                                          <p:attrName>ppt_y</p:attrName>
                                        </p:attrNameLst>
                                      </p:cBhvr>
                                      <p:tavLst>
                                        <p:tav tm="0">
                                          <p:val>
                                            <p:strVal val="#ppt_y+1"/>
                                          </p:val>
                                        </p:tav>
                                        <p:tav tm="100000">
                                          <p:val>
                                            <p:strVal val="#ppt_y-.03"/>
                                          </p:val>
                                        </p:tav>
                                      </p:tavLst>
                                    </p:anim>
                                    <p:anim calcmode="lin" valueType="num">
                                      <p:cBhvr>
                                        <p:cTn id="41"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79</a:t>
            </a:fld>
            <a:endParaRPr lang="ar-EG"/>
          </a:p>
        </p:txBody>
      </p:sp>
      <p:sp>
        <p:nvSpPr>
          <p:cNvPr id="23" name="Rectangle 22"/>
          <p:cNvSpPr/>
          <p:nvPr/>
        </p:nvSpPr>
        <p:spPr>
          <a:xfrm>
            <a:off x="7375621" y="202376"/>
            <a:ext cx="4474710" cy="707886"/>
          </a:xfrm>
          <a:prstGeom prst="rect">
            <a:avLst/>
          </a:prstGeom>
        </p:spPr>
        <p:txBody>
          <a:bodyPr wrap="square">
            <a:spAutoFit/>
          </a:bodyPr>
          <a:lstStyle/>
          <a:p>
            <a:pPr lvl="0" algn="ctr">
              <a:lnSpc>
                <a:spcPct val="125000"/>
              </a:lnSpc>
            </a:pPr>
            <a:r>
              <a:rPr lang="ar-EG" sz="3200" dirty="0">
                <a:solidFill>
                  <a:prstClr val="white"/>
                </a:solidFill>
                <a:latin typeface="Sakkal Majalla" pitchFamily="2" charset="-78"/>
                <a:cs typeface="Sakkal Majalla" pitchFamily="2" charset="-78"/>
              </a:rPr>
              <a:t>تصنيف وترميز المواد</a:t>
            </a:r>
          </a:p>
        </p:txBody>
      </p:sp>
      <p:grpSp>
        <p:nvGrpSpPr>
          <p:cNvPr id="4" name="Group 3"/>
          <p:cNvGrpSpPr/>
          <p:nvPr/>
        </p:nvGrpSpPr>
        <p:grpSpPr>
          <a:xfrm>
            <a:off x="4957011" y="1459890"/>
            <a:ext cx="7010400" cy="586049"/>
            <a:chOff x="-16903948" y="606"/>
            <a:chExt cx="18161296" cy="1705385"/>
          </a:xfrm>
        </p:grpSpPr>
        <p:pic>
          <p:nvPicPr>
            <p:cNvPr id="5" name="Picture 4" descr="E:\القديم كله\صور\emy\0_0017_Vector-Smart-Object.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8215" y="135113"/>
              <a:ext cx="1345563" cy="1436370"/>
            </a:xfrm>
            <a:prstGeom prst="rect">
              <a:avLst/>
            </a:prstGeom>
            <a:noFill/>
            <a:ln>
              <a:noFill/>
            </a:ln>
          </p:spPr>
        </p:pic>
        <p:sp>
          <p:nvSpPr>
            <p:cNvPr id="6" name="Rectangle 5"/>
            <p:cNvSpPr/>
            <p:nvPr/>
          </p:nvSpPr>
          <p:spPr>
            <a:xfrm>
              <a:off x="317685" y="606"/>
              <a:ext cx="482511" cy="1195710"/>
            </a:xfrm>
            <a:prstGeom prst="rect">
              <a:avLst/>
            </a:prstGeom>
          </p:spPr>
          <p:txBody>
            <a:bodyPr wrap="square">
              <a:noAutofit/>
            </a:bodyPr>
            <a:lstStyle/>
            <a:p>
              <a:pPr algn="ctr" rtl="1">
                <a:lnSpc>
                  <a:spcPct val="107000"/>
                </a:lnSpc>
                <a:spcAft>
                  <a:spcPts val="800"/>
                </a:spcAft>
              </a:pPr>
              <a:r>
                <a:rPr lang="ar-EG" sz="2400" b="1" dirty="0" smtClean="0">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3</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a:p>
              <a:pPr algn="ctr" rtl="1">
                <a:lnSpc>
                  <a:spcPct val="107000"/>
                </a:lnSpc>
                <a:spcAft>
                  <a:spcPts val="800"/>
                </a:spcAft>
              </a:pPr>
              <a:r>
                <a:rPr lang="en-US" sz="2400" b="1" dirty="0">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 </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8" name="Rectangle 7"/>
            <p:cNvSpPr/>
            <p:nvPr/>
          </p:nvSpPr>
          <p:spPr>
            <a:xfrm>
              <a:off x="-16903948" y="260725"/>
              <a:ext cx="16815743" cy="1445266"/>
            </a:xfrm>
            <a:prstGeom prst="rect">
              <a:avLst/>
            </a:prstGeom>
          </p:spPr>
          <p:txBody>
            <a:bodyPr wrap="square">
              <a:noAutofit/>
            </a:bodyPr>
            <a:lstStyle/>
            <a:p>
              <a:pPr>
                <a:lnSpc>
                  <a:spcPct val="107000"/>
                </a:lnSpc>
                <a:spcAft>
                  <a:spcPts val="800"/>
                </a:spcAft>
              </a:pPr>
              <a:r>
                <a:rPr lang="ar-SA" sz="2400" b="1" dirty="0">
                  <a:solidFill>
                    <a:srgbClr val="00B050"/>
                  </a:solidFill>
                  <a:latin typeface="Sakkal Majalla" panose="02000000000000000000" pitchFamily="2" charset="-78"/>
                  <a:ea typeface="Calibri" panose="020F0502020204030204" pitchFamily="34" charset="0"/>
                  <a:cs typeface="Sakkal Majalla" panose="02000000000000000000" pitchFamily="2" charset="-78"/>
                </a:rPr>
                <a:t>التصنيف على أساس الاستخدام:</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9" name="Group 8"/>
          <p:cNvGrpSpPr/>
          <p:nvPr/>
        </p:nvGrpSpPr>
        <p:grpSpPr>
          <a:xfrm>
            <a:off x="8272614" y="2457981"/>
            <a:ext cx="2636017" cy="3445514"/>
            <a:chOff x="8336783" y="1639834"/>
            <a:chExt cx="2904475" cy="3832498"/>
          </a:xfrm>
        </p:grpSpPr>
        <p:pic>
          <p:nvPicPr>
            <p:cNvPr id="10" name="Picture 9"/>
            <p:cNvPicPr>
              <a:picLocks noChangeAspect="1"/>
            </p:cNvPicPr>
            <p:nvPr/>
          </p:nvPicPr>
          <p:blipFill>
            <a:blip r:embed="rId4"/>
            <a:stretch>
              <a:fillRect/>
            </a:stretch>
          </p:blipFill>
          <p:spPr>
            <a:xfrm>
              <a:off x="8336783" y="1639834"/>
              <a:ext cx="2904475" cy="3832498"/>
            </a:xfrm>
            <a:prstGeom prst="rect">
              <a:avLst/>
            </a:prstGeom>
          </p:spPr>
        </p:pic>
        <p:sp>
          <p:nvSpPr>
            <p:cNvPr id="11" name="Rectangle 10"/>
            <p:cNvSpPr/>
            <p:nvPr/>
          </p:nvSpPr>
          <p:spPr>
            <a:xfrm>
              <a:off x="8336783" y="2107029"/>
              <a:ext cx="2507681" cy="2400657"/>
            </a:xfrm>
            <a:prstGeom prst="rect">
              <a:avLst/>
            </a:prstGeom>
          </p:spPr>
          <p:txBody>
            <a:bodyPr wrap="square">
              <a:spAutoFit/>
            </a:bodyPr>
            <a:lstStyle/>
            <a:p>
              <a:pPr algn="ctr">
                <a:lnSpc>
                  <a:spcPct val="125000"/>
                </a:lnSpc>
              </a:pPr>
              <a:r>
                <a:rPr lang="ar-EG" sz="2400" b="1" dirty="0">
                  <a:solidFill>
                    <a:srgbClr val="002060"/>
                  </a:solidFill>
                  <a:latin typeface="Sakkal Majalla" panose="02000000000000000000" pitchFamily="2" charset="-78"/>
                  <a:cs typeface="Sakkal Majalla" panose="02000000000000000000" pitchFamily="2" charset="-78"/>
                </a:rPr>
                <a:t>طبقا لهذا </a:t>
              </a:r>
              <a:r>
                <a:rPr lang="ar-EG" sz="2400" b="1" dirty="0" smtClean="0">
                  <a:solidFill>
                    <a:srgbClr val="002060"/>
                  </a:solidFill>
                  <a:latin typeface="Sakkal Majalla" panose="02000000000000000000" pitchFamily="2" charset="-78"/>
                  <a:cs typeface="Sakkal Majalla" panose="02000000000000000000" pitchFamily="2" charset="-78"/>
                </a:rPr>
                <a:t/>
              </a:r>
              <a:br>
                <a:rPr lang="ar-EG" sz="2400" b="1" dirty="0" smtClean="0">
                  <a:solidFill>
                    <a:srgbClr val="002060"/>
                  </a:solidFill>
                  <a:latin typeface="Sakkal Majalla" panose="02000000000000000000" pitchFamily="2" charset="-78"/>
                  <a:cs typeface="Sakkal Majalla" panose="02000000000000000000" pitchFamily="2" charset="-78"/>
                </a:rPr>
              </a:br>
              <a:r>
                <a:rPr lang="ar-EG" sz="2400" b="1" dirty="0" smtClean="0">
                  <a:solidFill>
                    <a:srgbClr val="002060"/>
                  </a:solidFill>
                  <a:latin typeface="Sakkal Majalla" panose="02000000000000000000" pitchFamily="2" charset="-78"/>
                  <a:cs typeface="Sakkal Majalla" panose="02000000000000000000" pitchFamily="2" charset="-78"/>
                </a:rPr>
                <a:t>التصنيف </a:t>
              </a:r>
              <a:r>
                <a:rPr lang="ar-EG" sz="2400" b="1" dirty="0">
                  <a:solidFill>
                    <a:srgbClr val="002060"/>
                  </a:solidFill>
                  <a:latin typeface="Sakkal Majalla" panose="02000000000000000000" pitchFamily="2" charset="-78"/>
                  <a:cs typeface="Sakkal Majalla" panose="02000000000000000000" pitchFamily="2" charset="-78"/>
                </a:rPr>
                <a:t>تقسم المواد المختلفة المستعملة </a:t>
              </a:r>
              <a:r>
                <a:rPr lang="ar-EG" sz="2400" b="1" dirty="0" smtClean="0">
                  <a:solidFill>
                    <a:srgbClr val="002060"/>
                  </a:solidFill>
                  <a:latin typeface="Sakkal Majalla" panose="02000000000000000000" pitchFamily="2" charset="-78"/>
                  <a:cs typeface="Sakkal Majalla" panose="02000000000000000000" pitchFamily="2" charset="-78"/>
                </a:rPr>
                <a:t/>
              </a:r>
              <a:br>
                <a:rPr lang="ar-EG" sz="2400" b="1" dirty="0" smtClean="0">
                  <a:solidFill>
                    <a:srgbClr val="002060"/>
                  </a:solidFill>
                  <a:latin typeface="Sakkal Majalla" panose="02000000000000000000" pitchFamily="2" charset="-78"/>
                  <a:cs typeface="Sakkal Majalla" panose="02000000000000000000" pitchFamily="2" charset="-78"/>
                </a:rPr>
              </a:br>
              <a:r>
                <a:rPr lang="ar-EG" sz="2400" b="1" dirty="0" smtClean="0">
                  <a:solidFill>
                    <a:srgbClr val="002060"/>
                  </a:solidFill>
                  <a:latin typeface="Sakkal Majalla" panose="02000000000000000000" pitchFamily="2" charset="-78"/>
                  <a:cs typeface="Sakkal Majalla" panose="02000000000000000000" pitchFamily="2" charset="-78"/>
                </a:rPr>
                <a:t>في </a:t>
              </a:r>
              <a:r>
                <a:rPr lang="ar-EG" sz="2400" b="1" dirty="0">
                  <a:solidFill>
                    <a:srgbClr val="002060"/>
                  </a:solidFill>
                  <a:latin typeface="Sakkal Majalla" panose="02000000000000000000" pitchFamily="2" charset="-78"/>
                  <a:cs typeface="Sakkal Majalla" panose="02000000000000000000" pitchFamily="2" charset="-78"/>
                </a:rPr>
                <a:t>أنشطة المنشأة طبقا لاستخداماتها</a:t>
              </a:r>
              <a:endParaRPr lang="en-ZA" sz="2400" b="1" dirty="0">
                <a:solidFill>
                  <a:srgbClr val="002060"/>
                </a:solidFill>
                <a:latin typeface="Sakkal Majalla" panose="02000000000000000000" pitchFamily="2" charset="-78"/>
                <a:cs typeface="Sakkal Majalla" panose="02000000000000000000" pitchFamily="2" charset="-78"/>
              </a:endParaRPr>
            </a:p>
          </p:txBody>
        </p:sp>
      </p:grpSp>
      <p:grpSp>
        <p:nvGrpSpPr>
          <p:cNvPr id="12" name="Group 11"/>
          <p:cNvGrpSpPr/>
          <p:nvPr/>
        </p:nvGrpSpPr>
        <p:grpSpPr>
          <a:xfrm>
            <a:off x="5204019" y="2457981"/>
            <a:ext cx="2708475" cy="3445514"/>
            <a:chOff x="4873821" y="1639834"/>
            <a:chExt cx="2984312" cy="3832498"/>
          </a:xfrm>
        </p:grpSpPr>
        <p:pic>
          <p:nvPicPr>
            <p:cNvPr id="13" name="Picture 12"/>
            <p:cNvPicPr>
              <a:picLocks noChangeAspect="1"/>
            </p:cNvPicPr>
            <p:nvPr/>
          </p:nvPicPr>
          <p:blipFill>
            <a:blip r:embed="rId5"/>
            <a:stretch>
              <a:fillRect/>
            </a:stretch>
          </p:blipFill>
          <p:spPr>
            <a:xfrm>
              <a:off x="4953658" y="1639834"/>
              <a:ext cx="2904475" cy="3832498"/>
            </a:xfrm>
            <a:prstGeom prst="rect">
              <a:avLst/>
            </a:prstGeom>
          </p:spPr>
        </p:pic>
        <p:sp>
          <p:nvSpPr>
            <p:cNvPr id="14" name="Rectangle 13"/>
            <p:cNvSpPr/>
            <p:nvPr/>
          </p:nvSpPr>
          <p:spPr>
            <a:xfrm>
              <a:off x="4873821" y="2306525"/>
              <a:ext cx="2564518" cy="2499116"/>
            </a:xfrm>
            <a:prstGeom prst="rect">
              <a:avLst/>
            </a:prstGeom>
          </p:spPr>
          <p:txBody>
            <a:bodyPr wrap="square">
              <a:spAutoFit/>
            </a:bodyPr>
            <a:lstStyle/>
            <a:p>
              <a:pPr algn="ctr">
                <a:lnSpc>
                  <a:spcPct val="125000"/>
                </a:lnSpc>
              </a:pPr>
              <a:r>
                <a:rPr lang="ar-EG" sz="2800" b="1" dirty="0" smtClean="0">
                  <a:solidFill>
                    <a:srgbClr val="002060"/>
                  </a:solidFill>
                  <a:latin typeface="Sakkal Majalla" panose="02000000000000000000" pitchFamily="2" charset="-78"/>
                  <a:cs typeface="Sakkal Majalla" panose="02000000000000000000" pitchFamily="2" charset="-78"/>
                </a:rPr>
                <a:t>فمثلاً </a:t>
              </a:r>
              <a:r>
                <a:rPr lang="ar-EG" sz="2800" b="1" dirty="0">
                  <a:solidFill>
                    <a:srgbClr val="002060"/>
                  </a:solidFill>
                  <a:latin typeface="Sakkal Majalla" panose="02000000000000000000" pitchFamily="2" charset="-78"/>
                  <a:cs typeface="Sakkal Majalla" panose="02000000000000000000" pitchFamily="2" charset="-78"/>
                </a:rPr>
                <a:t>في المستشفى </a:t>
              </a:r>
              <a:r>
                <a:rPr lang="ar-EG" sz="2800" b="1" dirty="0" smtClean="0">
                  <a:solidFill>
                    <a:srgbClr val="002060"/>
                  </a:solidFill>
                  <a:latin typeface="Sakkal Majalla" panose="02000000000000000000" pitchFamily="2" charset="-78"/>
                  <a:cs typeface="Sakkal Majalla" panose="02000000000000000000" pitchFamily="2" charset="-78"/>
                </a:rPr>
                <a:t/>
              </a:r>
              <a:br>
                <a:rPr lang="ar-EG" sz="2800" b="1" dirty="0" smtClean="0">
                  <a:solidFill>
                    <a:srgbClr val="002060"/>
                  </a:solidFill>
                  <a:latin typeface="Sakkal Majalla" panose="02000000000000000000" pitchFamily="2" charset="-78"/>
                  <a:cs typeface="Sakkal Majalla" panose="02000000000000000000" pitchFamily="2" charset="-78"/>
                </a:rPr>
              </a:br>
              <a:r>
                <a:rPr lang="ar-EG" sz="2800" b="1" dirty="0" smtClean="0">
                  <a:solidFill>
                    <a:srgbClr val="002060"/>
                  </a:solidFill>
                  <a:latin typeface="Sakkal Majalla" panose="02000000000000000000" pitchFamily="2" charset="-78"/>
                  <a:cs typeface="Sakkal Majalla" panose="02000000000000000000" pitchFamily="2" charset="-78"/>
                </a:rPr>
                <a:t>يمكن </a:t>
              </a:r>
              <a:r>
                <a:rPr lang="ar-EG" sz="2800" b="1" dirty="0">
                  <a:solidFill>
                    <a:srgbClr val="002060"/>
                  </a:solidFill>
                  <a:latin typeface="Sakkal Majalla" panose="02000000000000000000" pitchFamily="2" charset="-78"/>
                  <a:cs typeface="Sakkal Majalla" panose="02000000000000000000" pitchFamily="2" charset="-78"/>
                </a:rPr>
                <a:t>تصنيف المواد </a:t>
              </a:r>
              <a:r>
                <a:rPr lang="ar-EG" sz="2800" b="1" dirty="0" smtClean="0">
                  <a:solidFill>
                    <a:srgbClr val="002060"/>
                  </a:solidFill>
                  <a:latin typeface="Sakkal Majalla" panose="02000000000000000000" pitchFamily="2" charset="-78"/>
                  <a:cs typeface="Sakkal Majalla" panose="02000000000000000000" pitchFamily="2" charset="-78"/>
                </a:rPr>
                <a:t>إلى </a:t>
              </a:r>
              <a:r>
                <a:rPr lang="ar-EG" sz="2800" b="1" dirty="0">
                  <a:solidFill>
                    <a:srgbClr val="002060"/>
                  </a:solidFill>
                  <a:latin typeface="Sakkal Majalla" panose="02000000000000000000" pitchFamily="2" charset="-78"/>
                  <a:cs typeface="Sakkal Majalla" panose="02000000000000000000" pitchFamily="2" charset="-78"/>
                </a:rPr>
                <a:t>عدة أقسام </a:t>
              </a:r>
              <a:r>
                <a:rPr lang="ar-EG" sz="2800" b="1" dirty="0" smtClean="0">
                  <a:solidFill>
                    <a:srgbClr val="002060"/>
                  </a:solidFill>
                  <a:latin typeface="Sakkal Majalla" panose="02000000000000000000" pitchFamily="2" charset="-78"/>
                  <a:cs typeface="Sakkal Majalla" panose="02000000000000000000" pitchFamily="2" charset="-78"/>
                </a:rPr>
                <a:t/>
              </a:r>
              <a:br>
                <a:rPr lang="ar-EG" sz="2800" b="1" dirty="0" smtClean="0">
                  <a:solidFill>
                    <a:srgbClr val="002060"/>
                  </a:solidFill>
                  <a:latin typeface="Sakkal Majalla" panose="02000000000000000000" pitchFamily="2" charset="-78"/>
                  <a:cs typeface="Sakkal Majalla" panose="02000000000000000000" pitchFamily="2" charset="-78"/>
                </a:rPr>
              </a:br>
              <a:r>
                <a:rPr lang="ar-EG" sz="2800" b="1" dirty="0" smtClean="0">
                  <a:solidFill>
                    <a:srgbClr val="002060"/>
                  </a:solidFill>
                  <a:latin typeface="Sakkal Majalla" panose="02000000000000000000" pitchFamily="2" charset="-78"/>
                  <a:cs typeface="Sakkal Majalla" panose="02000000000000000000" pitchFamily="2" charset="-78"/>
                </a:rPr>
                <a:t>أو مجموعات</a:t>
              </a:r>
              <a:endParaRPr lang="en-ZA" sz="2800" b="1" dirty="0">
                <a:solidFill>
                  <a:srgbClr val="002060"/>
                </a:solidFill>
                <a:latin typeface="Sakkal Majalla" panose="02000000000000000000" pitchFamily="2" charset="-78"/>
                <a:cs typeface="Sakkal Majalla" panose="02000000000000000000" pitchFamily="2" charset="-78"/>
              </a:endParaRPr>
            </a:p>
          </p:txBody>
        </p:sp>
      </p:grpSp>
      <p:grpSp>
        <p:nvGrpSpPr>
          <p:cNvPr id="15" name="Group 14"/>
          <p:cNvGrpSpPr/>
          <p:nvPr/>
        </p:nvGrpSpPr>
        <p:grpSpPr>
          <a:xfrm>
            <a:off x="2207881" y="2457981"/>
            <a:ext cx="2636018" cy="3445514"/>
            <a:chOff x="1396200" y="1639834"/>
            <a:chExt cx="2904476" cy="3832498"/>
          </a:xfrm>
        </p:grpSpPr>
        <p:pic>
          <p:nvPicPr>
            <p:cNvPr id="16" name="Picture 15"/>
            <p:cNvPicPr>
              <a:picLocks noChangeAspect="1"/>
            </p:cNvPicPr>
            <p:nvPr/>
          </p:nvPicPr>
          <p:blipFill>
            <a:blip r:embed="rId6"/>
            <a:stretch>
              <a:fillRect/>
            </a:stretch>
          </p:blipFill>
          <p:spPr>
            <a:xfrm>
              <a:off x="1396201" y="1639834"/>
              <a:ext cx="2904475" cy="3832498"/>
            </a:xfrm>
            <a:prstGeom prst="rect">
              <a:avLst/>
            </a:prstGeom>
          </p:spPr>
        </p:pic>
        <p:sp>
          <p:nvSpPr>
            <p:cNvPr id="17" name="Rectangle 16"/>
            <p:cNvSpPr/>
            <p:nvPr/>
          </p:nvSpPr>
          <p:spPr>
            <a:xfrm>
              <a:off x="1396200" y="2107028"/>
              <a:ext cx="2463479" cy="2698612"/>
            </a:xfrm>
            <a:prstGeom prst="rect">
              <a:avLst/>
            </a:prstGeom>
          </p:spPr>
          <p:txBody>
            <a:bodyPr wrap="square">
              <a:spAutoFit/>
            </a:bodyPr>
            <a:lstStyle/>
            <a:p>
              <a:pPr algn="ctr">
                <a:lnSpc>
                  <a:spcPct val="125000"/>
                </a:lnSpc>
              </a:pPr>
              <a:r>
                <a:rPr lang="ar-EG" sz="2400" b="1" dirty="0">
                  <a:solidFill>
                    <a:srgbClr val="002060"/>
                  </a:solidFill>
                  <a:latin typeface="Sakkal Majalla" panose="02000000000000000000" pitchFamily="2" charset="-78"/>
                  <a:cs typeface="Sakkal Majalla" panose="02000000000000000000" pitchFamily="2" charset="-78"/>
                </a:rPr>
                <a:t>وفي كل قسم </a:t>
              </a:r>
              <a:r>
                <a:rPr lang="ar-EG" sz="2400" b="1" dirty="0" smtClean="0">
                  <a:solidFill>
                    <a:srgbClr val="002060"/>
                  </a:solidFill>
                  <a:latin typeface="Sakkal Majalla" panose="02000000000000000000" pitchFamily="2" charset="-78"/>
                  <a:cs typeface="Sakkal Majalla" panose="02000000000000000000" pitchFamily="2" charset="-78"/>
                </a:rPr>
                <a:t/>
              </a:r>
              <a:br>
                <a:rPr lang="ar-EG" sz="2400" b="1" dirty="0" smtClean="0">
                  <a:solidFill>
                    <a:srgbClr val="002060"/>
                  </a:solidFill>
                  <a:latin typeface="Sakkal Majalla" panose="02000000000000000000" pitchFamily="2" charset="-78"/>
                  <a:cs typeface="Sakkal Majalla" panose="02000000000000000000" pitchFamily="2" charset="-78"/>
                </a:rPr>
              </a:br>
              <a:r>
                <a:rPr lang="ar-EG" sz="2400" b="1" dirty="0" smtClean="0">
                  <a:solidFill>
                    <a:srgbClr val="002060"/>
                  </a:solidFill>
                  <a:latin typeface="Sakkal Majalla" panose="02000000000000000000" pitchFamily="2" charset="-78"/>
                  <a:cs typeface="Sakkal Majalla" panose="02000000000000000000" pitchFamily="2" charset="-78"/>
                </a:rPr>
                <a:t>أو </a:t>
              </a:r>
              <a:r>
                <a:rPr lang="ar-EG" sz="2400" b="1" dirty="0">
                  <a:solidFill>
                    <a:srgbClr val="002060"/>
                  </a:solidFill>
                  <a:latin typeface="Sakkal Majalla" panose="02000000000000000000" pitchFamily="2" charset="-78"/>
                  <a:cs typeface="Sakkal Majalla" panose="02000000000000000000" pitchFamily="2" charset="-78"/>
                </a:rPr>
                <a:t>مجموعة من هذه المجموعات يمكن تقسيمها إلى مجموعات فرعية</a:t>
              </a:r>
              <a:endParaRPr lang="en-ZA" sz="2400" b="1" dirty="0">
                <a:solidFill>
                  <a:srgbClr val="002060"/>
                </a:solidFill>
                <a:latin typeface="Sakkal Majalla" panose="02000000000000000000" pitchFamily="2" charset="-78"/>
                <a:cs typeface="Sakkal Majalla" panose="02000000000000000000" pitchFamily="2" charset="-78"/>
              </a:endParaRPr>
            </a:p>
          </p:txBody>
        </p:sp>
      </p:grpSp>
      <p:sp>
        <p:nvSpPr>
          <p:cNvPr id="18"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19"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7"/>
              </a:rPr>
              <a:t>www.dawliatraining.com</a:t>
            </a:r>
            <a:endParaRPr lang="en-US" sz="1100" dirty="0">
              <a:effectLst/>
              <a:ea typeface="Calibri"/>
              <a:cs typeface="Arial"/>
            </a:endParaRPr>
          </a:p>
        </p:txBody>
      </p:sp>
    </p:spTree>
    <p:extLst>
      <p:ext uri="{BB962C8B-B14F-4D97-AF65-F5344CB8AC3E}">
        <p14:creationId xmlns:p14="http://schemas.microsoft.com/office/powerpoint/2010/main" val="3029785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8" presetClass="entr" presetSubtype="12"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strips(downLeft)">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18" presetClass="entr" presetSubtype="12"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strips(downLeft)">
                                      <p:cBhvr>
                                        <p:cTn id="19" dur="500"/>
                                        <p:tgtEl>
                                          <p:spTgt spid="12"/>
                                        </p:tgtEl>
                                      </p:cBhvr>
                                    </p:animEffect>
                                  </p:childTnLst>
                                </p:cTn>
                              </p:par>
                            </p:childTnLst>
                          </p:cTn>
                        </p:par>
                      </p:childTnLst>
                    </p:cTn>
                  </p:par>
                  <p:par>
                    <p:cTn id="20" fill="hold">
                      <p:stCondLst>
                        <p:cond delay="indefinite"/>
                      </p:stCondLst>
                      <p:childTnLst>
                        <p:par>
                          <p:cTn id="21" fill="hold">
                            <p:stCondLst>
                              <p:cond delay="0"/>
                            </p:stCondLst>
                            <p:childTnLst>
                              <p:par>
                                <p:cTn id="22" presetID="18" presetClass="entr" presetSubtype="12" fill="hold" nodeType="click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strips(downLeft)">
                                      <p:cBhvr>
                                        <p:cTn id="2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8791074" y="112678"/>
            <a:ext cx="3541602" cy="6858000"/>
            <a:chOff x="8791074" y="112678"/>
            <a:chExt cx="3541602" cy="6858000"/>
          </a:xfrm>
        </p:grpSpPr>
        <p:pic>
          <p:nvPicPr>
            <p:cNvPr id="4" name="Picture 3"/>
            <p:cNvPicPr>
              <a:picLocks noChangeAspect="1"/>
            </p:cNvPicPr>
            <p:nvPr/>
          </p:nvPicPr>
          <p:blipFill>
            <a:blip r:embed="rId2" cstate="print">
              <a:extLst>
                <a:ext uri="{BEBA8EAE-BF5A-486C-A8C5-ECC9F3942E4B}">
                  <a14:imgProps xmlns:a14="http://schemas.microsoft.com/office/drawing/2010/main">
                    <a14:imgLayer r:embed="rId3">
                      <a14:imgEffect>
                        <a14:brightnessContrast bright="5000"/>
                      </a14:imgEffect>
                    </a14:imgLayer>
                  </a14:imgProps>
                </a:ext>
                <a:ext uri="{28A0092B-C50C-407E-A947-70E740481C1C}">
                  <a14:useLocalDpi xmlns:a14="http://schemas.microsoft.com/office/drawing/2010/main" val="0"/>
                </a:ext>
              </a:extLst>
            </a:blip>
            <a:stretch>
              <a:fillRect/>
            </a:stretch>
          </p:blipFill>
          <p:spPr>
            <a:xfrm>
              <a:off x="8791074" y="112678"/>
              <a:ext cx="3400926" cy="6858000"/>
            </a:xfrm>
            <a:prstGeom prst="rect">
              <a:avLst/>
            </a:prstGeom>
          </p:spPr>
        </p:pic>
        <p:sp>
          <p:nvSpPr>
            <p:cNvPr id="5" name="Rectangle 4"/>
            <p:cNvSpPr/>
            <p:nvPr/>
          </p:nvSpPr>
          <p:spPr>
            <a:xfrm>
              <a:off x="9294593" y="3212151"/>
              <a:ext cx="3038083" cy="6590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EG" sz="3600" b="1" dirty="0" smtClean="0">
                  <a:ln>
                    <a:solidFill>
                      <a:srgbClr val="28B056"/>
                    </a:solidFill>
                  </a:ln>
                  <a:solidFill>
                    <a:srgbClr val="28B056"/>
                  </a:solidFill>
                  <a:latin typeface="Sakkal Majalla" pitchFamily="2" charset="-78"/>
                  <a:cs typeface="Sakkal Majalla" pitchFamily="2" charset="-78"/>
                </a:rPr>
                <a:t>الأهداف التفصيلية</a:t>
              </a:r>
              <a:endParaRPr lang="ar-EG" sz="3600" b="1" dirty="0">
                <a:ln>
                  <a:solidFill>
                    <a:srgbClr val="28B056"/>
                  </a:solidFill>
                </a:ln>
                <a:solidFill>
                  <a:srgbClr val="28B056"/>
                </a:solidFill>
                <a:latin typeface="Sakkal Majalla" pitchFamily="2" charset="-78"/>
                <a:cs typeface="Sakkal Majalla" pitchFamily="2" charset="-78"/>
              </a:endParaRPr>
            </a:p>
          </p:txBody>
        </p:sp>
      </p:grpSp>
      <p:sp>
        <p:nvSpPr>
          <p:cNvPr id="8" name="Rectangle 7"/>
          <p:cNvSpPr/>
          <p:nvPr/>
        </p:nvSpPr>
        <p:spPr>
          <a:xfrm>
            <a:off x="298938" y="947577"/>
            <a:ext cx="8492136" cy="47910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914400" lvl="1" indent="-457200" algn="justLow" fontAlgn="t">
              <a:lnSpc>
                <a:spcPct val="150000"/>
              </a:lnSpc>
              <a:buSzPct val="120000"/>
              <a:buBlip>
                <a:blip r:embed="rId4"/>
              </a:buBlip>
            </a:pPr>
            <a:r>
              <a:rPr lang="ar-EG" sz="2400" dirty="0" smtClean="0">
                <a:ln>
                  <a:solidFill>
                    <a:srgbClr val="002060"/>
                  </a:solidFill>
                </a:ln>
                <a:solidFill>
                  <a:prstClr val="black">
                    <a:lumMod val="95000"/>
                    <a:lumOff val="5000"/>
                  </a:prstClr>
                </a:solidFill>
                <a:latin typeface="Sakkal Majalla" pitchFamily="2" charset="-78"/>
                <a:cs typeface="Sakkal Majalla" pitchFamily="2" charset="-78"/>
              </a:rPr>
              <a:t>توضيح </a:t>
            </a:r>
            <a:r>
              <a:rPr lang="ar-EG" sz="2400" dirty="0">
                <a:ln>
                  <a:solidFill>
                    <a:srgbClr val="002060"/>
                  </a:solidFill>
                </a:ln>
                <a:solidFill>
                  <a:prstClr val="black">
                    <a:lumMod val="95000"/>
                    <a:lumOff val="5000"/>
                  </a:prstClr>
                </a:solidFill>
                <a:latin typeface="Sakkal Majalla" pitchFamily="2" charset="-78"/>
                <a:cs typeface="Sakkal Majalla" pitchFamily="2" charset="-78"/>
              </a:rPr>
              <a:t>عملية التنظيم الاداري الحديث لمراقبة المخزون.</a:t>
            </a:r>
          </a:p>
          <a:p>
            <a:pPr marL="914400" lvl="1" indent="-457200" algn="justLow" fontAlgn="t">
              <a:lnSpc>
                <a:spcPct val="150000"/>
              </a:lnSpc>
              <a:buSzPct val="120000"/>
              <a:buBlip>
                <a:blip r:embed="rId4"/>
              </a:buBlip>
            </a:pPr>
            <a:r>
              <a:rPr lang="ar-EG" sz="2400" dirty="0" smtClean="0">
                <a:ln>
                  <a:solidFill>
                    <a:srgbClr val="002060"/>
                  </a:solidFill>
                </a:ln>
                <a:solidFill>
                  <a:prstClr val="black">
                    <a:lumMod val="95000"/>
                    <a:lumOff val="5000"/>
                  </a:prstClr>
                </a:solidFill>
                <a:latin typeface="Sakkal Majalla" pitchFamily="2" charset="-78"/>
                <a:cs typeface="Sakkal Majalla" pitchFamily="2" charset="-78"/>
              </a:rPr>
              <a:t>الاطلاع </a:t>
            </a:r>
            <a:r>
              <a:rPr lang="ar-EG" sz="2400" dirty="0">
                <a:ln>
                  <a:solidFill>
                    <a:srgbClr val="002060"/>
                  </a:solidFill>
                </a:ln>
                <a:solidFill>
                  <a:prstClr val="black">
                    <a:lumMod val="95000"/>
                    <a:lumOff val="5000"/>
                  </a:prstClr>
                </a:solidFill>
                <a:latin typeface="Sakkal Majalla" pitchFamily="2" charset="-78"/>
                <a:cs typeface="Sakkal Majalla" pitchFamily="2" charset="-78"/>
              </a:rPr>
              <a:t>على مميزات العاملون في مجال مراقبة المخزون.</a:t>
            </a:r>
          </a:p>
          <a:p>
            <a:pPr marL="914400" lvl="1" indent="-457200" algn="justLow" fontAlgn="t">
              <a:lnSpc>
                <a:spcPct val="150000"/>
              </a:lnSpc>
              <a:buSzPct val="120000"/>
              <a:buBlip>
                <a:blip r:embed="rId4"/>
              </a:buBlip>
            </a:pPr>
            <a:r>
              <a:rPr lang="ar-EG" sz="2400" dirty="0" smtClean="0">
                <a:ln>
                  <a:solidFill>
                    <a:srgbClr val="002060"/>
                  </a:solidFill>
                </a:ln>
                <a:solidFill>
                  <a:prstClr val="black">
                    <a:lumMod val="95000"/>
                    <a:lumOff val="5000"/>
                  </a:prstClr>
                </a:solidFill>
                <a:latin typeface="Sakkal Majalla" pitchFamily="2" charset="-78"/>
                <a:cs typeface="Sakkal Majalla" pitchFamily="2" charset="-78"/>
              </a:rPr>
              <a:t>الاطلاع </a:t>
            </a:r>
            <a:r>
              <a:rPr lang="ar-EG" sz="2400" dirty="0">
                <a:ln>
                  <a:solidFill>
                    <a:srgbClr val="002060"/>
                  </a:solidFill>
                </a:ln>
                <a:solidFill>
                  <a:prstClr val="black">
                    <a:lumMod val="95000"/>
                    <a:lumOff val="5000"/>
                  </a:prstClr>
                </a:solidFill>
                <a:latin typeface="Sakkal Majalla" pitchFamily="2" charset="-78"/>
                <a:cs typeface="Sakkal Majalla" pitchFamily="2" charset="-78"/>
              </a:rPr>
              <a:t>على النماذج المستخدمة في مراقبة المخزون.</a:t>
            </a:r>
          </a:p>
          <a:p>
            <a:pPr marL="914400" lvl="1" indent="-457200" algn="justLow" fontAlgn="t">
              <a:lnSpc>
                <a:spcPct val="150000"/>
              </a:lnSpc>
              <a:buSzPct val="120000"/>
              <a:buBlip>
                <a:blip r:embed="rId4"/>
              </a:buBlip>
            </a:pPr>
            <a:r>
              <a:rPr lang="ar-EG" sz="2400" dirty="0">
                <a:ln>
                  <a:solidFill>
                    <a:srgbClr val="002060"/>
                  </a:solidFill>
                </a:ln>
                <a:solidFill>
                  <a:prstClr val="black">
                    <a:lumMod val="95000"/>
                    <a:lumOff val="5000"/>
                  </a:prstClr>
                </a:solidFill>
                <a:latin typeface="Sakkal Majalla" pitchFamily="2" charset="-78"/>
                <a:cs typeface="Sakkal Majalla" pitchFamily="2" charset="-78"/>
              </a:rPr>
              <a:t>التعرف على أسس التقسيم الثلاثي للمخزون.</a:t>
            </a:r>
          </a:p>
          <a:p>
            <a:pPr marL="914400" lvl="1" indent="-457200" algn="justLow" fontAlgn="t">
              <a:lnSpc>
                <a:spcPct val="150000"/>
              </a:lnSpc>
              <a:buSzPct val="120000"/>
              <a:buBlip>
                <a:blip r:embed="rId4"/>
              </a:buBlip>
            </a:pPr>
            <a:r>
              <a:rPr lang="ar-EG" sz="2400" dirty="0">
                <a:ln>
                  <a:solidFill>
                    <a:srgbClr val="002060"/>
                  </a:solidFill>
                </a:ln>
                <a:solidFill>
                  <a:prstClr val="black">
                    <a:lumMod val="95000"/>
                    <a:lumOff val="5000"/>
                  </a:prstClr>
                </a:solidFill>
                <a:latin typeface="Sakkal Majalla" pitchFamily="2" charset="-78"/>
                <a:cs typeface="Sakkal Majalla" pitchFamily="2" charset="-78"/>
              </a:rPr>
              <a:t>توضيح متطلبات تخطيط ومراقبة المخزون من الفئات الثلاث.</a:t>
            </a:r>
          </a:p>
          <a:p>
            <a:pPr marL="914400" lvl="1" indent="-457200" algn="justLow" fontAlgn="t">
              <a:lnSpc>
                <a:spcPct val="150000"/>
              </a:lnSpc>
              <a:buSzPct val="120000"/>
              <a:buBlip>
                <a:blip r:embed="rId4"/>
              </a:buBlip>
            </a:pPr>
            <a:r>
              <a:rPr lang="ar-EG" sz="2400" dirty="0">
                <a:ln>
                  <a:solidFill>
                    <a:srgbClr val="002060"/>
                  </a:solidFill>
                </a:ln>
                <a:solidFill>
                  <a:prstClr val="black">
                    <a:lumMod val="95000"/>
                    <a:lumOff val="5000"/>
                  </a:prstClr>
                </a:solidFill>
                <a:latin typeface="Sakkal Majalla" pitchFamily="2" charset="-78"/>
                <a:cs typeface="Sakkal Majalla" pitchFamily="2" charset="-78"/>
              </a:rPr>
              <a:t>التعرف على كيفية إجراء التقسيم الثلاثي (مثال تطبيقي).</a:t>
            </a:r>
          </a:p>
          <a:p>
            <a:pPr marL="914400" lvl="1" indent="-457200" algn="justLow" fontAlgn="t">
              <a:lnSpc>
                <a:spcPct val="150000"/>
              </a:lnSpc>
              <a:buSzPct val="120000"/>
              <a:buBlip>
                <a:blip r:embed="rId4"/>
              </a:buBlip>
            </a:pPr>
            <a:r>
              <a:rPr lang="ar-EG" sz="2400" dirty="0">
                <a:ln>
                  <a:solidFill>
                    <a:srgbClr val="002060"/>
                  </a:solidFill>
                </a:ln>
                <a:solidFill>
                  <a:prstClr val="black">
                    <a:lumMod val="95000"/>
                    <a:lumOff val="5000"/>
                  </a:prstClr>
                </a:solidFill>
                <a:latin typeface="Sakkal Majalla" pitchFamily="2" charset="-78"/>
                <a:cs typeface="Sakkal Majalla" pitchFamily="2" charset="-78"/>
              </a:rPr>
              <a:t>اكتشاف كيفية تقويم المخزون. </a:t>
            </a:r>
          </a:p>
          <a:p>
            <a:pPr marL="914400" lvl="1" indent="-457200" algn="justLow" fontAlgn="t">
              <a:lnSpc>
                <a:spcPct val="150000"/>
              </a:lnSpc>
              <a:buSzPct val="120000"/>
              <a:buBlip>
                <a:blip r:embed="rId4"/>
              </a:buBlip>
            </a:pPr>
            <a:r>
              <a:rPr lang="ar-EG" sz="2400" dirty="0" smtClean="0">
                <a:ln>
                  <a:solidFill>
                    <a:srgbClr val="002060"/>
                  </a:solidFill>
                </a:ln>
                <a:solidFill>
                  <a:prstClr val="black">
                    <a:lumMod val="95000"/>
                    <a:lumOff val="5000"/>
                  </a:prstClr>
                </a:solidFill>
                <a:latin typeface="Sakkal Majalla" pitchFamily="2" charset="-78"/>
                <a:cs typeface="Sakkal Majalla" pitchFamily="2" charset="-78"/>
              </a:rPr>
              <a:t>الاطلاع </a:t>
            </a:r>
            <a:r>
              <a:rPr lang="ar-EG" sz="2400" dirty="0">
                <a:ln>
                  <a:solidFill>
                    <a:srgbClr val="002060"/>
                  </a:solidFill>
                </a:ln>
                <a:solidFill>
                  <a:prstClr val="black">
                    <a:lumMod val="95000"/>
                    <a:lumOff val="5000"/>
                  </a:prstClr>
                </a:solidFill>
                <a:latin typeface="Sakkal Majalla" pitchFamily="2" charset="-78"/>
                <a:cs typeface="Sakkal Majalla" pitchFamily="2" charset="-78"/>
              </a:rPr>
              <a:t>على طرق تقويم المخزون	</a:t>
            </a:r>
          </a:p>
          <a:p>
            <a:pPr marL="914400" lvl="1" indent="-457200" algn="justLow" fontAlgn="t">
              <a:lnSpc>
                <a:spcPct val="150000"/>
              </a:lnSpc>
              <a:buSzPct val="120000"/>
              <a:buBlip>
                <a:blip r:embed="rId4"/>
              </a:buBlip>
            </a:pPr>
            <a:r>
              <a:rPr lang="ar-EG" sz="2400" dirty="0">
                <a:ln>
                  <a:solidFill>
                    <a:srgbClr val="002060"/>
                  </a:solidFill>
                </a:ln>
                <a:solidFill>
                  <a:prstClr val="black">
                    <a:lumMod val="95000"/>
                    <a:lumOff val="5000"/>
                  </a:prstClr>
                </a:solidFill>
                <a:latin typeface="Sakkal Majalla" pitchFamily="2" charset="-78"/>
                <a:cs typeface="Sakkal Majalla" pitchFamily="2" charset="-78"/>
              </a:rPr>
              <a:t>التعرف على كيفية تصنيف وترميز المواد.</a:t>
            </a:r>
          </a:p>
        </p:txBody>
      </p:sp>
      <p:sp>
        <p:nvSpPr>
          <p:cNvPr id="9" name="Slide Number Placeholder 8"/>
          <p:cNvSpPr>
            <a:spLocks noGrp="1"/>
          </p:cNvSpPr>
          <p:nvPr>
            <p:ph type="sldNum" sz="quarter" idx="12"/>
          </p:nvPr>
        </p:nvSpPr>
        <p:spPr/>
        <p:txBody>
          <a:bodyPr/>
          <a:lstStyle/>
          <a:p>
            <a:fld id="{F0C0E137-212D-48BF-BD2D-C24450D8AE18}" type="slidenum">
              <a:rPr lang="ar-EG" smtClean="0">
                <a:solidFill>
                  <a:prstClr val="black">
                    <a:tint val="75000"/>
                  </a:prstClr>
                </a:solidFill>
              </a:rPr>
              <a:pPr/>
              <a:t>8</a:t>
            </a:fld>
            <a:endParaRPr lang="ar-EG">
              <a:solidFill>
                <a:prstClr val="black">
                  <a:tint val="75000"/>
                </a:prstClr>
              </a:solidFill>
            </a:endParaRPr>
          </a:p>
        </p:txBody>
      </p:sp>
      <p:sp>
        <p:nvSpPr>
          <p:cNvPr id="7"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10"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5"/>
              </a:rPr>
              <a:t>www.dawliatraining.com</a:t>
            </a:r>
            <a:endParaRPr lang="en-US" sz="1100" dirty="0">
              <a:effectLst/>
              <a:ea typeface="Calibri"/>
              <a:cs typeface="Arial"/>
            </a:endParaRPr>
          </a:p>
        </p:txBody>
      </p:sp>
    </p:spTree>
    <p:extLst>
      <p:ext uri="{BB962C8B-B14F-4D97-AF65-F5344CB8AC3E}">
        <p14:creationId xmlns:p14="http://schemas.microsoft.com/office/powerpoint/2010/main" val="28416074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80</a:t>
            </a:fld>
            <a:endParaRPr lang="ar-EG"/>
          </a:p>
        </p:txBody>
      </p:sp>
      <p:sp>
        <p:nvSpPr>
          <p:cNvPr id="23" name="Rectangle 22"/>
          <p:cNvSpPr/>
          <p:nvPr/>
        </p:nvSpPr>
        <p:spPr>
          <a:xfrm>
            <a:off x="7375621" y="202376"/>
            <a:ext cx="4474710" cy="707886"/>
          </a:xfrm>
          <a:prstGeom prst="rect">
            <a:avLst/>
          </a:prstGeom>
        </p:spPr>
        <p:txBody>
          <a:bodyPr wrap="square">
            <a:spAutoFit/>
          </a:bodyPr>
          <a:lstStyle/>
          <a:p>
            <a:pPr lvl="0" algn="ctr">
              <a:lnSpc>
                <a:spcPct val="125000"/>
              </a:lnSpc>
            </a:pPr>
            <a:r>
              <a:rPr lang="ar-EG" sz="3200" dirty="0">
                <a:solidFill>
                  <a:prstClr val="white"/>
                </a:solidFill>
                <a:latin typeface="Sakkal Majalla" pitchFamily="2" charset="-78"/>
                <a:cs typeface="Sakkal Majalla" pitchFamily="2" charset="-78"/>
              </a:rPr>
              <a:t>تصنيف وترميز المواد</a:t>
            </a:r>
          </a:p>
        </p:txBody>
      </p:sp>
      <p:grpSp>
        <p:nvGrpSpPr>
          <p:cNvPr id="4" name="Group 3"/>
          <p:cNvGrpSpPr/>
          <p:nvPr/>
        </p:nvGrpSpPr>
        <p:grpSpPr>
          <a:xfrm>
            <a:off x="577515" y="263294"/>
            <a:ext cx="5350918" cy="625833"/>
            <a:chOff x="-12604858" y="606"/>
            <a:chExt cx="13862206" cy="1821155"/>
          </a:xfrm>
        </p:grpSpPr>
        <p:pic>
          <p:nvPicPr>
            <p:cNvPr id="5" name="Picture 4" descr="E:\القديم كله\صور\emy\0_0017_Vector-Smart-Object.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8215" y="135113"/>
              <a:ext cx="1345563" cy="1436370"/>
            </a:xfrm>
            <a:prstGeom prst="rect">
              <a:avLst/>
            </a:prstGeom>
            <a:noFill/>
            <a:ln>
              <a:noFill/>
            </a:ln>
          </p:spPr>
        </p:pic>
        <p:sp>
          <p:nvSpPr>
            <p:cNvPr id="6" name="Rectangle 5"/>
            <p:cNvSpPr/>
            <p:nvPr/>
          </p:nvSpPr>
          <p:spPr>
            <a:xfrm>
              <a:off x="317685" y="606"/>
              <a:ext cx="482511" cy="1195710"/>
            </a:xfrm>
            <a:prstGeom prst="rect">
              <a:avLst/>
            </a:prstGeom>
          </p:spPr>
          <p:txBody>
            <a:bodyPr wrap="square">
              <a:noAutofit/>
            </a:bodyPr>
            <a:lstStyle/>
            <a:p>
              <a:pPr algn="ctr" rtl="1">
                <a:lnSpc>
                  <a:spcPct val="107000"/>
                </a:lnSpc>
                <a:spcAft>
                  <a:spcPts val="800"/>
                </a:spcAft>
              </a:pPr>
              <a:r>
                <a:rPr lang="ar-EG" sz="2400" b="1" dirty="0" smtClean="0">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4</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a:p>
              <a:pPr algn="ctr" rtl="1">
                <a:lnSpc>
                  <a:spcPct val="107000"/>
                </a:lnSpc>
                <a:spcAft>
                  <a:spcPts val="800"/>
                </a:spcAft>
              </a:pPr>
              <a:r>
                <a:rPr lang="en-US" sz="2400" b="1" dirty="0">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 </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8" name="Rectangle 7"/>
            <p:cNvSpPr/>
            <p:nvPr/>
          </p:nvSpPr>
          <p:spPr>
            <a:xfrm>
              <a:off x="-12604858" y="260725"/>
              <a:ext cx="12516649" cy="1561036"/>
            </a:xfrm>
            <a:prstGeom prst="rect">
              <a:avLst/>
            </a:prstGeom>
          </p:spPr>
          <p:txBody>
            <a:bodyPr wrap="square">
              <a:noAutofit/>
            </a:bodyPr>
            <a:lstStyle/>
            <a:p>
              <a:pPr>
                <a:lnSpc>
                  <a:spcPct val="107000"/>
                </a:lnSpc>
                <a:spcAft>
                  <a:spcPts val="800"/>
                </a:spcAft>
              </a:pPr>
              <a:r>
                <a:rPr lang="ar-SA" sz="2400" b="1" dirty="0">
                  <a:solidFill>
                    <a:srgbClr val="00B050"/>
                  </a:solidFill>
                  <a:latin typeface="Sakkal Majalla" panose="02000000000000000000" pitchFamily="2" charset="-78"/>
                  <a:ea typeface="Calibri" panose="020F0502020204030204" pitchFamily="34" charset="0"/>
                  <a:cs typeface="Sakkal Majalla" panose="02000000000000000000" pitchFamily="2" charset="-78"/>
                </a:rPr>
                <a:t>التصنيف طبقا للحجم:</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9" name="Group 8"/>
          <p:cNvGrpSpPr/>
          <p:nvPr/>
        </p:nvGrpSpPr>
        <p:grpSpPr>
          <a:xfrm>
            <a:off x="5392202" y="1769878"/>
            <a:ext cx="2323761" cy="4556018"/>
            <a:chOff x="5407294" y="2034476"/>
            <a:chExt cx="1774177" cy="4206195"/>
          </a:xfrm>
        </p:grpSpPr>
        <p:grpSp>
          <p:nvGrpSpPr>
            <p:cNvPr id="10" name="Group 9"/>
            <p:cNvGrpSpPr/>
            <p:nvPr/>
          </p:nvGrpSpPr>
          <p:grpSpPr>
            <a:xfrm>
              <a:off x="5407294" y="2034476"/>
              <a:ext cx="1774177" cy="4206195"/>
              <a:chOff x="5407294" y="2034476"/>
              <a:chExt cx="1774177" cy="4206195"/>
            </a:xfrm>
          </p:grpSpPr>
          <p:sp>
            <p:nvSpPr>
              <p:cNvPr id="15" name="Freeform 14"/>
              <p:cNvSpPr>
                <a:spLocks/>
              </p:cNvSpPr>
              <p:nvPr/>
            </p:nvSpPr>
            <p:spPr bwMode="auto">
              <a:xfrm>
                <a:off x="5420147" y="2564845"/>
                <a:ext cx="1736828" cy="3675826"/>
              </a:xfrm>
              <a:custGeom>
                <a:avLst/>
                <a:gdLst>
                  <a:gd name="T0" fmla="*/ 1323 w 1323"/>
                  <a:gd name="T1" fmla="*/ 2626 h 2800"/>
                  <a:gd name="T2" fmla="*/ 661 w 1323"/>
                  <a:gd name="T3" fmla="*/ 2800 h 2800"/>
                  <a:gd name="T4" fmla="*/ 0 w 1323"/>
                  <a:gd name="T5" fmla="*/ 2626 h 2800"/>
                  <a:gd name="T6" fmla="*/ 0 w 1323"/>
                  <a:gd name="T7" fmla="*/ 0 h 2800"/>
                  <a:gd name="T8" fmla="*/ 1323 w 1323"/>
                  <a:gd name="T9" fmla="*/ 0 h 2800"/>
                  <a:gd name="T10" fmla="*/ 1323 w 1323"/>
                  <a:gd name="T11" fmla="*/ 2626 h 2800"/>
                </a:gdLst>
                <a:ahLst/>
                <a:cxnLst>
                  <a:cxn ang="0">
                    <a:pos x="T0" y="T1"/>
                  </a:cxn>
                  <a:cxn ang="0">
                    <a:pos x="T2" y="T3"/>
                  </a:cxn>
                  <a:cxn ang="0">
                    <a:pos x="T4" y="T5"/>
                  </a:cxn>
                  <a:cxn ang="0">
                    <a:pos x="T6" y="T7"/>
                  </a:cxn>
                  <a:cxn ang="0">
                    <a:pos x="T8" y="T9"/>
                  </a:cxn>
                  <a:cxn ang="0">
                    <a:pos x="T10" y="T11"/>
                  </a:cxn>
                </a:cxnLst>
                <a:rect l="0" t="0" r="r" b="b"/>
                <a:pathLst>
                  <a:path w="1323" h="2800">
                    <a:moveTo>
                      <a:pt x="1323" y="2626"/>
                    </a:moveTo>
                    <a:lnTo>
                      <a:pt x="661" y="2800"/>
                    </a:lnTo>
                    <a:lnTo>
                      <a:pt x="0" y="2626"/>
                    </a:lnTo>
                    <a:lnTo>
                      <a:pt x="0" y="0"/>
                    </a:lnTo>
                    <a:lnTo>
                      <a:pt x="1323" y="0"/>
                    </a:lnTo>
                    <a:lnTo>
                      <a:pt x="1323" y="2626"/>
                    </a:lnTo>
                    <a:close/>
                  </a:path>
                </a:pathLst>
              </a:custGeom>
              <a:solidFill>
                <a:srgbClr val="335E95"/>
              </a:solidFill>
              <a:ln>
                <a:noFill/>
              </a:ln>
            </p:spPr>
            <p:txBody>
              <a:bodyPr vert="horz" wrap="square" lIns="91440" tIns="45720" rIns="91440" bIns="45720" numCol="1"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00" b="1" i="0" u="none" strike="noStrike" kern="0" cap="none" spc="0" normalizeH="0" baseline="0" noProof="0" smtClean="0">
                  <a:ln>
                    <a:noFill/>
                  </a:ln>
                  <a:solidFill>
                    <a:srgbClr val="FFFFFF"/>
                  </a:solidFill>
                  <a:effectLst/>
                  <a:uLnTx/>
                  <a:uFillTx/>
                  <a:latin typeface="Sakkal Majalla" panose="02000000000000000000" pitchFamily="2" charset="-78"/>
                  <a:cs typeface="Sakkal Majalla" panose="02000000000000000000" pitchFamily="2" charset="-78"/>
                </a:endParaRPr>
              </a:p>
            </p:txBody>
          </p:sp>
          <p:grpSp>
            <p:nvGrpSpPr>
              <p:cNvPr id="16" name="Group 15"/>
              <p:cNvGrpSpPr/>
              <p:nvPr/>
            </p:nvGrpSpPr>
            <p:grpSpPr>
              <a:xfrm>
                <a:off x="5420147" y="2034476"/>
                <a:ext cx="1736828" cy="746981"/>
                <a:chOff x="7584629" y="2002969"/>
                <a:chExt cx="1736828" cy="746981"/>
              </a:xfrm>
            </p:grpSpPr>
            <p:sp>
              <p:nvSpPr>
                <p:cNvPr id="18" name="Rectangle 17"/>
                <p:cNvSpPr>
                  <a:spLocks noChangeArrowheads="1"/>
                </p:cNvSpPr>
                <p:nvPr/>
              </p:nvSpPr>
              <p:spPr bwMode="auto">
                <a:xfrm>
                  <a:off x="7584629" y="2533338"/>
                  <a:ext cx="1736828" cy="101086"/>
                </a:xfrm>
                <a:prstGeom prst="rect">
                  <a:avLst/>
                </a:prstGeom>
                <a:solidFill>
                  <a:srgbClr val="335E95">
                    <a:lumMod val="75000"/>
                  </a:srgbClr>
                </a:solidFill>
                <a:ln>
                  <a:noFill/>
                </a:ln>
              </p:spPr>
              <p:txBody>
                <a:bodyPr vert="horz" wrap="square" lIns="91440" tIns="45720" rIns="91440" bIns="45720" numCol="1"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00" b="1" i="0" u="none" strike="noStrike" kern="0" cap="none" spc="0" normalizeH="0" baseline="0" noProof="0" smtClean="0">
                    <a:ln>
                      <a:noFill/>
                    </a:ln>
                    <a:solidFill>
                      <a:srgbClr val="FFFFFF"/>
                    </a:solidFill>
                    <a:effectLst/>
                    <a:uLnTx/>
                    <a:uFillTx/>
                    <a:latin typeface="Sakkal Majalla" panose="02000000000000000000" pitchFamily="2" charset="-78"/>
                    <a:cs typeface="Sakkal Majalla" panose="02000000000000000000" pitchFamily="2" charset="-78"/>
                  </a:endParaRPr>
                </a:p>
              </p:txBody>
            </p:sp>
            <p:sp>
              <p:nvSpPr>
                <p:cNvPr id="19" name="Freeform 18"/>
                <p:cNvSpPr>
                  <a:spLocks/>
                </p:cNvSpPr>
                <p:nvPr/>
              </p:nvSpPr>
              <p:spPr bwMode="auto">
                <a:xfrm>
                  <a:off x="8040169" y="2002969"/>
                  <a:ext cx="824435" cy="746981"/>
                </a:xfrm>
                <a:custGeom>
                  <a:avLst/>
                  <a:gdLst>
                    <a:gd name="T0" fmla="*/ 414 w 414"/>
                    <a:gd name="T1" fmla="*/ 0 h 376"/>
                    <a:gd name="T2" fmla="*/ 0 w 414"/>
                    <a:gd name="T3" fmla="*/ 0 h 376"/>
                    <a:gd name="T4" fmla="*/ 0 w 414"/>
                    <a:gd name="T5" fmla="*/ 239 h 376"/>
                    <a:gd name="T6" fmla="*/ 136 w 414"/>
                    <a:gd name="T7" fmla="*/ 376 h 376"/>
                    <a:gd name="T8" fmla="*/ 278 w 414"/>
                    <a:gd name="T9" fmla="*/ 376 h 376"/>
                    <a:gd name="T10" fmla="*/ 414 w 414"/>
                    <a:gd name="T11" fmla="*/ 239 h 376"/>
                    <a:gd name="T12" fmla="*/ 414 w 414"/>
                    <a:gd name="T13" fmla="*/ 0 h 376"/>
                  </a:gdLst>
                  <a:ahLst/>
                  <a:cxnLst>
                    <a:cxn ang="0">
                      <a:pos x="T0" y="T1"/>
                    </a:cxn>
                    <a:cxn ang="0">
                      <a:pos x="T2" y="T3"/>
                    </a:cxn>
                    <a:cxn ang="0">
                      <a:pos x="T4" y="T5"/>
                    </a:cxn>
                    <a:cxn ang="0">
                      <a:pos x="T6" y="T7"/>
                    </a:cxn>
                    <a:cxn ang="0">
                      <a:pos x="T8" y="T9"/>
                    </a:cxn>
                    <a:cxn ang="0">
                      <a:pos x="T10" y="T11"/>
                    </a:cxn>
                    <a:cxn ang="0">
                      <a:pos x="T12" y="T13"/>
                    </a:cxn>
                  </a:cxnLst>
                  <a:rect l="0" t="0" r="r" b="b"/>
                  <a:pathLst>
                    <a:path w="414" h="376">
                      <a:moveTo>
                        <a:pt x="414" y="0"/>
                      </a:moveTo>
                      <a:cubicBezTo>
                        <a:pt x="0" y="0"/>
                        <a:pt x="0" y="0"/>
                        <a:pt x="0" y="0"/>
                      </a:cubicBezTo>
                      <a:cubicBezTo>
                        <a:pt x="0" y="239"/>
                        <a:pt x="0" y="239"/>
                        <a:pt x="0" y="239"/>
                      </a:cubicBezTo>
                      <a:cubicBezTo>
                        <a:pt x="0" y="315"/>
                        <a:pt x="61" y="376"/>
                        <a:pt x="136" y="376"/>
                      </a:cubicBezTo>
                      <a:cubicBezTo>
                        <a:pt x="278" y="376"/>
                        <a:pt x="278" y="376"/>
                        <a:pt x="278" y="376"/>
                      </a:cubicBezTo>
                      <a:cubicBezTo>
                        <a:pt x="353" y="376"/>
                        <a:pt x="414" y="315"/>
                        <a:pt x="414" y="239"/>
                      </a:cubicBezTo>
                      <a:lnTo>
                        <a:pt x="414" y="0"/>
                      </a:lnTo>
                      <a:close/>
                    </a:path>
                  </a:pathLst>
                </a:custGeom>
                <a:solidFill>
                  <a:srgbClr val="335E95">
                    <a:lumMod val="75000"/>
                  </a:srgbClr>
                </a:solidFill>
                <a:ln>
                  <a:noFill/>
                </a:ln>
              </p:spPr>
              <p:txBody>
                <a:bodyPr vert="horz" wrap="square" lIns="91440" tIns="45720" rIns="91440" bIns="45720" numCol="1"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00" b="1" i="0" u="none" strike="noStrike" kern="0" cap="none" spc="0" normalizeH="0" baseline="0" noProof="0" dirty="0" smtClean="0">
                    <a:ln>
                      <a:noFill/>
                    </a:ln>
                    <a:solidFill>
                      <a:srgbClr val="FFFFFF"/>
                    </a:solidFill>
                    <a:effectLst/>
                    <a:uLnTx/>
                    <a:uFillTx/>
                    <a:latin typeface="Sakkal Majalla" panose="02000000000000000000" pitchFamily="2" charset="-78"/>
                    <a:cs typeface="Sakkal Majalla" panose="02000000000000000000" pitchFamily="2" charset="-78"/>
                  </a:endParaRPr>
                </a:p>
              </p:txBody>
            </p:sp>
            <p:sp>
              <p:nvSpPr>
                <p:cNvPr id="20" name="Rectangle 19"/>
                <p:cNvSpPr>
                  <a:spLocks noChangeArrowheads="1"/>
                </p:cNvSpPr>
                <p:nvPr/>
              </p:nvSpPr>
              <p:spPr bwMode="auto">
                <a:xfrm>
                  <a:off x="7584629" y="2002969"/>
                  <a:ext cx="1736828" cy="530369"/>
                </a:xfrm>
                <a:prstGeom prst="rect">
                  <a:avLst/>
                </a:prstGeom>
                <a:solidFill>
                  <a:srgbClr val="FFFFFF">
                    <a:lumMod val="95000"/>
                  </a:srgbClr>
                </a:solidFill>
                <a:ln>
                  <a:noFill/>
                </a:ln>
              </p:spPr>
              <p:txBody>
                <a:bodyPr vert="horz" wrap="square" lIns="91440" tIns="45720" rIns="91440" bIns="45720" numCol="1"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00" b="1" i="0" u="none" strike="noStrike" kern="0" cap="none" spc="0" normalizeH="0" baseline="0" noProof="0" smtClean="0">
                    <a:ln>
                      <a:noFill/>
                    </a:ln>
                    <a:solidFill>
                      <a:srgbClr val="FFFFFF"/>
                    </a:solidFill>
                    <a:effectLst/>
                    <a:uLnTx/>
                    <a:uFillTx/>
                    <a:latin typeface="Sakkal Majalla" panose="02000000000000000000" pitchFamily="2" charset="-78"/>
                    <a:cs typeface="Sakkal Majalla" panose="02000000000000000000" pitchFamily="2" charset="-78"/>
                  </a:endParaRPr>
                </a:p>
              </p:txBody>
            </p:sp>
            <p:sp>
              <p:nvSpPr>
                <p:cNvPr id="21" name="Freeform 20"/>
                <p:cNvSpPr>
                  <a:spLocks/>
                </p:cNvSpPr>
                <p:nvPr/>
              </p:nvSpPr>
              <p:spPr bwMode="auto">
                <a:xfrm>
                  <a:off x="7584629" y="2002969"/>
                  <a:ext cx="1736828" cy="530369"/>
                </a:xfrm>
                <a:custGeom>
                  <a:avLst/>
                  <a:gdLst>
                    <a:gd name="connsiteX0" fmla="*/ 581025 w 2100263"/>
                    <a:gd name="connsiteY0" fmla="*/ 0 h 641350"/>
                    <a:gd name="connsiteX1" fmla="*/ 1519238 w 2100263"/>
                    <a:gd name="connsiteY1" fmla="*/ 0 h 641350"/>
                    <a:gd name="connsiteX2" fmla="*/ 1519238 w 2100263"/>
                    <a:gd name="connsiteY2" fmla="*/ 30274 h 641350"/>
                    <a:gd name="connsiteX3" fmla="*/ 1519238 w 2100263"/>
                    <a:gd name="connsiteY3" fmla="*/ 52388 h 641350"/>
                    <a:gd name="connsiteX4" fmla="*/ 2100263 w 2100263"/>
                    <a:gd name="connsiteY4" fmla="*/ 52388 h 641350"/>
                    <a:gd name="connsiteX5" fmla="*/ 2100263 w 2100263"/>
                    <a:gd name="connsiteY5" fmla="*/ 192088 h 641350"/>
                    <a:gd name="connsiteX6" fmla="*/ 1519238 w 2100263"/>
                    <a:gd name="connsiteY6" fmla="*/ 192088 h 641350"/>
                    <a:gd name="connsiteX7" fmla="*/ 1519238 w 2100263"/>
                    <a:gd name="connsiteY7" fmla="*/ 242195 h 641350"/>
                    <a:gd name="connsiteX8" fmla="*/ 1519238 w 2100263"/>
                    <a:gd name="connsiteY8" fmla="*/ 574092 h 641350"/>
                    <a:gd name="connsiteX9" fmla="*/ 1512021 w 2100263"/>
                    <a:gd name="connsiteY9" fmla="*/ 641350 h 641350"/>
                    <a:gd name="connsiteX10" fmla="*/ 588242 w 2100263"/>
                    <a:gd name="connsiteY10" fmla="*/ 641350 h 641350"/>
                    <a:gd name="connsiteX11" fmla="*/ 581025 w 2100263"/>
                    <a:gd name="connsiteY11" fmla="*/ 574092 h 641350"/>
                    <a:gd name="connsiteX12" fmla="*/ 581025 w 2100263"/>
                    <a:gd name="connsiteY12" fmla="*/ 266162 h 641350"/>
                    <a:gd name="connsiteX13" fmla="*/ 581025 w 2100263"/>
                    <a:gd name="connsiteY13" fmla="*/ 192088 h 641350"/>
                    <a:gd name="connsiteX14" fmla="*/ 0 w 2100263"/>
                    <a:gd name="connsiteY14" fmla="*/ 192088 h 641350"/>
                    <a:gd name="connsiteX15" fmla="*/ 0 w 2100263"/>
                    <a:gd name="connsiteY15" fmla="*/ 52388 h 641350"/>
                    <a:gd name="connsiteX16" fmla="*/ 581025 w 2100263"/>
                    <a:gd name="connsiteY16" fmla="*/ 52388 h 641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00263" h="641350">
                      <a:moveTo>
                        <a:pt x="581025" y="0"/>
                      </a:moveTo>
                      <a:cubicBezTo>
                        <a:pt x="581025" y="0"/>
                        <a:pt x="581025" y="0"/>
                        <a:pt x="1519238" y="0"/>
                      </a:cubicBezTo>
                      <a:cubicBezTo>
                        <a:pt x="1519238" y="0"/>
                        <a:pt x="1519238" y="0"/>
                        <a:pt x="1519238" y="30274"/>
                      </a:cubicBezTo>
                      <a:lnTo>
                        <a:pt x="1519238" y="52388"/>
                      </a:lnTo>
                      <a:lnTo>
                        <a:pt x="2100263" y="52388"/>
                      </a:lnTo>
                      <a:lnTo>
                        <a:pt x="2100263" y="192088"/>
                      </a:lnTo>
                      <a:lnTo>
                        <a:pt x="1519238" y="192088"/>
                      </a:lnTo>
                      <a:lnTo>
                        <a:pt x="1519238" y="242195"/>
                      </a:lnTo>
                      <a:cubicBezTo>
                        <a:pt x="1519238" y="322927"/>
                        <a:pt x="1519238" y="430569"/>
                        <a:pt x="1519238" y="574092"/>
                      </a:cubicBezTo>
                      <a:cubicBezTo>
                        <a:pt x="1519238" y="598113"/>
                        <a:pt x="1516832" y="619732"/>
                        <a:pt x="1512021" y="641350"/>
                      </a:cubicBezTo>
                      <a:cubicBezTo>
                        <a:pt x="1512021" y="641350"/>
                        <a:pt x="1512021" y="641350"/>
                        <a:pt x="588242" y="641350"/>
                      </a:cubicBezTo>
                      <a:cubicBezTo>
                        <a:pt x="583431" y="619732"/>
                        <a:pt x="581025" y="598113"/>
                        <a:pt x="581025" y="574092"/>
                      </a:cubicBezTo>
                      <a:cubicBezTo>
                        <a:pt x="581025" y="574092"/>
                        <a:pt x="581025" y="574092"/>
                        <a:pt x="581025" y="266162"/>
                      </a:cubicBezTo>
                      <a:lnTo>
                        <a:pt x="581025" y="192088"/>
                      </a:lnTo>
                      <a:lnTo>
                        <a:pt x="0" y="192088"/>
                      </a:lnTo>
                      <a:lnTo>
                        <a:pt x="0" y="52388"/>
                      </a:lnTo>
                      <a:lnTo>
                        <a:pt x="581025" y="52388"/>
                      </a:lnTo>
                      <a:close/>
                    </a:path>
                  </a:pathLst>
                </a:custGeom>
                <a:solidFill>
                  <a:srgbClr val="FFFFFF">
                    <a:alpha val="40000"/>
                  </a:srgbClr>
                </a:solidFill>
                <a:ln>
                  <a:noFill/>
                </a:ln>
              </p:spPr>
              <p:txBody>
                <a:bodyPr vert="horz" wrap="square" lIns="91440" tIns="45720" rIns="91440" bIns="45720" numCol="1" anchor="ctr" anchorCtr="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00" b="1" i="0" u="none" strike="noStrike" kern="0" cap="none" spc="0" normalizeH="0" baseline="0" noProof="0" smtClean="0">
                    <a:ln>
                      <a:noFill/>
                    </a:ln>
                    <a:solidFill>
                      <a:srgbClr val="FFFFFF"/>
                    </a:solidFill>
                    <a:effectLst/>
                    <a:uLnTx/>
                    <a:uFillTx/>
                    <a:latin typeface="Sakkal Majalla" panose="02000000000000000000" pitchFamily="2" charset="-78"/>
                    <a:cs typeface="Sakkal Majalla" panose="02000000000000000000" pitchFamily="2" charset="-78"/>
                  </a:endParaRPr>
                </a:p>
              </p:txBody>
            </p:sp>
            <p:sp>
              <p:nvSpPr>
                <p:cNvPr id="22" name="Rectangle 21"/>
                <p:cNvSpPr>
                  <a:spLocks noChangeArrowheads="1"/>
                </p:cNvSpPr>
                <p:nvPr/>
              </p:nvSpPr>
              <p:spPr bwMode="auto">
                <a:xfrm>
                  <a:off x="7584629" y="2002969"/>
                  <a:ext cx="1736828" cy="112900"/>
                </a:xfrm>
                <a:prstGeom prst="rect">
                  <a:avLst/>
                </a:prstGeom>
                <a:solidFill>
                  <a:srgbClr val="335E95"/>
                </a:solidFill>
                <a:ln>
                  <a:noFill/>
                </a:ln>
              </p:spPr>
              <p:txBody>
                <a:bodyPr vert="horz" wrap="square" lIns="91440" tIns="45720" rIns="91440" bIns="45720" numCol="1"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00" b="1" i="0" u="none" strike="noStrike" kern="0" cap="none" spc="0" normalizeH="0" baseline="0" noProof="0" smtClean="0">
                    <a:ln>
                      <a:noFill/>
                    </a:ln>
                    <a:solidFill>
                      <a:srgbClr val="FFFFFF"/>
                    </a:solidFill>
                    <a:effectLst/>
                    <a:uLnTx/>
                    <a:uFillTx/>
                    <a:latin typeface="Sakkal Majalla" panose="02000000000000000000" pitchFamily="2" charset="-78"/>
                    <a:cs typeface="Sakkal Majalla" panose="02000000000000000000" pitchFamily="2" charset="-78"/>
                  </a:endParaRPr>
                </a:p>
              </p:txBody>
            </p:sp>
            <p:sp>
              <p:nvSpPr>
                <p:cNvPr id="24" name="Freeform 23"/>
                <p:cNvSpPr>
                  <a:spLocks/>
                </p:cNvSpPr>
                <p:nvPr/>
              </p:nvSpPr>
              <p:spPr bwMode="auto">
                <a:xfrm>
                  <a:off x="8097932" y="2002969"/>
                  <a:ext cx="707597" cy="659023"/>
                </a:xfrm>
                <a:custGeom>
                  <a:avLst/>
                  <a:gdLst>
                    <a:gd name="T0" fmla="*/ 355 w 355"/>
                    <a:gd name="T1" fmla="*/ 0 h 332"/>
                    <a:gd name="T2" fmla="*/ 0 w 355"/>
                    <a:gd name="T3" fmla="*/ 0 h 332"/>
                    <a:gd name="T4" fmla="*/ 0 w 355"/>
                    <a:gd name="T5" fmla="*/ 225 h 332"/>
                    <a:gd name="T6" fmla="*/ 107 w 355"/>
                    <a:gd name="T7" fmla="*/ 332 h 332"/>
                    <a:gd name="T8" fmla="*/ 248 w 355"/>
                    <a:gd name="T9" fmla="*/ 332 h 332"/>
                    <a:gd name="T10" fmla="*/ 355 w 355"/>
                    <a:gd name="T11" fmla="*/ 225 h 332"/>
                    <a:gd name="T12" fmla="*/ 355 w 355"/>
                    <a:gd name="T13" fmla="*/ 0 h 332"/>
                  </a:gdLst>
                  <a:ahLst/>
                  <a:cxnLst>
                    <a:cxn ang="0">
                      <a:pos x="T0" y="T1"/>
                    </a:cxn>
                    <a:cxn ang="0">
                      <a:pos x="T2" y="T3"/>
                    </a:cxn>
                    <a:cxn ang="0">
                      <a:pos x="T4" y="T5"/>
                    </a:cxn>
                    <a:cxn ang="0">
                      <a:pos x="T6" y="T7"/>
                    </a:cxn>
                    <a:cxn ang="0">
                      <a:pos x="T8" y="T9"/>
                    </a:cxn>
                    <a:cxn ang="0">
                      <a:pos x="T10" y="T11"/>
                    </a:cxn>
                    <a:cxn ang="0">
                      <a:pos x="T12" y="T13"/>
                    </a:cxn>
                  </a:cxnLst>
                  <a:rect l="0" t="0" r="r" b="b"/>
                  <a:pathLst>
                    <a:path w="355" h="332">
                      <a:moveTo>
                        <a:pt x="355" y="0"/>
                      </a:moveTo>
                      <a:cubicBezTo>
                        <a:pt x="0" y="0"/>
                        <a:pt x="0" y="0"/>
                        <a:pt x="0" y="0"/>
                      </a:cubicBezTo>
                      <a:cubicBezTo>
                        <a:pt x="0" y="225"/>
                        <a:pt x="0" y="225"/>
                        <a:pt x="0" y="225"/>
                      </a:cubicBezTo>
                      <a:cubicBezTo>
                        <a:pt x="0" y="284"/>
                        <a:pt x="48" y="332"/>
                        <a:pt x="107" y="332"/>
                      </a:cubicBezTo>
                      <a:cubicBezTo>
                        <a:pt x="248" y="332"/>
                        <a:pt x="248" y="332"/>
                        <a:pt x="248" y="332"/>
                      </a:cubicBezTo>
                      <a:cubicBezTo>
                        <a:pt x="307" y="332"/>
                        <a:pt x="355" y="284"/>
                        <a:pt x="355" y="225"/>
                      </a:cubicBezTo>
                      <a:lnTo>
                        <a:pt x="355" y="0"/>
                      </a:lnTo>
                      <a:close/>
                    </a:path>
                  </a:pathLst>
                </a:custGeom>
                <a:solidFill>
                  <a:srgbClr val="335E95"/>
                </a:solidFill>
                <a:ln>
                  <a:noFill/>
                </a:ln>
              </p:spPr>
              <p:txBody>
                <a:bodyPr vert="horz" wrap="square" lIns="91440" tIns="45720" rIns="91440" bIns="45720" numCol="1"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00" b="1" i="0" u="none" strike="noStrike" kern="0" cap="none" spc="0" normalizeH="0" baseline="0" noProof="0" dirty="0" smtClean="0">
                    <a:ln>
                      <a:noFill/>
                    </a:ln>
                    <a:solidFill>
                      <a:srgbClr val="FFFFFF"/>
                    </a:solidFill>
                    <a:effectLst/>
                    <a:uLnTx/>
                    <a:uFillTx/>
                    <a:latin typeface="Sakkal Majalla" panose="02000000000000000000" pitchFamily="2" charset="-78"/>
                    <a:cs typeface="Sakkal Majalla" panose="02000000000000000000" pitchFamily="2" charset="-78"/>
                  </a:endParaRPr>
                </a:p>
              </p:txBody>
            </p:sp>
          </p:grpSp>
          <p:sp>
            <p:nvSpPr>
              <p:cNvPr id="17" name="Inhaltsplatzhalter 4"/>
              <p:cNvSpPr txBox="1">
                <a:spLocks/>
              </p:cNvSpPr>
              <p:nvPr/>
            </p:nvSpPr>
            <p:spPr>
              <a:xfrm>
                <a:off x="5407294" y="2619060"/>
                <a:ext cx="1774177" cy="3409736"/>
              </a:xfrm>
              <a:prstGeom prst="rect">
                <a:avLst/>
              </a:prstGeom>
            </p:spPr>
            <p:txBody>
              <a:bodyPr wrap="square" lIns="0" tIns="0" rIns="0" bIns="0" anchor="t">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25000"/>
                  </a:lnSpc>
                  <a:spcAft>
                    <a:spcPts val="1200"/>
                  </a:spcAft>
                  <a:buNone/>
                  <a:defRPr/>
                </a:pPr>
                <a:r>
                  <a:rPr lang="ar-EG" sz="2400" b="1" dirty="0">
                    <a:solidFill>
                      <a:srgbClr val="FFFFFF"/>
                    </a:solidFill>
                    <a:latin typeface="Sakkal Majalla" panose="02000000000000000000" pitchFamily="2" charset="-78"/>
                    <a:cs typeface="Sakkal Majalla" panose="02000000000000000000" pitchFamily="2" charset="-78"/>
                  </a:rPr>
                  <a:t>وهناك المواد متوسطة الحجم والتي تعبأ غالباً </a:t>
                </a:r>
                <a:r>
                  <a:rPr lang="ar-EG" sz="2400" b="1" dirty="0" smtClean="0">
                    <a:solidFill>
                      <a:srgbClr val="FFFFFF"/>
                    </a:solidFill>
                    <a:latin typeface="Sakkal Majalla" panose="02000000000000000000" pitchFamily="2" charset="-78"/>
                    <a:cs typeface="Sakkal Majalla" panose="02000000000000000000" pitchFamily="2" charset="-78"/>
                  </a:rPr>
                  <a:t/>
                </a:r>
                <a:br>
                  <a:rPr lang="ar-EG" sz="2400" b="1" dirty="0" smtClean="0">
                    <a:solidFill>
                      <a:srgbClr val="FFFFFF"/>
                    </a:solidFill>
                    <a:latin typeface="Sakkal Majalla" panose="02000000000000000000" pitchFamily="2" charset="-78"/>
                    <a:cs typeface="Sakkal Majalla" panose="02000000000000000000" pitchFamily="2" charset="-78"/>
                  </a:rPr>
                </a:br>
                <a:r>
                  <a:rPr lang="ar-EG" sz="2400" b="1" dirty="0" smtClean="0">
                    <a:solidFill>
                      <a:srgbClr val="FFFFFF"/>
                    </a:solidFill>
                    <a:latin typeface="Sakkal Majalla" panose="02000000000000000000" pitchFamily="2" charset="-78"/>
                    <a:cs typeface="Sakkal Majalla" panose="02000000000000000000" pitchFamily="2" charset="-78"/>
                  </a:rPr>
                  <a:t>في </a:t>
                </a:r>
                <a:r>
                  <a:rPr lang="ar-EG" sz="2400" b="1" dirty="0">
                    <a:solidFill>
                      <a:srgbClr val="FFFFFF"/>
                    </a:solidFill>
                    <a:latin typeface="Sakkal Majalla" panose="02000000000000000000" pitchFamily="2" charset="-78"/>
                    <a:cs typeface="Sakkal Majalla" panose="02000000000000000000" pitchFamily="2" charset="-78"/>
                  </a:rPr>
                  <a:t>كراتين، أو صناديق كالأجهزة والأدوات المنزلية والأشربة والعصائر والمواد السائلة المعبأة في زجاجات أو جالوت وأكياس المواد ذات العبوات المتوسطة</a:t>
                </a:r>
                <a:endParaRPr lang="en-US" sz="2400" b="1" dirty="0">
                  <a:solidFill>
                    <a:srgbClr val="FFFFFF"/>
                  </a:solidFill>
                  <a:latin typeface="Sakkal Majalla" panose="02000000000000000000" pitchFamily="2" charset="-78"/>
                  <a:cs typeface="Sakkal Majalla" panose="02000000000000000000" pitchFamily="2" charset="-78"/>
                </a:endParaRPr>
              </a:p>
            </p:txBody>
          </p:sp>
        </p:grpSp>
        <p:grpSp>
          <p:nvGrpSpPr>
            <p:cNvPr id="11" name="Group 10"/>
            <p:cNvGrpSpPr/>
            <p:nvPr/>
          </p:nvGrpSpPr>
          <p:grpSpPr>
            <a:xfrm>
              <a:off x="6095394" y="2140665"/>
              <a:ext cx="383708" cy="446643"/>
              <a:chOff x="9085263" y="2676525"/>
              <a:chExt cx="579437" cy="579438"/>
            </a:xfrm>
            <a:solidFill>
              <a:srgbClr val="FFFFFF"/>
            </a:solidFill>
          </p:grpSpPr>
          <p:sp>
            <p:nvSpPr>
              <p:cNvPr id="12" name="Freeform 98"/>
              <p:cNvSpPr>
                <a:spLocks noEditPoints="1"/>
              </p:cNvSpPr>
              <p:nvPr/>
            </p:nvSpPr>
            <p:spPr bwMode="auto">
              <a:xfrm>
                <a:off x="9085263" y="2676525"/>
                <a:ext cx="579437" cy="579438"/>
              </a:xfrm>
              <a:custGeom>
                <a:avLst/>
                <a:gdLst>
                  <a:gd name="T0" fmla="*/ 199 w 3650"/>
                  <a:gd name="T1" fmla="*/ 3163 h 3649"/>
                  <a:gd name="T2" fmla="*/ 212 w 3650"/>
                  <a:gd name="T3" fmla="*/ 3337 h 3649"/>
                  <a:gd name="T4" fmla="*/ 345 w 3650"/>
                  <a:gd name="T5" fmla="*/ 3450 h 3649"/>
                  <a:gd name="T6" fmla="*/ 518 w 3650"/>
                  <a:gd name="T7" fmla="*/ 3437 h 3649"/>
                  <a:gd name="T8" fmla="*/ 941 w 3650"/>
                  <a:gd name="T9" fmla="*/ 2387 h 3649"/>
                  <a:gd name="T10" fmla="*/ 2326 w 3650"/>
                  <a:gd name="T11" fmla="*/ 187 h 3649"/>
                  <a:gd name="T12" fmla="*/ 1968 w 3650"/>
                  <a:gd name="T13" fmla="*/ 245 h 3649"/>
                  <a:gd name="T14" fmla="*/ 1639 w 3650"/>
                  <a:gd name="T15" fmla="*/ 418 h 3649"/>
                  <a:gd name="T16" fmla="*/ 1369 w 3650"/>
                  <a:gd name="T17" fmla="*/ 710 h 3649"/>
                  <a:gd name="T18" fmla="*/ 1216 w 3650"/>
                  <a:gd name="T19" fmla="*/ 1080 h 3649"/>
                  <a:gd name="T20" fmla="*/ 1201 w 3650"/>
                  <a:gd name="T21" fmla="*/ 1487 h 3649"/>
                  <a:gd name="T22" fmla="*/ 1327 w 3650"/>
                  <a:gd name="T23" fmla="*/ 1867 h 3649"/>
                  <a:gd name="T24" fmla="*/ 1582 w 3650"/>
                  <a:gd name="T25" fmla="*/ 2181 h 3649"/>
                  <a:gd name="T26" fmla="*/ 1916 w 3650"/>
                  <a:gd name="T27" fmla="*/ 2383 h 3649"/>
                  <a:gd name="T28" fmla="*/ 2288 w 3650"/>
                  <a:gd name="T29" fmla="*/ 2458 h 3649"/>
                  <a:gd name="T30" fmla="*/ 2663 w 3650"/>
                  <a:gd name="T31" fmla="*/ 2408 h 3649"/>
                  <a:gd name="T32" fmla="*/ 3007 w 3650"/>
                  <a:gd name="T33" fmla="*/ 2232 h 3649"/>
                  <a:gd name="T34" fmla="*/ 3283 w 3650"/>
                  <a:gd name="T35" fmla="*/ 1936 h 3649"/>
                  <a:gd name="T36" fmla="*/ 3437 w 3650"/>
                  <a:gd name="T37" fmla="*/ 1566 h 3649"/>
                  <a:gd name="T38" fmla="*/ 3451 w 3650"/>
                  <a:gd name="T39" fmla="*/ 1159 h 3649"/>
                  <a:gd name="T40" fmla="*/ 3324 w 3650"/>
                  <a:gd name="T41" fmla="*/ 779 h 3649"/>
                  <a:gd name="T42" fmla="*/ 3073 w 3650"/>
                  <a:gd name="T43" fmla="*/ 467 h 3649"/>
                  <a:gd name="T44" fmla="*/ 2754 w 3650"/>
                  <a:gd name="T45" fmla="*/ 270 h 3649"/>
                  <a:gd name="T46" fmla="*/ 2399 w 3650"/>
                  <a:gd name="T47" fmla="*/ 189 h 3649"/>
                  <a:gd name="T48" fmla="*/ 2579 w 3650"/>
                  <a:gd name="T49" fmla="*/ 23 h 3649"/>
                  <a:gd name="T50" fmla="*/ 2980 w 3650"/>
                  <a:gd name="T51" fmla="*/ 172 h 3649"/>
                  <a:gd name="T52" fmla="*/ 3323 w 3650"/>
                  <a:gd name="T53" fmla="*/ 451 h 3649"/>
                  <a:gd name="T54" fmla="*/ 3549 w 3650"/>
                  <a:gd name="T55" fmla="*/ 816 h 3649"/>
                  <a:gd name="T56" fmla="*/ 3647 w 3650"/>
                  <a:gd name="T57" fmla="*/ 1236 h 3649"/>
                  <a:gd name="T58" fmla="*/ 3605 w 3650"/>
                  <a:gd name="T59" fmla="*/ 1667 h 3649"/>
                  <a:gd name="T60" fmla="*/ 3429 w 3650"/>
                  <a:gd name="T61" fmla="*/ 2057 h 3649"/>
                  <a:gd name="T62" fmla="*/ 3127 w 3650"/>
                  <a:gd name="T63" fmla="*/ 2378 h 3649"/>
                  <a:gd name="T64" fmla="*/ 2744 w 3650"/>
                  <a:gd name="T65" fmla="*/ 2579 h 3649"/>
                  <a:gd name="T66" fmla="*/ 2326 w 3650"/>
                  <a:gd name="T67" fmla="*/ 2647 h 3649"/>
                  <a:gd name="T68" fmla="*/ 1909 w 3650"/>
                  <a:gd name="T69" fmla="*/ 2579 h 3649"/>
                  <a:gd name="T70" fmla="*/ 1527 w 3650"/>
                  <a:gd name="T71" fmla="*/ 2379 h 3649"/>
                  <a:gd name="T72" fmla="*/ 1482 w 3650"/>
                  <a:gd name="T73" fmla="*/ 2672 h 3649"/>
                  <a:gd name="T74" fmla="*/ 1473 w 3650"/>
                  <a:gd name="T75" fmla="*/ 2760 h 3649"/>
                  <a:gd name="T76" fmla="*/ 595 w 3650"/>
                  <a:gd name="T77" fmla="*/ 3608 h 3649"/>
                  <a:gd name="T78" fmla="*/ 368 w 3650"/>
                  <a:gd name="T79" fmla="*/ 3647 h 3649"/>
                  <a:gd name="T80" fmla="*/ 157 w 3650"/>
                  <a:gd name="T81" fmla="*/ 3558 h 3649"/>
                  <a:gd name="T82" fmla="*/ 23 w 3650"/>
                  <a:gd name="T83" fmla="*/ 3371 h 3649"/>
                  <a:gd name="T84" fmla="*/ 10 w 3650"/>
                  <a:gd name="T85" fmla="*/ 3141 h 3649"/>
                  <a:gd name="T86" fmla="*/ 122 w 3650"/>
                  <a:gd name="T87" fmla="*/ 2940 h 3649"/>
                  <a:gd name="T88" fmla="*/ 941 w 3650"/>
                  <a:gd name="T89" fmla="*/ 2160 h 3649"/>
                  <a:gd name="T90" fmla="*/ 1168 w 3650"/>
                  <a:gd name="T91" fmla="*/ 2348 h 3649"/>
                  <a:gd name="T92" fmla="*/ 1136 w 3650"/>
                  <a:gd name="T93" fmla="*/ 1905 h 3649"/>
                  <a:gd name="T94" fmla="*/ 1013 w 3650"/>
                  <a:gd name="T95" fmla="*/ 1497 h 3649"/>
                  <a:gd name="T96" fmla="*/ 1028 w 3650"/>
                  <a:gd name="T97" fmla="*/ 1063 h 3649"/>
                  <a:gd name="T98" fmla="*/ 1178 w 3650"/>
                  <a:gd name="T99" fmla="*/ 662 h 3649"/>
                  <a:gd name="T100" fmla="*/ 1456 w 3650"/>
                  <a:gd name="T101" fmla="*/ 325 h 3649"/>
                  <a:gd name="T102" fmla="*/ 1827 w 3650"/>
                  <a:gd name="T103" fmla="*/ 96 h 3649"/>
                  <a:gd name="T104" fmla="*/ 2241 w 3650"/>
                  <a:gd name="T105" fmla="*/ 2 h 3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50" h="3649">
                    <a:moveTo>
                      <a:pt x="675" y="2654"/>
                    </a:moveTo>
                    <a:lnTo>
                      <a:pt x="254" y="3073"/>
                    </a:lnTo>
                    <a:lnTo>
                      <a:pt x="231" y="3100"/>
                    </a:lnTo>
                    <a:lnTo>
                      <a:pt x="212" y="3131"/>
                    </a:lnTo>
                    <a:lnTo>
                      <a:pt x="199" y="3163"/>
                    </a:lnTo>
                    <a:lnTo>
                      <a:pt x="190" y="3198"/>
                    </a:lnTo>
                    <a:lnTo>
                      <a:pt x="188" y="3234"/>
                    </a:lnTo>
                    <a:lnTo>
                      <a:pt x="190" y="3270"/>
                    </a:lnTo>
                    <a:lnTo>
                      <a:pt x="199" y="3304"/>
                    </a:lnTo>
                    <a:lnTo>
                      <a:pt x="212" y="3337"/>
                    </a:lnTo>
                    <a:lnTo>
                      <a:pt x="231" y="3367"/>
                    </a:lnTo>
                    <a:lnTo>
                      <a:pt x="254" y="3395"/>
                    </a:lnTo>
                    <a:lnTo>
                      <a:pt x="282" y="3418"/>
                    </a:lnTo>
                    <a:lnTo>
                      <a:pt x="312" y="3437"/>
                    </a:lnTo>
                    <a:lnTo>
                      <a:pt x="345" y="3450"/>
                    </a:lnTo>
                    <a:lnTo>
                      <a:pt x="379" y="3459"/>
                    </a:lnTo>
                    <a:lnTo>
                      <a:pt x="415" y="3461"/>
                    </a:lnTo>
                    <a:lnTo>
                      <a:pt x="451" y="3459"/>
                    </a:lnTo>
                    <a:lnTo>
                      <a:pt x="486" y="3450"/>
                    </a:lnTo>
                    <a:lnTo>
                      <a:pt x="518" y="3437"/>
                    </a:lnTo>
                    <a:lnTo>
                      <a:pt x="549" y="3418"/>
                    </a:lnTo>
                    <a:lnTo>
                      <a:pt x="576" y="3395"/>
                    </a:lnTo>
                    <a:lnTo>
                      <a:pt x="995" y="2974"/>
                    </a:lnTo>
                    <a:lnTo>
                      <a:pt x="675" y="2654"/>
                    </a:lnTo>
                    <a:close/>
                    <a:moveTo>
                      <a:pt x="941" y="2387"/>
                    </a:moveTo>
                    <a:lnTo>
                      <a:pt x="807" y="2521"/>
                    </a:lnTo>
                    <a:lnTo>
                      <a:pt x="1128" y="2842"/>
                    </a:lnTo>
                    <a:lnTo>
                      <a:pt x="1262" y="2708"/>
                    </a:lnTo>
                    <a:lnTo>
                      <a:pt x="941" y="2387"/>
                    </a:lnTo>
                    <a:close/>
                    <a:moveTo>
                      <a:pt x="2326" y="187"/>
                    </a:moveTo>
                    <a:lnTo>
                      <a:pt x="2253" y="189"/>
                    </a:lnTo>
                    <a:lnTo>
                      <a:pt x="2181" y="197"/>
                    </a:lnTo>
                    <a:lnTo>
                      <a:pt x="2109" y="208"/>
                    </a:lnTo>
                    <a:lnTo>
                      <a:pt x="2037" y="225"/>
                    </a:lnTo>
                    <a:lnTo>
                      <a:pt x="1968" y="245"/>
                    </a:lnTo>
                    <a:lnTo>
                      <a:pt x="1898" y="270"/>
                    </a:lnTo>
                    <a:lnTo>
                      <a:pt x="1831" y="301"/>
                    </a:lnTo>
                    <a:lnTo>
                      <a:pt x="1764" y="335"/>
                    </a:lnTo>
                    <a:lnTo>
                      <a:pt x="1701" y="374"/>
                    </a:lnTo>
                    <a:lnTo>
                      <a:pt x="1639" y="418"/>
                    </a:lnTo>
                    <a:lnTo>
                      <a:pt x="1579" y="467"/>
                    </a:lnTo>
                    <a:lnTo>
                      <a:pt x="1523" y="520"/>
                    </a:lnTo>
                    <a:lnTo>
                      <a:pt x="1467" y="580"/>
                    </a:lnTo>
                    <a:lnTo>
                      <a:pt x="1415" y="644"/>
                    </a:lnTo>
                    <a:lnTo>
                      <a:pt x="1369" y="710"/>
                    </a:lnTo>
                    <a:lnTo>
                      <a:pt x="1327" y="779"/>
                    </a:lnTo>
                    <a:lnTo>
                      <a:pt x="1292" y="851"/>
                    </a:lnTo>
                    <a:lnTo>
                      <a:pt x="1261" y="926"/>
                    </a:lnTo>
                    <a:lnTo>
                      <a:pt x="1235" y="1002"/>
                    </a:lnTo>
                    <a:lnTo>
                      <a:pt x="1216" y="1080"/>
                    </a:lnTo>
                    <a:lnTo>
                      <a:pt x="1201" y="1159"/>
                    </a:lnTo>
                    <a:lnTo>
                      <a:pt x="1192" y="1241"/>
                    </a:lnTo>
                    <a:lnTo>
                      <a:pt x="1190" y="1323"/>
                    </a:lnTo>
                    <a:lnTo>
                      <a:pt x="1192" y="1405"/>
                    </a:lnTo>
                    <a:lnTo>
                      <a:pt x="1201" y="1487"/>
                    </a:lnTo>
                    <a:lnTo>
                      <a:pt x="1216" y="1566"/>
                    </a:lnTo>
                    <a:lnTo>
                      <a:pt x="1235" y="1645"/>
                    </a:lnTo>
                    <a:lnTo>
                      <a:pt x="1261" y="1721"/>
                    </a:lnTo>
                    <a:lnTo>
                      <a:pt x="1292" y="1795"/>
                    </a:lnTo>
                    <a:lnTo>
                      <a:pt x="1327" y="1867"/>
                    </a:lnTo>
                    <a:lnTo>
                      <a:pt x="1369" y="1936"/>
                    </a:lnTo>
                    <a:lnTo>
                      <a:pt x="1415" y="2003"/>
                    </a:lnTo>
                    <a:lnTo>
                      <a:pt x="1467" y="2066"/>
                    </a:lnTo>
                    <a:lnTo>
                      <a:pt x="1523" y="2126"/>
                    </a:lnTo>
                    <a:lnTo>
                      <a:pt x="1582" y="2181"/>
                    </a:lnTo>
                    <a:lnTo>
                      <a:pt x="1644" y="2232"/>
                    </a:lnTo>
                    <a:lnTo>
                      <a:pt x="1709" y="2277"/>
                    </a:lnTo>
                    <a:lnTo>
                      <a:pt x="1776" y="2317"/>
                    </a:lnTo>
                    <a:lnTo>
                      <a:pt x="1845" y="2353"/>
                    </a:lnTo>
                    <a:lnTo>
                      <a:pt x="1916" y="2383"/>
                    </a:lnTo>
                    <a:lnTo>
                      <a:pt x="1989" y="2408"/>
                    </a:lnTo>
                    <a:lnTo>
                      <a:pt x="2062" y="2428"/>
                    </a:lnTo>
                    <a:lnTo>
                      <a:pt x="2137" y="2443"/>
                    </a:lnTo>
                    <a:lnTo>
                      <a:pt x="2212" y="2453"/>
                    </a:lnTo>
                    <a:lnTo>
                      <a:pt x="2288" y="2458"/>
                    </a:lnTo>
                    <a:lnTo>
                      <a:pt x="2364" y="2458"/>
                    </a:lnTo>
                    <a:lnTo>
                      <a:pt x="2440" y="2453"/>
                    </a:lnTo>
                    <a:lnTo>
                      <a:pt x="2515" y="2443"/>
                    </a:lnTo>
                    <a:lnTo>
                      <a:pt x="2589" y="2428"/>
                    </a:lnTo>
                    <a:lnTo>
                      <a:pt x="2663" y="2408"/>
                    </a:lnTo>
                    <a:lnTo>
                      <a:pt x="2735" y="2383"/>
                    </a:lnTo>
                    <a:lnTo>
                      <a:pt x="2807" y="2353"/>
                    </a:lnTo>
                    <a:lnTo>
                      <a:pt x="2876" y="2317"/>
                    </a:lnTo>
                    <a:lnTo>
                      <a:pt x="2943" y="2277"/>
                    </a:lnTo>
                    <a:lnTo>
                      <a:pt x="3007" y="2232"/>
                    </a:lnTo>
                    <a:lnTo>
                      <a:pt x="3070" y="2181"/>
                    </a:lnTo>
                    <a:lnTo>
                      <a:pt x="3129" y="2126"/>
                    </a:lnTo>
                    <a:lnTo>
                      <a:pt x="3185" y="2066"/>
                    </a:lnTo>
                    <a:lnTo>
                      <a:pt x="3236" y="2003"/>
                    </a:lnTo>
                    <a:lnTo>
                      <a:pt x="3283" y="1936"/>
                    </a:lnTo>
                    <a:lnTo>
                      <a:pt x="3324" y="1867"/>
                    </a:lnTo>
                    <a:lnTo>
                      <a:pt x="3360" y="1795"/>
                    </a:lnTo>
                    <a:lnTo>
                      <a:pt x="3391" y="1721"/>
                    </a:lnTo>
                    <a:lnTo>
                      <a:pt x="3417" y="1645"/>
                    </a:lnTo>
                    <a:lnTo>
                      <a:pt x="3437" y="1566"/>
                    </a:lnTo>
                    <a:lnTo>
                      <a:pt x="3451" y="1487"/>
                    </a:lnTo>
                    <a:lnTo>
                      <a:pt x="3460" y="1405"/>
                    </a:lnTo>
                    <a:lnTo>
                      <a:pt x="3462" y="1323"/>
                    </a:lnTo>
                    <a:lnTo>
                      <a:pt x="3460" y="1241"/>
                    </a:lnTo>
                    <a:lnTo>
                      <a:pt x="3451" y="1159"/>
                    </a:lnTo>
                    <a:lnTo>
                      <a:pt x="3437" y="1080"/>
                    </a:lnTo>
                    <a:lnTo>
                      <a:pt x="3417" y="1002"/>
                    </a:lnTo>
                    <a:lnTo>
                      <a:pt x="3391" y="926"/>
                    </a:lnTo>
                    <a:lnTo>
                      <a:pt x="3360" y="851"/>
                    </a:lnTo>
                    <a:lnTo>
                      <a:pt x="3324" y="779"/>
                    </a:lnTo>
                    <a:lnTo>
                      <a:pt x="3283" y="710"/>
                    </a:lnTo>
                    <a:lnTo>
                      <a:pt x="3236" y="644"/>
                    </a:lnTo>
                    <a:lnTo>
                      <a:pt x="3185" y="580"/>
                    </a:lnTo>
                    <a:lnTo>
                      <a:pt x="3129" y="520"/>
                    </a:lnTo>
                    <a:lnTo>
                      <a:pt x="3073" y="467"/>
                    </a:lnTo>
                    <a:lnTo>
                      <a:pt x="3013" y="418"/>
                    </a:lnTo>
                    <a:lnTo>
                      <a:pt x="2951" y="374"/>
                    </a:lnTo>
                    <a:lnTo>
                      <a:pt x="2887" y="335"/>
                    </a:lnTo>
                    <a:lnTo>
                      <a:pt x="2822" y="300"/>
                    </a:lnTo>
                    <a:lnTo>
                      <a:pt x="2754" y="270"/>
                    </a:lnTo>
                    <a:lnTo>
                      <a:pt x="2684" y="245"/>
                    </a:lnTo>
                    <a:lnTo>
                      <a:pt x="2615" y="225"/>
                    </a:lnTo>
                    <a:lnTo>
                      <a:pt x="2543" y="208"/>
                    </a:lnTo>
                    <a:lnTo>
                      <a:pt x="2471" y="197"/>
                    </a:lnTo>
                    <a:lnTo>
                      <a:pt x="2399" y="189"/>
                    </a:lnTo>
                    <a:lnTo>
                      <a:pt x="2326" y="187"/>
                    </a:lnTo>
                    <a:close/>
                    <a:moveTo>
                      <a:pt x="2326" y="0"/>
                    </a:moveTo>
                    <a:lnTo>
                      <a:pt x="2411" y="2"/>
                    </a:lnTo>
                    <a:lnTo>
                      <a:pt x="2495" y="10"/>
                    </a:lnTo>
                    <a:lnTo>
                      <a:pt x="2579" y="23"/>
                    </a:lnTo>
                    <a:lnTo>
                      <a:pt x="2662" y="42"/>
                    </a:lnTo>
                    <a:lnTo>
                      <a:pt x="2744" y="66"/>
                    </a:lnTo>
                    <a:lnTo>
                      <a:pt x="2825" y="96"/>
                    </a:lnTo>
                    <a:lnTo>
                      <a:pt x="2903" y="132"/>
                    </a:lnTo>
                    <a:lnTo>
                      <a:pt x="2980" y="172"/>
                    </a:lnTo>
                    <a:lnTo>
                      <a:pt x="3055" y="217"/>
                    </a:lnTo>
                    <a:lnTo>
                      <a:pt x="3127" y="269"/>
                    </a:lnTo>
                    <a:lnTo>
                      <a:pt x="3197" y="325"/>
                    </a:lnTo>
                    <a:lnTo>
                      <a:pt x="3262" y="387"/>
                    </a:lnTo>
                    <a:lnTo>
                      <a:pt x="3323" y="451"/>
                    </a:lnTo>
                    <a:lnTo>
                      <a:pt x="3378" y="519"/>
                    </a:lnTo>
                    <a:lnTo>
                      <a:pt x="3429" y="589"/>
                    </a:lnTo>
                    <a:lnTo>
                      <a:pt x="3474" y="662"/>
                    </a:lnTo>
                    <a:lnTo>
                      <a:pt x="3514" y="738"/>
                    </a:lnTo>
                    <a:lnTo>
                      <a:pt x="3549" y="816"/>
                    </a:lnTo>
                    <a:lnTo>
                      <a:pt x="3580" y="896"/>
                    </a:lnTo>
                    <a:lnTo>
                      <a:pt x="3605" y="979"/>
                    </a:lnTo>
                    <a:lnTo>
                      <a:pt x="3625" y="1063"/>
                    </a:lnTo>
                    <a:lnTo>
                      <a:pt x="3639" y="1148"/>
                    </a:lnTo>
                    <a:lnTo>
                      <a:pt x="3647" y="1236"/>
                    </a:lnTo>
                    <a:lnTo>
                      <a:pt x="3650" y="1323"/>
                    </a:lnTo>
                    <a:lnTo>
                      <a:pt x="3647" y="1411"/>
                    </a:lnTo>
                    <a:lnTo>
                      <a:pt x="3639" y="1498"/>
                    </a:lnTo>
                    <a:lnTo>
                      <a:pt x="3625" y="1583"/>
                    </a:lnTo>
                    <a:lnTo>
                      <a:pt x="3605" y="1667"/>
                    </a:lnTo>
                    <a:lnTo>
                      <a:pt x="3580" y="1750"/>
                    </a:lnTo>
                    <a:lnTo>
                      <a:pt x="3549" y="1830"/>
                    </a:lnTo>
                    <a:lnTo>
                      <a:pt x="3514" y="1908"/>
                    </a:lnTo>
                    <a:lnTo>
                      <a:pt x="3474" y="1984"/>
                    </a:lnTo>
                    <a:lnTo>
                      <a:pt x="3429" y="2057"/>
                    </a:lnTo>
                    <a:lnTo>
                      <a:pt x="3378" y="2128"/>
                    </a:lnTo>
                    <a:lnTo>
                      <a:pt x="3323" y="2196"/>
                    </a:lnTo>
                    <a:lnTo>
                      <a:pt x="3262" y="2260"/>
                    </a:lnTo>
                    <a:lnTo>
                      <a:pt x="3197" y="2321"/>
                    </a:lnTo>
                    <a:lnTo>
                      <a:pt x="3127" y="2378"/>
                    </a:lnTo>
                    <a:lnTo>
                      <a:pt x="3055" y="2429"/>
                    </a:lnTo>
                    <a:lnTo>
                      <a:pt x="2980" y="2474"/>
                    </a:lnTo>
                    <a:lnTo>
                      <a:pt x="2903" y="2514"/>
                    </a:lnTo>
                    <a:lnTo>
                      <a:pt x="2825" y="2550"/>
                    </a:lnTo>
                    <a:lnTo>
                      <a:pt x="2744" y="2579"/>
                    </a:lnTo>
                    <a:lnTo>
                      <a:pt x="2662" y="2604"/>
                    </a:lnTo>
                    <a:lnTo>
                      <a:pt x="2579" y="2623"/>
                    </a:lnTo>
                    <a:lnTo>
                      <a:pt x="2495" y="2636"/>
                    </a:lnTo>
                    <a:lnTo>
                      <a:pt x="2411" y="2644"/>
                    </a:lnTo>
                    <a:lnTo>
                      <a:pt x="2326" y="2647"/>
                    </a:lnTo>
                    <a:lnTo>
                      <a:pt x="2242" y="2644"/>
                    </a:lnTo>
                    <a:lnTo>
                      <a:pt x="2158" y="2636"/>
                    </a:lnTo>
                    <a:lnTo>
                      <a:pt x="2074" y="2623"/>
                    </a:lnTo>
                    <a:lnTo>
                      <a:pt x="1991" y="2604"/>
                    </a:lnTo>
                    <a:lnTo>
                      <a:pt x="1909" y="2579"/>
                    </a:lnTo>
                    <a:lnTo>
                      <a:pt x="1829" y="2551"/>
                    </a:lnTo>
                    <a:lnTo>
                      <a:pt x="1751" y="2515"/>
                    </a:lnTo>
                    <a:lnTo>
                      <a:pt x="1673" y="2475"/>
                    </a:lnTo>
                    <a:lnTo>
                      <a:pt x="1599" y="2430"/>
                    </a:lnTo>
                    <a:lnTo>
                      <a:pt x="1527" y="2379"/>
                    </a:lnTo>
                    <a:lnTo>
                      <a:pt x="1459" y="2323"/>
                    </a:lnTo>
                    <a:lnTo>
                      <a:pt x="1301" y="2481"/>
                    </a:lnTo>
                    <a:lnTo>
                      <a:pt x="1461" y="2641"/>
                    </a:lnTo>
                    <a:lnTo>
                      <a:pt x="1473" y="2656"/>
                    </a:lnTo>
                    <a:lnTo>
                      <a:pt x="1482" y="2672"/>
                    </a:lnTo>
                    <a:lnTo>
                      <a:pt x="1488" y="2690"/>
                    </a:lnTo>
                    <a:lnTo>
                      <a:pt x="1489" y="2708"/>
                    </a:lnTo>
                    <a:lnTo>
                      <a:pt x="1488" y="2727"/>
                    </a:lnTo>
                    <a:lnTo>
                      <a:pt x="1482" y="2744"/>
                    </a:lnTo>
                    <a:lnTo>
                      <a:pt x="1473" y="2760"/>
                    </a:lnTo>
                    <a:lnTo>
                      <a:pt x="1461" y="2774"/>
                    </a:lnTo>
                    <a:lnTo>
                      <a:pt x="709" y="3527"/>
                    </a:lnTo>
                    <a:lnTo>
                      <a:pt x="674" y="3558"/>
                    </a:lnTo>
                    <a:lnTo>
                      <a:pt x="636" y="3586"/>
                    </a:lnTo>
                    <a:lnTo>
                      <a:pt x="595" y="3608"/>
                    </a:lnTo>
                    <a:lnTo>
                      <a:pt x="552" y="3626"/>
                    </a:lnTo>
                    <a:lnTo>
                      <a:pt x="508" y="3639"/>
                    </a:lnTo>
                    <a:lnTo>
                      <a:pt x="462" y="3647"/>
                    </a:lnTo>
                    <a:lnTo>
                      <a:pt x="415" y="3649"/>
                    </a:lnTo>
                    <a:lnTo>
                      <a:pt x="368" y="3647"/>
                    </a:lnTo>
                    <a:lnTo>
                      <a:pt x="322" y="3639"/>
                    </a:lnTo>
                    <a:lnTo>
                      <a:pt x="278" y="3626"/>
                    </a:lnTo>
                    <a:lnTo>
                      <a:pt x="236" y="3608"/>
                    </a:lnTo>
                    <a:lnTo>
                      <a:pt x="195" y="3586"/>
                    </a:lnTo>
                    <a:lnTo>
                      <a:pt x="157" y="3558"/>
                    </a:lnTo>
                    <a:lnTo>
                      <a:pt x="122" y="3527"/>
                    </a:lnTo>
                    <a:lnTo>
                      <a:pt x="91" y="3492"/>
                    </a:lnTo>
                    <a:lnTo>
                      <a:pt x="63" y="3454"/>
                    </a:lnTo>
                    <a:lnTo>
                      <a:pt x="41" y="3413"/>
                    </a:lnTo>
                    <a:lnTo>
                      <a:pt x="23" y="3371"/>
                    </a:lnTo>
                    <a:lnTo>
                      <a:pt x="10" y="3327"/>
                    </a:lnTo>
                    <a:lnTo>
                      <a:pt x="2" y="3281"/>
                    </a:lnTo>
                    <a:lnTo>
                      <a:pt x="0" y="3234"/>
                    </a:lnTo>
                    <a:lnTo>
                      <a:pt x="2" y="3187"/>
                    </a:lnTo>
                    <a:lnTo>
                      <a:pt x="10" y="3141"/>
                    </a:lnTo>
                    <a:lnTo>
                      <a:pt x="23" y="3097"/>
                    </a:lnTo>
                    <a:lnTo>
                      <a:pt x="41" y="3054"/>
                    </a:lnTo>
                    <a:lnTo>
                      <a:pt x="63" y="3013"/>
                    </a:lnTo>
                    <a:lnTo>
                      <a:pt x="91" y="2975"/>
                    </a:lnTo>
                    <a:lnTo>
                      <a:pt x="122" y="2940"/>
                    </a:lnTo>
                    <a:lnTo>
                      <a:pt x="875" y="2188"/>
                    </a:lnTo>
                    <a:lnTo>
                      <a:pt x="889" y="2176"/>
                    </a:lnTo>
                    <a:lnTo>
                      <a:pt x="905" y="2167"/>
                    </a:lnTo>
                    <a:lnTo>
                      <a:pt x="922" y="2161"/>
                    </a:lnTo>
                    <a:lnTo>
                      <a:pt x="941" y="2160"/>
                    </a:lnTo>
                    <a:lnTo>
                      <a:pt x="959" y="2161"/>
                    </a:lnTo>
                    <a:lnTo>
                      <a:pt x="977" y="2167"/>
                    </a:lnTo>
                    <a:lnTo>
                      <a:pt x="993" y="2176"/>
                    </a:lnTo>
                    <a:lnTo>
                      <a:pt x="1008" y="2188"/>
                    </a:lnTo>
                    <a:lnTo>
                      <a:pt x="1168" y="2348"/>
                    </a:lnTo>
                    <a:lnTo>
                      <a:pt x="1326" y="2190"/>
                    </a:lnTo>
                    <a:lnTo>
                      <a:pt x="1271" y="2124"/>
                    </a:lnTo>
                    <a:lnTo>
                      <a:pt x="1221" y="2053"/>
                    </a:lnTo>
                    <a:lnTo>
                      <a:pt x="1176" y="1980"/>
                    </a:lnTo>
                    <a:lnTo>
                      <a:pt x="1136" y="1905"/>
                    </a:lnTo>
                    <a:lnTo>
                      <a:pt x="1101" y="1827"/>
                    </a:lnTo>
                    <a:lnTo>
                      <a:pt x="1071" y="1747"/>
                    </a:lnTo>
                    <a:lnTo>
                      <a:pt x="1046" y="1666"/>
                    </a:lnTo>
                    <a:lnTo>
                      <a:pt x="1028" y="1582"/>
                    </a:lnTo>
                    <a:lnTo>
                      <a:pt x="1013" y="1497"/>
                    </a:lnTo>
                    <a:lnTo>
                      <a:pt x="1004" y="1410"/>
                    </a:lnTo>
                    <a:lnTo>
                      <a:pt x="1002" y="1323"/>
                    </a:lnTo>
                    <a:lnTo>
                      <a:pt x="1004" y="1236"/>
                    </a:lnTo>
                    <a:lnTo>
                      <a:pt x="1013" y="1148"/>
                    </a:lnTo>
                    <a:lnTo>
                      <a:pt x="1028" y="1063"/>
                    </a:lnTo>
                    <a:lnTo>
                      <a:pt x="1046" y="979"/>
                    </a:lnTo>
                    <a:lnTo>
                      <a:pt x="1072" y="896"/>
                    </a:lnTo>
                    <a:lnTo>
                      <a:pt x="1102" y="816"/>
                    </a:lnTo>
                    <a:lnTo>
                      <a:pt x="1137" y="738"/>
                    </a:lnTo>
                    <a:lnTo>
                      <a:pt x="1178" y="662"/>
                    </a:lnTo>
                    <a:lnTo>
                      <a:pt x="1223" y="589"/>
                    </a:lnTo>
                    <a:lnTo>
                      <a:pt x="1274" y="519"/>
                    </a:lnTo>
                    <a:lnTo>
                      <a:pt x="1329" y="451"/>
                    </a:lnTo>
                    <a:lnTo>
                      <a:pt x="1389" y="387"/>
                    </a:lnTo>
                    <a:lnTo>
                      <a:pt x="1456" y="325"/>
                    </a:lnTo>
                    <a:lnTo>
                      <a:pt x="1525" y="269"/>
                    </a:lnTo>
                    <a:lnTo>
                      <a:pt x="1597" y="217"/>
                    </a:lnTo>
                    <a:lnTo>
                      <a:pt x="1672" y="172"/>
                    </a:lnTo>
                    <a:lnTo>
                      <a:pt x="1749" y="132"/>
                    </a:lnTo>
                    <a:lnTo>
                      <a:pt x="1827" y="96"/>
                    </a:lnTo>
                    <a:lnTo>
                      <a:pt x="1908" y="66"/>
                    </a:lnTo>
                    <a:lnTo>
                      <a:pt x="1990" y="42"/>
                    </a:lnTo>
                    <a:lnTo>
                      <a:pt x="2073" y="23"/>
                    </a:lnTo>
                    <a:lnTo>
                      <a:pt x="2157" y="10"/>
                    </a:lnTo>
                    <a:lnTo>
                      <a:pt x="2241" y="2"/>
                    </a:lnTo>
                    <a:lnTo>
                      <a:pt x="232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smtClean="0">
                  <a:ln>
                    <a:noFill/>
                  </a:ln>
                  <a:solidFill>
                    <a:srgbClr val="262626"/>
                  </a:solidFill>
                  <a:effectLst/>
                  <a:uLnTx/>
                  <a:uFillTx/>
                  <a:latin typeface="Sakkal Majalla" panose="02000000000000000000" pitchFamily="2" charset="-78"/>
                  <a:cs typeface="Sakkal Majalla" panose="02000000000000000000" pitchFamily="2" charset="-78"/>
                </a:endParaRPr>
              </a:p>
            </p:txBody>
          </p:sp>
          <p:sp>
            <p:nvSpPr>
              <p:cNvPr id="13" name="Freeform 99"/>
              <p:cNvSpPr>
                <a:spLocks noEditPoints="1"/>
              </p:cNvSpPr>
              <p:nvPr/>
            </p:nvSpPr>
            <p:spPr bwMode="auto">
              <a:xfrm>
                <a:off x="9309100" y="2741613"/>
                <a:ext cx="290512" cy="290513"/>
              </a:xfrm>
              <a:custGeom>
                <a:avLst/>
                <a:gdLst>
                  <a:gd name="T0" fmla="*/ 793 w 1834"/>
                  <a:gd name="T1" fmla="*/ 199 h 1834"/>
                  <a:gd name="T2" fmla="*/ 613 w 1834"/>
                  <a:gd name="T3" fmla="*/ 254 h 1834"/>
                  <a:gd name="T4" fmla="*/ 450 w 1834"/>
                  <a:gd name="T5" fmla="*/ 356 h 1834"/>
                  <a:gd name="T6" fmla="*/ 318 w 1834"/>
                  <a:gd name="T7" fmla="*/ 502 h 1834"/>
                  <a:gd name="T8" fmla="*/ 230 w 1834"/>
                  <a:gd name="T9" fmla="*/ 671 h 1834"/>
                  <a:gd name="T10" fmla="*/ 190 w 1834"/>
                  <a:gd name="T11" fmla="*/ 855 h 1834"/>
                  <a:gd name="T12" fmla="*/ 198 w 1834"/>
                  <a:gd name="T13" fmla="*/ 1041 h 1834"/>
                  <a:gd name="T14" fmla="*/ 253 w 1834"/>
                  <a:gd name="T15" fmla="*/ 1221 h 1834"/>
                  <a:gd name="T16" fmla="*/ 356 w 1834"/>
                  <a:gd name="T17" fmla="*/ 1384 h 1834"/>
                  <a:gd name="T18" fmla="*/ 502 w 1834"/>
                  <a:gd name="T19" fmla="*/ 1516 h 1834"/>
                  <a:gd name="T20" fmla="*/ 672 w 1834"/>
                  <a:gd name="T21" fmla="*/ 1604 h 1834"/>
                  <a:gd name="T22" fmla="*/ 855 w 1834"/>
                  <a:gd name="T23" fmla="*/ 1644 h 1834"/>
                  <a:gd name="T24" fmla="*/ 1041 w 1834"/>
                  <a:gd name="T25" fmla="*/ 1636 h 1834"/>
                  <a:gd name="T26" fmla="*/ 1220 w 1834"/>
                  <a:gd name="T27" fmla="*/ 1581 h 1834"/>
                  <a:gd name="T28" fmla="*/ 1384 w 1834"/>
                  <a:gd name="T29" fmla="*/ 1478 h 1834"/>
                  <a:gd name="T30" fmla="*/ 1517 w 1834"/>
                  <a:gd name="T31" fmla="*/ 1332 h 1834"/>
                  <a:gd name="T32" fmla="*/ 1604 w 1834"/>
                  <a:gd name="T33" fmla="*/ 1163 h 1834"/>
                  <a:gd name="T34" fmla="*/ 1644 w 1834"/>
                  <a:gd name="T35" fmla="*/ 979 h 1834"/>
                  <a:gd name="T36" fmla="*/ 1635 w 1834"/>
                  <a:gd name="T37" fmla="*/ 793 h 1834"/>
                  <a:gd name="T38" fmla="*/ 1580 w 1834"/>
                  <a:gd name="T39" fmla="*/ 614 h 1834"/>
                  <a:gd name="T40" fmla="*/ 1478 w 1834"/>
                  <a:gd name="T41" fmla="*/ 450 h 1834"/>
                  <a:gd name="T42" fmla="*/ 1332 w 1834"/>
                  <a:gd name="T43" fmla="*/ 317 h 1834"/>
                  <a:gd name="T44" fmla="*/ 1161 w 1834"/>
                  <a:gd name="T45" fmla="*/ 230 h 1834"/>
                  <a:gd name="T46" fmla="*/ 979 w 1834"/>
                  <a:gd name="T47" fmla="*/ 190 h 1834"/>
                  <a:gd name="T48" fmla="*/ 988 w 1834"/>
                  <a:gd name="T49" fmla="*/ 3 h 1834"/>
                  <a:gd name="T50" fmla="*/ 1195 w 1834"/>
                  <a:gd name="T51" fmla="*/ 43 h 1834"/>
                  <a:gd name="T52" fmla="*/ 1390 w 1834"/>
                  <a:gd name="T53" fmla="*/ 132 h 1834"/>
                  <a:gd name="T54" fmla="*/ 1565 w 1834"/>
                  <a:gd name="T55" fmla="*/ 269 h 1834"/>
                  <a:gd name="T56" fmla="*/ 1702 w 1834"/>
                  <a:gd name="T57" fmla="*/ 444 h 1834"/>
                  <a:gd name="T58" fmla="*/ 1791 w 1834"/>
                  <a:gd name="T59" fmla="*/ 639 h 1834"/>
                  <a:gd name="T60" fmla="*/ 1831 w 1834"/>
                  <a:gd name="T61" fmla="*/ 846 h 1834"/>
                  <a:gd name="T62" fmla="*/ 1823 w 1834"/>
                  <a:gd name="T63" fmla="*/ 1057 h 1834"/>
                  <a:gd name="T64" fmla="*/ 1767 w 1834"/>
                  <a:gd name="T65" fmla="*/ 1262 h 1834"/>
                  <a:gd name="T66" fmla="*/ 1661 w 1834"/>
                  <a:gd name="T67" fmla="*/ 1452 h 1834"/>
                  <a:gd name="T68" fmla="*/ 1565 w 1834"/>
                  <a:gd name="T69" fmla="*/ 1565 h 1834"/>
                  <a:gd name="T70" fmla="*/ 1390 w 1834"/>
                  <a:gd name="T71" fmla="*/ 1702 h 1834"/>
                  <a:gd name="T72" fmla="*/ 1195 w 1834"/>
                  <a:gd name="T73" fmla="*/ 1791 h 1834"/>
                  <a:gd name="T74" fmla="*/ 988 w 1834"/>
                  <a:gd name="T75" fmla="*/ 1831 h 1834"/>
                  <a:gd name="T76" fmla="*/ 777 w 1834"/>
                  <a:gd name="T77" fmla="*/ 1823 h 1834"/>
                  <a:gd name="T78" fmla="*/ 572 w 1834"/>
                  <a:gd name="T79" fmla="*/ 1766 h 1834"/>
                  <a:gd name="T80" fmla="*/ 382 w 1834"/>
                  <a:gd name="T81" fmla="*/ 1662 h 1834"/>
                  <a:gd name="T82" fmla="*/ 218 w 1834"/>
                  <a:gd name="T83" fmla="*/ 1510 h 1834"/>
                  <a:gd name="T84" fmla="*/ 96 w 1834"/>
                  <a:gd name="T85" fmla="*/ 1327 h 1834"/>
                  <a:gd name="T86" fmla="*/ 24 w 1834"/>
                  <a:gd name="T87" fmla="*/ 1127 h 1834"/>
                  <a:gd name="T88" fmla="*/ 0 w 1834"/>
                  <a:gd name="T89" fmla="*/ 917 h 1834"/>
                  <a:gd name="T90" fmla="*/ 24 w 1834"/>
                  <a:gd name="T91" fmla="*/ 707 h 1834"/>
                  <a:gd name="T92" fmla="*/ 96 w 1834"/>
                  <a:gd name="T93" fmla="*/ 507 h 1834"/>
                  <a:gd name="T94" fmla="*/ 218 w 1834"/>
                  <a:gd name="T95" fmla="*/ 324 h 1834"/>
                  <a:gd name="T96" fmla="*/ 382 w 1834"/>
                  <a:gd name="T97" fmla="*/ 173 h 1834"/>
                  <a:gd name="T98" fmla="*/ 572 w 1834"/>
                  <a:gd name="T99" fmla="*/ 68 h 1834"/>
                  <a:gd name="T100" fmla="*/ 777 w 1834"/>
                  <a:gd name="T101" fmla="*/ 11 h 1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34" h="1834">
                    <a:moveTo>
                      <a:pt x="917" y="188"/>
                    </a:moveTo>
                    <a:lnTo>
                      <a:pt x="855" y="190"/>
                    </a:lnTo>
                    <a:lnTo>
                      <a:pt x="793" y="199"/>
                    </a:lnTo>
                    <a:lnTo>
                      <a:pt x="732" y="211"/>
                    </a:lnTo>
                    <a:lnTo>
                      <a:pt x="672" y="230"/>
                    </a:lnTo>
                    <a:lnTo>
                      <a:pt x="613" y="254"/>
                    </a:lnTo>
                    <a:lnTo>
                      <a:pt x="556" y="283"/>
                    </a:lnTo>
                    <a:lnTo>
                      <a:pt x="502" y="317"/>
                    </a:lnTo>
                    <a:lnTo>
                      <a:pt x="450" y="356"/>
                    </a:lnTo>
                    <a:lnTo>
                      <a:pt x="402" y="402"/>
                    </a:lnTo>
                    <a:lnTo>
                      <a:pt x="356" y="450"/>
                    </a:lnTo>
                    <a:lnTo>
                      <a:pt x="318" y="502"/>
                    </a:lnTo>
                    <a:lnTo>
                      <a:pt x="283" y="556"/>
                    </a:lnTo>
                    <a:lnTo>
                      <a:pt x="253" y="614"/>
                    </a:lnTo>
                    <a:lnTo>
                      <a:pt x="230" y="671"/>
                    </a:lnTo>
                    <a:lnTo>
                      <a:pt x="211" y="732"/>
                    </a:lnTo>
                    <a:lnTo>
                      <a:pt x="198" y="793"/>
                    </a:lnTo>
                    <a:lnTo>
                      <a:pt x="190" y="855"/>
                    </a:lnTo>
                    <a:lnTo>
                      <a:pt x="188" y="917"/>
                    </a:lnTo>
                    <a:lnTo>
                      <a:pt x="190" y="979"/>
                    </a:lnTo>
                    <a:lnTo>
                      <a:pt x="198" y="1041"/>
                    </a:lnTo>
                    <a:lnTo>
                      <a:pt x="211" y="1102"/>
                    </a:lnTo>
                    <a:lnTo>
                      <a:pt x="230" y="1163"/>
                    </a:lnTo>
                    <a:lnTo>
                      <a:pt x="253" y="1221"/>
                    </a:lnTo>
                    <a:lnTo>
                      <a:pt x="283" y="1278"/>
                    </a:lnTo>
                    <a:lnTo>
                      <a:pt x="318" y="1332"/>
                    </a:lnTo>
                    <a:lnTo>
                      <a:pt x="356" y="1384"/>
                    </a:lnTo>
                    <a:lnTo>
                      <a:pt x="402" y="1432"/>
                    </a:lnTo>
                    <a:lnTo>
                      <a:pt x="450" y="1478"/>
                    </a:lnTo>
                    <a:lnTo>
                      <a:pt x="502" y="1516"/>
                    </a:lnTo>
                    <a:lnTo>
                      <a:pt x="556" y="1551"/>
                    </a:lnTo>
                    <a:lnTo>
                      <a:pt x="613" y="1581"/>
                    </a:lnTo>
                    <a:lnTo>
                      <a:pt x="672" y="1604"/>
                    </a:lnTo>
                    <a:lnTo>
                      <a:pt x="732" y="1623"/>
                    </a:lnTo>
                    <a:lnTo>
                      <a:pt x="793" y="1636"/>
                    </a:lnTo>
                    <a:lnTo>
                      <a:pt x="855" y="1644"/>
                    </a:lnTo>
                    <a:lnTo>
                      <a:pt x="917" y="1646"/>
                    </a:lnTo>
                    <a:lnTo>
                      <a:pt x="979" y="1644"/>
                    </a:lnTo>
                    <a:lnTo>
                      <a:pt x="1041" y="1636"/>
                    </a:lnTo>
                    <a:lnTo>
                      <a:pt x="1102" y="1623"/>
                    </a:lnTo>
                    <a:lnTo>
                      <a:pt x="1161" y="1604"/>
                    </a:lnTo>
                    <a:lnTo>
                      <a:pt x="1220" y="1581"/>
                    </a:lnTo>
                    <a:lnTo>
                      <a:pt x="1278" y="1551"/>
                    </a:lnTo>
                    <a:lnTo>
                      <a:pt x="1332" y="1516"/>
                    </a:lnTo>
                    <a:lnTo>
                      <a:pt x="1384" y="1478"/>
                    </a:lnTo>
                    <a:lnTo>
                      <a:pt x="1432" y="1432"/>
                    </a:lnTo>
                    <a:lnTo>
                      <a:pt x="1478" y="1384"/>
                    </a:lnTo>
                    <a:lnTo>
                      <a:pt x="1517" y="1332"/>
                    </a:lnTo>
                    <a:lnTo>
                      <a:pt x="1551" y="1278"/>
                    </a:lnTo>
                    <a:lnTo>
                      <a:pt x="1580" y="1221"/>
                    </a:lnTo>
                    <a:lnTo>
                      <a:pt x="1604" y="1163"/>
                    </a:lnTo>
                    <a:lnTo>
                      <a:pt x="1623" y="1102"/>
                    </a:lnTo>
                    <a:lnTo>
                      <a:pt x="1635" y="1041"/>
                    </a:lnTo>
                    <a:lnTo>
                      <a:pt x="1644" y="979"/>
                    </a:lnTo>
                    <a:lnTo>
                      <a:pt x="1646" y="917"/>
                    </a:lnTo>
                    <a:lnTo>
                      <a:pt x="1644" y="855"/>
                    </a:lnTo>
                    <a:lnTo>
                      <a:pt x="1635" y="793"/>
                    </a:lnTo>
                    <a:lnTo>
                      <a:pt x="1623" y="732"/>
                    </a:lnTo>
                    <a:lnTo>
                      <a:pt x="1604" y="671"/>
                    </a:lnTo>
                    <a:lnTo>
                      <a:pt x="1580" y="614"/>
                    </a:lnTo>
                    <a:lnTo>
                      <a:pt x="1551" y="556"/>
                    </a:lnTo>
                    <a:lnTo>
                      <a:pt x="1517" y="502"/>
                    </a:lnTo>
                    <a:lnTo>
                      <a:pt x="1478" y="450"/>
                    </a:lnTo>
                    <a:lnTo>
                      <a:pt x="1432" y="402"/>
                    </a:lnTo>
                    <a:lnTo>
                      <a:pt x="1384" y="356"/>
                    </a:lnTo>
                    <a:lnTo>
                      <a:pt x="1332" y="317"/>
                    </a:lnTo>
                    <a:lnTo>
                      <a:pt x="1278" y="283"/>
                    </a:lnTo>
                    <a:lnTo>
                      <a:pt x="1220" y="254"/>
                    </a:lnTo>
                    <a:lnTo>
                      <a:pt x="1161" y="230"/>
                    </a:lnTo>
                    <a:lnTo>
                      <a:pt x="1102" y="211"/>
                    </a:lnTo>
                    <a:lnTo>
                      <a:pt x="1041" y="199"/>
                    </a:lnTo>
                    <a:lnTo>
                      <a:pt x="979" y="190"/>
                    </a:lnTo>
                    <a:lnTo>
                      <a:pt x="917" y="188"/>
                    </a:lnTo>
                    <a:close/>
                    <a:moveTo>
                      <a:pt x="917" y="0"/>
                    </a:moveTo>
                    <a:lnTo>
                      <a:pt x="988" y="3"/>
                    </a:lnTo>
                    <a:lnTo>
                      <a:pt x="1058" y="11"/>
                    </a:lnTo>
                    <a:lnTo>
                      <a:pt x="1127" y="24"/>
                    </a:lnTo>
                    <a:lnTo>
                      <a:pt x="1195" y="43"/>
                    </a:lnTo>
                    <a:lnTo>
                      <a:pt x="1262" y="68"/>
                    </a:lnTo>
                    <a:lnTo>
                      <a:pt x="1327" y="97"/>
                    </a:lnTo>
                    <a:lnTo>
                      <a:pt x="1390" y="132"/>
                    </a:lnTo>
                    <a:lnTo>
                      <a:pt x="1452" y="173"/>
                    </a:lnTo>
                    <a:lnTo>
                      <a:pt x="1510" y="218"/>
                    </a:lnTo>
                    <a:lnTo>
                      <a:pt x="1565" y="269"/>
                    </a:lnTo>
                    <a:lnTo>
                      <a:pt x="1616" y="324"/>
                    </a:lnTo>
                    <a:lnTo>
                      <a:pt x="1661" y="382"/>
                    </a:lnTo>
                    <a:lnTo>
                      <a:pt x="1702" y="444"/>
                    </a:lnTo>
                    <a:lnTo>
                      <a:pt x="1737" y="507"/>
                    </a:lnTo>
                    <a:lnTo>
                      <a:pt x="1767" y="572"/>
                    </a:lnTo>
                    <a:lnTo>
                      <a:pt x="1791" y="639"/>
                    </a:lnTo>
                    <a:lnTo>
                      <a:pt x="1810" y="707"/>
                    </a:lnTo>
                    <a:lnTo>
                      <a:pt x="1823" y="776"/>
                    </a:lnTo>
                    <a:lnTo>
                      <a:pt x="1831" y="846"/>
                    </a:lnTo>
                    <a:lnTo>
                      <a:pt x="1834" y="917"/>
                    </a:lnTo>
                    <a:lnTo>
                      <a:pt x="1831" y="988"/>
                    </a:lnTo>
                    <a:lnTo>
                      <a:pt x="1823" y="1057"/>
                    </a:lnTo>
                    <a:lnTo>
                      <a:pt x="1810" y="1127"/>
                    </a:lnTo>
                    <a:lnTo>
                      <a:pt x="1791" y="1196"/>
                    </a:lnTo>
                    <a:lnTo>
                      <a:pt x="1767" y="1262"/>
                    </a:lnTo>
                    <a:lnTo>
                      <a:pt x="1737" y="1327"/>
                    </a:lnTo>
                    <a:lnTo>
                      <a:pt x="1702" y="1391"/>
                    </a:lnTo>
                    <a:lnTo>
                      <a:pt x="1661" y="1452"/>
                    </a:lnTo>
                    <a:lnTo>
                      <a:pt x="1616" y="1510"/>
                    </a:lnTo>
                    <a:lnTo>
                      <a:pt x="1565" y="1565"/>
                    </a:lnTo>
                    <a:lnTo>
                      <a:pt x="1565" y="1565"/>
                    </a:lnTo>
                    <a:lnTo>
                      <a:pt x="1510" y="1616"/>
                    </a:lnTo>
                    <a:lnTo>
                      <a:pt x="1452" y="1662"/>
                    </a:lnTo>
                    <a:lnTo>
                      <a:pt x="1390" y="1702"/>
                    </a:lnTo>
                    <a:lnTo>
                      <a:pt x="1327" y="1738"/>
                    </a:lnTo>
                    <a:lnTo>
                      <a:pt x="1262" y="1766"/>
                    </a:lnTo>
                    <a:lnTo>
                      <a:pt x="1195" y="1791"/>
                    </a:lnTo>
                    <a:lnTo>
                      <a:pt x="1127" y="1810"/>
                    </a:lnTo>
                    <a:lnTo>
                      <a:pt x="1058" y="1823"/>
                    </a:lnTo>
                    <a:lnTo>
                      <a:pt x="988" y="1831"/>
                    </a:lnTo>
                    <a:lnTo>
                      <a:pt x="917" y="1834"/>
                    </a:lnTo>
                    <a:lnTo>
                      <a:pt x="846" y="1831"/>
                    </a:lnTo>
                    <a:lnTo>
                      <a:pt x="777" y="1823"/>
                    </a:lnTo>
                    <a:lnTo>
                      <a:pt x="707" y="1810"/>
                    </a:lnTo>
                    <a:lnTo>
                      <a:pt x="638" y="1791"/>
                    </a:lnTo>
                    <a:lnTo>
                      <a:pt x="572" y="1766"/>
                    </a:lnTo>
                    <a:lnTo>
                      <a:pt x="507" y="1738"/>
                    </a:lnTo>
                    <a:lnTo>
                      <a:pt x="443" y="1702"/>
                    </a:lnTo>
                    <a:lnTo>
                      <a:pt x="382" y="1662"/>
                    </a:lnTo>
                    <a:lnTo>
                      <a:pt x="324" y="1616"/>
                    </a:lnTo>
                    <a:lnTo>
                      <a:pt x="269" y="1565"/>
                    </a:lnTo>
                    <a:lnTo>
                      <a:pt x="218" y="1510"/>
                    </a:lnTo>
                    <a:lnTo>
                      <a:pt x="172" y="1452"/>
                    </a:lnTo>
                    <a:lnTo>
                      <a:pt x="132" y="1391"/>
                    </a:lnTo>
                    <a:lnTo>
                      <a:pt x="96" y="1327"/>
                    </a:lnTo>
                    <a:lnTo>
                      <a:pt x="68" y="1262"/>
                    </a:lnTo>
                    <a:lnTo>
                      <a:pt x="43" y="1196"/>
                    </a:lnTo>
                    <a:lnTo>
                      <a:pt x="24" y="1127"/>
                    </a:lnTo>
                    <a:lnTo>
                      <a:pt x="11" y="1057"/>
                    </a:lnTo>
                    <a:lnTo>
                      <a:pt x="3" y="988"/>
                    </a:lnTo>
                    <a:lnTo>
                      <a:pt x="0" y="917"/>
                    </a:lnTo>
                    <a:lnTo>
                      <a:pt x="3" y="846"/>
                    </a:lnTo>
                    <a:lnTo>
                      <a:pt x="11" y="776"/>
                    </a:lnTo>
                    <a:lnTo>
                      <a:pt x="24" y="707"/>
                    </a:lnTo>
                    <a:lnTo>
                      <a:pt x="43" y="639"/>
                    </a:lnTo>
                    <a:lnTo>
                      <a:pt x="68" y="572"/>
                    </a:lnTo>
                    <a:lnTo>
                      <a:pt x="96" y="507"/>
                    </a:lnTo>
                    <a:lnTo>
                      <a:pt x="132" y="444"/>
                    </a:lnTo>
                    <a:lnTo>
                      <a:pt x="172" y="382"/>
                    </a:lnTo>
                    <a:lnTo>
                      <a:pt x="218" y="324"/>
                    </a:lnTo>
                    <a:lnTo>
                      <a:pt x="269" y="269"/>
                    </a:lnTo>
                    <a:lnTo>
                      <a:pt x="324" y="218"/>
                    </a:lnTo>
                    <a:lnTo>
                      <a:pt x="382" y="173"/>
                    </a:lnTo>
                    <a:lnTo>
                      <a:pt x="443" y="132"/>
                    </a:lnTo>
                    <a:lnTo>
                      <a:pt x="507" y="97"/>
                    </a:lnTo>
                    <a:lnTo>
                      <a:pt x="572" y="68"/>
                    </a:lnTo>
                    <a:lnTo>
                      <a:pt x="638" y="43"/>
                    </a:lnTo>
                    <a:lnTo>
                      <a:pt x="707" y="24"/>
                    </a:lnTo>
                    <a:lnTo>
                      <a:pt x="777" y="11"/>
                    </a:lnTo>
                    <a:lnTo>
                      <a:pt x="846" y="3"/>
                    </a:lnTo>
                    <a:lnTo>
                      <a:pt x="91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smtClean="0">
                  <a:ln>
                    <a:noFill/>
                  </a:ln>
                  <a:solidFill>
                    <a:srgbClr val="262626"/>
                  </a:solidFill>
                  <a:effectLst/>
                  <a:uLnTx/>
                  <a:uFillTx/>
                  <a:latin typeface="Sakkal Majalla" panose="02000000000000000000" pitchFamily="2" charset="-78"/>
                  <a:cs typeface="Sakkal Majalla" panose="02000000000000000000" pitchFamily="2" charset="-78"/>
                </a:endParaRPr>
              </a:p>
            </p:txBody>
          </p:sp>
          <p:sp>
            <p:nvSpPr>
              <p:cNvPr id="14" name="Freeform 100"/>
              <p:cNvSpPr>
                <a:spLocks/>
              </p:cNvSpPr>
              <p:nvPr/>
            </p:nvSpPr>
            <p:spPr bwMode="auto">
              <a:xfrm>
                <a:off x="9394825" y="2808288"/>
                <a:ext cx="119062" cy="47625"/>
              </a:xfrm>
              <a:custGeom>
                <a:avLst/>
                <a:gdLst>
                  <a:gd name="T0" fmla="*/ 352 w 753"/>
                  <a:gd name="T1" fmla="*/ 0 h 304"/>
                  <a:gd name="T2" fmla="*/ 402 w 753"/>
                  <a:gd name="T3" fmla="*/ 0 h 304"/>
                  <a:gd name="T4" fmla="*/ 452 w 753"/>
                  <a:gd name="T5" fmla="*/ 4 h 304"/>
                  <a:gd name="T6" fmla="*/ 502 w 753"/>
                  <a:gd name="T7" fmla="*/ 15 h 304"/>
                  <a:gd name="T8" fmla="*/ 551 w 753"/>
                  <a:gd name="T9" fmla="*/ 31 h 304"/>
                  <a:gd name="T10" fmla="*/ 598 w 753"/>
                  <a:gd name="T11" fmla="*/ 51 h 304"/>
                  <a:gd name="T12" fmla="*/ 644 w 753"/>
                  <a:gd name="T13" fmla="*/ 77 h 304"/>
                  <a:gd name="T14" fmla="*/ 687 w 753"/>
                  <a:gd name="T15" fmla="*/ 107 h 304"/>
                  <a:gd name="T16" fmla="*/ 727 w 753"/>
                  <a:gd name="T17" fmla="*/ 143 h 304"/>
                  <a:gd name="T18" fmla="*/ 740 w 753"/>
                  <a:gd name="T19" fmla="*/ 160 h 304"/>
                  <a:gd name="T20" fmla="*/ 749 w 753"/>
                  <a:gd name="T21" fmla="*/ 179 h 304"/>
                  <a:gd name="T22" fmla="*/ 753 w 753"/>
                  <a:gd name="T23" fmla="*/ 200 h 304"/>
                  <a:gd name="T24" fmla="*/ 753 w 753"/>
                  <a:gd name="T25" fmla="*/ 220 h 304"/>
                  <a:gd name="T26" fmla="*/ 749 w 753"/>
                  <a:gd name="T27" fmla="*/ 241 h 304"/>
                  <a:gd name="T28" fmla="*/ 740 w 753"/>
                  <a:gd name="T29" fmla="*/ 260 h 304"/>
                  <a:gd name="T30" fmla="*/ 727 w 753"/>
                  <a:gd name="T31" fmla="*/ 276 h 304"/>
                  <a:gd name="T32" fmla="*/ 712 w 753"/>
                  <a:gd name="T33" fmla="*/ 288 h 304"/>
                  <a:gd name="T34" fmla="*/ 696 w 753"/>
                  <a:gd name="T35" fmla="*/ 297 h 304"/>
                  <a:gd name="T36" fmla="*/ 678 w 753"/>
                  <a:gd name="T37" fmla="*/ 302 h 304"/>
                  <a:gd name="T38" fmla="*/ 660 w 753"/>
                  <a:gd name="T39" fmla="*/ 304 h 304"/>
                  <a:gd name="T40" fmla="*/ 643 w 753"/>
                  <a:gd name="T41" fmla="*/ 302 h 304"/>
                  <a:gd name="T42" fmla="*/ 625 w 753"/>
                  <a:gd name="T43" fmla="*/ 297 h 304"/>
                  <a:gd name="T44" fmla="*/ 608 w 753"/>
                  <a:gd name="T45" fmla="*/ 288 h 304"/>
                  <a:gd name="T46" fmla="*/ 594 w 753"/>
                  <a:gd name="T47" fmla="*/ 276 h 304"/>
                  <a:gd name="T48" fmla="*/ 563 w 753"/>
                  <a:gd name="T49" fmla="*/ 249 h 304"/>
                  <a:gd name="T50" fmla="*/ 529 w 753"/>
                  <a:gd name="T51" fmla="*/ 226 h 304"/>
                  <a:gd name="T52" fmla="*/ 492 w 753"/>
                  <a:gd name="T53" fmla="*/ 209 h 304"/>
                  <a:gd name="T54" fmla="*/ 454 w 753"/>
                  <a:gd name="T55" fmla="*/ 197 h 304"/>
                  <a:gd name="T56" fmla="*/ 416 w 753"/>
                  <a:gd name="T57" fmla="*/ 189 h 304"/>
                  <a:gd name="T58" fmla="*/ 377 w 753"/>
                  <a:gd name="T59" fmla="*/ 187 h 304"/>
                  <a:gd name="T60" fmla="*/ 337 w 753"/>
                  <a:gd name="T61" fmla="*/ 189 h 304"/>
                  <a:gd name="T62" fmla="*/ 300 w 753"/>
                  <a:gd name="T63" fmla="*/ 197 h 304"/>
                  <a:gd name="T64" fmla="*/ 262 w 753"/>
                  <a:gd name="T65" fmla="*/ 209 h 304"/>
                  <a:gd name="T66" fmla="*/ 226 w 753"/>
                  <a:gd name="T67" fmla="*/ 226 h 304"/>
                  <a:gd name="T68" fmla="*/ 191 w 753"/>
                  <a:gd name="T69" fmla="*/ 249 h 304"/>
                  <a:gd name="T70" fmla="*/ 160 w 753"/>
                  <a:gd name="T71" fmla="*/ 276 h 304"/>
                  <a:gd name="T72" fmla="*/ 144 w 753"/>
                  <a:gd name="T73" fmla="*/ 289 h 304"/>
                  <a:gd name="T74" fmla="*/ 124 w 753"/>
                  <a:gd name="T75" fmla="*/ 298 h 304"/>
                  <a:gd name="T76" fmla="*/ 104 w 753"/>
                  <a:gd name="T77" fmla="*/ 303 h 304"/>
                  <a:gd name="T78" fmla="*/ 84 w 753"/>
                  <a:gd name="T79" fmla="*/ 303 h 304"/>
                  <a:gd name="T80" fmla="*/ 63 w 753"/>
                  <a:gd name="T81" fmla="*/ 298 h 304"/>
                  <a:gd name="T82" fmla="*/ 44 w 753"/>
                  <a:gd name="T83" fmla="*/ 289 h 304"/>
                  <a:gd name="T84" fmla="*/ 28 w 753"/>
                  <a:gd name="T85" fmla="*/ 276 h 304"/>
                  <a:gd name="T86" fmla="*/ 14 w 753"/>
                  <a:gd name="T87" fmla="*/ 260 h 304"/>
                  <a:gd name="T88" fmla="*/ 4 w 753"/>
                  <a:gd name="T89" fmla="*/ 241 h 304"/>
                  <a:gd name="T90" fmla="*/ 0 w 753"/>
                  <a:gd name="T91" fmla="*/ 220 h 304"/>
                  <a:gd name="T92" fmla="*/ 0 w 753"/>
                  <a:gd name="T93" fmla="*/ 200 h 304"/>
                  <a:gd name="T94" fmla="*/ 4 w 753"/>
                  <a:gd name="T95" fmla="*/ 179 h 304"/>
                  <a:gd name="T96" fmla="*/ 14 w 753"/>
                  <a:gd name="T97" fmla="*/ 160 h 304"/>
                  <a:gd name="T98" fmla="*/ 28 w 753"/>
                  <a:gd name="T99" fmla="*/ 143 h 304"/>
                  <a:gd name="T100" fmla="*/ 67 w 753"/>
                  <a:gd name="T101" fmla="*/ 107 h 304"/>
                  <a:gd name="T102" fmla="*/ 110 w 753"/>
                  <a:gd name="T103" fmla="*/ 77 h 304"/>
                  <a:gd name="T104" fmla="*/ 156 w 753"/>
                  <a:gd name="T105" fmla="*/ 51 h 304"/>
                  <a:gd name="T106" fmla="*/ 202 w 753"/>
                  <a:gd name="T107" fmla="*/ 31 h 304"/>
                  <a:gd name="T108" fmla="*/ 251 w 753"/>
                  <a:gd name="T109" fmla="*/ 15 h 304"/>
                  <a:gd name="T110" fmla="*/ 301 w 753"/>
                  <a:gd name="T111" fmla="*/ 4 h 304"/>
                  <a:gd name="T112" fmla="*/ 352 w 753"/>
                  <a:gd name="T113" fmla="*/ 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53" h="304">
                    <a:moveTo>
                      <a:pt x="352" y="0"/>
                    </a:moveTo>
                    <a:lnTo>
                      <a:pt x="402" y="0"/>
                    </a:lnTo>
                    <a:lnTo>
                      <a:pt x="452" y="4"/>
                    </a:lnTo>
                    <a:lnTo>
                      <a:pt x="502" y="15"/>
                    </a:lnTo>
                    <a:lnTo>
                      <a:pt x="551" y="31"/>
                    </a:lnTo>
                    <a:lnTo>
                      <a:pt x="598" y="51"/>
                    </a:lnTo>
                    <a:lnTo>
                      <a:pt x="644" y="77"/>
                    </a:lnTo>
                    <a:lnTo>
                      <a:pt x="687" y="107"/>
                    </a:lnTo>
                    <a:lnTo>
                      <a:pt x="727" y="143"/>
                    </a:lnTo>
                    <a:lnTo>
                      <a:pt x="740" y="160"/>
                    </a:lnTo>
                    <a:lnTo>
                      <a:pt x="749" y="179"/>
                    </a:lnTo>
                    <a:lnTo>
                      <a:pt x="753" y="200"/>
                    </a:lnTo>
                    <a:lnTo>
                      <a:pt x="753" y="220"/>
                    </a:lnTo>
                    <a:lnTo>
                      <a:pt x="749" y="241"/>
                    </a:lnTo>
                    <a:lnTo>
                      <a:pt x="740" y="260"/>
                    </a:lnTo>
                    <a:lnTo>
                      <a:pt x="727" y="276"/>
                    </a:lnTo>
                    <a:lnTo>
                      <a:pt x="712" y="288"/>
                    </a:lnTo>
                    <a:lnTo>
                      <a:pt x="696" y="297"/>
                    </a:lnTo>
                    <a:lnTo>
                      <a:pt x="678" y="302"/>
                    </a:lnTo>
                    <a:lnTo>
                      <a:pt x="660" y="304"/>
                    </a:lnTo>
                    <a:lnTo>
                      <a:pt x="643" y="302"/>
                    </a:lnTo>
                    <a:lnTo>
                      <a:pt x="625" y="297"/>
                    </a:lnTo>
                    <a:lnTo>
                      <a:pt x="608" y="288"/>
                    </a:lnTo>
                    <a:lnTo>
                      <a:pt x="594" y="276"/>
                    </a:lnTo>
                    <a:lnTo>
                      <a:pt x="563" y="249"/>
                    </a:lnTo>
                    <a:lnTo>
                      <a:pt x="529" y="226"/>
                    </a:lnTo>
                    <a:lnTo>
                      <a:pt x="492" y="209"/>
                    </a:lnTo>
                    <a:lnTo>
                      <a:pt x="454" y="197"/>
                    </a:lnTo>
                    <a:lnTo>
                      <a:pt x="416" y="189"/>
                    </a:lnTo>
                    <a:lnTo>
                      <a:pt x="377" y="187"/>
                    </a:lnTo>
                    <a:lnTo>
                      <a:pt x="337" y="189"/>
                    </a:lnTo>
                    <a:lnTo>
                      <a:pt x="300" y="197"/>
                    </a:lnTo>
                    <a:lnTo>
                      <a:pt x="262" y="209"/>
                    </a:lnTo>
                    <a:lnTo>
                      <a:pt x="226" y="226"/>
                    </a:lnTo>
                    <a:lnTo>
                      <a:pt x="191" y="249"/>
                    </a:lnTo>
                    <a:lnTo>
                      <a:pt x="160" y="276"/>
                    </a:lnTo>
                    <a:lnTo>
                      <a:pt x="144" y="289"/>
                    </a:lnTo>
                    <a:lnTo>
                      <a:pt x="124" y="298"/>
                    </a:lnTo>
                    <a:lnTo>
                      <a:pt x="104" y="303"/>
                    </a:lnTo>
                    <a:lnTo>
                      <a:pt x="84" y="303"/>
                    </a:lnTo>
                    <a:lnTo>
                      <a:pt x="63" y="298"/>
                    </a:lnTo>
                    <a:lnTo>
                      <a:pt x="44" y="289"/>
                    </a:lnTo>
                    <a:lnTo>
                      <a:pt x="28" y="276"/>
                    </a:lnTo>
                    <a:lnTo>
                      <a:pt x="14" y="260"/>
                    </a:lnTo>
                    <a:lnTo>
                      <a:pt x="4" y="241"/>
                    </a:lnTo>
                    <a:lnTo>
                      <a:pt x="0" y="220"/>
                    </a:lnTo>
                    <a:lnTo>
                      <a:pt x="0" y="200"/>
                    </a:lnTo>
                    <a:lnTo>
                      <a:pt x="4" y="179"/>
                    </a:lnTo>
                    <a:lnTo>
                      <a:pt x="14" y="160"/>
                    </a:lnTo>
                    <a:lnTo>
                      <a:pt x="28" y="143"/>
                    </a:lnTo>
                    <a:lnTo>
                      <a:pt x="67" y="107"/>
                    </a:lnTo>
                    <a:lnTo>
                      <a:pt x="110" y="77"/>
                    </a:lnTo>
                    <a:lnTo>
                      <a:pt x="156" y="51"/>
                    </a:lnTo>
                    <a:lnTo>
                      <a:pt x="202" y="31"/>
                    </a:lnTo>
                    <a:lnTo>
                      <a:pt x="251" y="15"/>
                    </a:lnTo>
                    <a:lnTo>
                      <a:pt x="301" y="4"/>
                    </a:lnTo>
                    <a:lnTo>
                      <a:pt x="35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smtClean="0">
                  <a:ln>
                    <a:noFill/>
                  </a:ln>
                  <a:solidFill>
                    <a:srgbClr val="262626"/>
                  </a:solidFill>
                  <a:effectLst/>
                  <a:uLnTx/>
                  <a:uFillTx/>
                  <a:latin typeface="Sakkal Majalla" panose="02000000000000000000" pitchFamily="2" charset="-78"/>
                  <a:cs typeface="Sakkal Majalla" panose="02000000000000000000" pitchFamily="2" charset="-78"/>
                </a:endParaRPr>
              </a:p>
            </p:txBody>
          </p:sp>
        </p:grpSp>
      </p:grpSp>
      <p:grpSp>
        <p:nvGrpSpPr>
          <p:cNvPr id="25" name="Group 24"/>
          <p:cNvGrpSpPr/>
          <p:nvPr/>
        </p:nvGrpSpPr>
        <p:grpSpPr>
          <a:xfrm>
            <a:off x="2450574" y="1769878"/>
            <a:ext cx="2369682" cy="4556018"/>
            <a:chOff x="3046736" y="2034476"/>
            <a:chExt cx="1809238" cy="4206195"/>
          </a:xfrm>
        </p:grpSpPr>
        <p:sp>
          <p:nvSpPr>
            <p:cNvPr id="26" name="Freeform 25"/>
            <p:cNvSpPr>
              <a:spLocks/>
            </p:cNvSpPr>
            <p:nvPr/>
          </p:nvSpPr>
          <p:spPr bwMode="auto">
            <a:xfrm>
              <a:off x="3075785" y="2564845"/>
              <a:ext cx="1736828" cy="3675826"/>
            </a:xfrm>
            <a:custGeom>
              <a:avLst/>
              <a:gdLst>
                <a:gd name="T0" fmla="*/ 1323 w 1323"/>
                <a:gd name="T1" fmla="*/ 2626 h 2800"/>
                <a:gd name="T2" fmla="*/ 661 w 1323"/>
                <a:gd name="T3" fmla="*/ 2800 h 2800"/>
                <a:gd name="T4" fmla="*/ 0 w 1323"/>
                <a:gd name="T5" fmla="*/ 2626 h 2800"/>
                <a:gd name="T6" fmla="*/ 0 w 1323"/>
                <a:gd name="T7" fmla="*/ 0 h 2800"/>
                <a:gd name="T8" fmla="*/ 1323 w 1323"/>
                <a:gd name="T9" fmla="*/ 0 h 2800"/>
                <a:gd name="T10" fmla="*/ 1323 w 1323"/>
                <a:gd name="T11" fmla="*/ 2626 h 2800"/>
              </a:gdLst>
              <a:ahLst/>
              <a:cxnLst>
                <a:cxn ang="0">
                  <a:pos x="T0" y="T1"/>
                </a:cxn>
                <a:cxn ang="0">
                  <a:pos x="T2" y="T3"/>
                </a:cxn>
                <a:cxn ang="0">
                  <a:pos x="T4" y="T5"/>
                </a:cxn>
                <a:cxn ang="0">
                  <a:pos x="T6" y="T7"/>
                </a:cxn>
                <a:cxn ang="0">
                  <a:pos x="T8" y="T9"/>
                </a:cxn>
                <a:cxn ang="0">
                  <a:pos x="T10" y="T11"/>
                </a:cxn>
              </a:cxnLst>
              <a:rect l="0" t="0" r="r" b="b"/>
              <a:pathLst>
                <a:path w="1323" h="2800">
                  <a:moveTo>
                    <a:pt x="1323" y="2626"/>
                  </a:moveTo>
                  <a:lnTo>
                    <a:pt x="661" y="2800"/>
                  </a:lnTo>
                  <a:lnTo>
                    <a:pt x="0" y="2626"/>
                  </a:lnTo>
                  <a:lnTo>
                    <a:pt x="0" y="0"/>
                  </a:lnTo>
                  <a:lnTo>
                    <a:pt x="1323" y="0"/>
                  </a:lnTo>
                  <a:lnTo>
                    <a:pt x="1323" y="2626"/>
                  </a:lnTo>
                  <a:close/>
                </a:path>
              </a:pathLst>
            </a:custGeom>
            <a:solidFill>
              <a:srgbClr val="9B0D76"/>
            </a:solidFill>
            <a:ln>
              <a:noFill/>
            </a:ln>
          </p:spPr>
          <p:txBody>
            <a:bodyPr vert="horz" wrap="square" lIns="91440" tIns="45720" rIns="91440" bIns="45720" numCol="1"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00" b="1" i="0" u="none" strike="noStrike" kern="0" cap="none" spc="0" normalizeH="0" baseline="0" noProof="0" smtClean="0">
                <a:ln>
                  <a:noFill/>
                </a:ln>
                <a:solidFill>
                  <a:srgbClr val="FFFFFF"/>
                </a:solidFill>
                <a:effectLst/>
                <a:uLnTx/>
                <a:uFillTx/>
                <a:latin typeface="Sakkal Majalla" panose="02000000000000000000" pitchFamily="2" charset="-78"/>
                <a:cs typeface="Sakkal Majalla" panose="02000000000000000000" pitchFamily="2" charset="-78"/>
              </a:endParaRPr>
            </a:p>
          </p:txBody>
        </p:sp>
        <p:grpSp>
          <p:nvGrpSpPr>
            <p:cNvPr id="27" name="Group 26"/>
            <p:cNvGrpSpPr/>
            <p:nvPr/>
          </p:nvGrpSpPr>
          <p:grpSpPr>
            <a:xfrm>
              <a:off x="3075785" y="2034476"/>
              <a:ext cx="1736828" cy="746981"/>
              <a:chOff x="5240267" y="2002969"/>
              <a:chExt cx="1736828" cy="746981"/>
            </a:xfrm>
          </p:grpSpPr>
          <p:sp>
            <p:nvSpPr>
              <p:cNvPr id="33" name="Rectangle 32"/>
              <p:cNvSpPr>
                <a:spLocks noChangeArrowheads="1"/>
              </p:cNvSpPr>
              <p:nvPr/>
            </p:nvSpPr>
            <p:spPr bwMode="auto">
              <a:xfrm>
                <a:off x="5240267" y="2533338"/>
                <a:ext cx="1736828" cy="101086"/>
              </a:xfrm>
              <a:prstGeom prst="rect">
                <a:avLst/>
              </a:prstGeom>
              <a:solidFill>
                <a:srgbClr val="9B0D76">
                  <a:lumMod val="75000"/>
                </a:srgbClr>
              </a:solidFill>
              <a:ln>
                <a:noFill/>
              </a:ln>
            </p:spPr>
            <p:txBody>
              <a:bodyPr vert="horz" wrap="square" lIns="91440" tIns="45720" rIns="91440" bIns="45720" numCol="1"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00" b="1" i="0" u="none" strike="noStrike" kern="0" cap="none" spc="0" normalizeH="0" baseline="0" noProof="0" smtClean="0">
                  <a:ln>
                    <a:noFill/>
                  </a:ln>
                  <a:solidFill>
                    <a:srgbClr val="FFFFFF"/>
                  </a:solidFill>
                  <a:effectLst/>
                  <a:uLnTx/>
                  <a:uFillTx/>
                  <a:latin typeface="Sakkal Majalla" panose="02000000000000000000" pitchFamily="2" charset="-78"/>
                  <a:cs typeface="Sakkal Majalla" panose="02000000000000000000" pitchFamily="2" charset="-78"/>
                </a:endParaRPr>
              </a:p>
            </p:txBody>
          </p:sp>
          <p:sp>
            <p:nvSpPr>
              <p:cNvPr id="34" name="Freeform 33"/>
              <p:cNvSpPr>
                <a:spLocks/>
              </p:cNvSpPr>
              <p:nvPr/>
            </p:nvSpPr>
            <p:spPr bwMode="auto">
              <a:xfrm>
                <a:off x="5695807" y="2002969"/>
                <a:ext cx="824435" cy="746981"/>
              </a:xfrm>
              <a:custGeom>
                <a:avLst/>
                <a:gdLst>
                  <a:gd name="T0" fmla="*/ 414 w 414"/>
                  <a:gd name="T1" fmla="*/ 0 h 376"/>
                  <a:gd name="T2" fmla="*/ 0 w 414"/>
                  <a:gd name="T3" fmla="*/ 0 h 376"/>
                  <a:gd name="T4" fmla="*/ 0 w 414"/>
                  <a:gd name="T5" fmla="*/ 239 h 376"/>
                  <a:gd name="T6" fmla="*/ 136 w 414"/>
                  <a:gd name="T7" fmla="*/ 376 h 376"/>
                  <a:gd name="T8" fmla="*/ 278 w 414"/>
                  <a:gd name="T9" fmla="*/ 376 h 376"/>
                  <a:gd name="T10" fmla="*/ 414 w 414"/>
                  <a:gd name="T11" fmla="*/ 239 h 376"/>
                  <a:gd name="T12" fmla="*/ 414 w 414"/>
                  <a:gd name="T13" fmla="*/ 0 h 376"/>
                </a:gdLst>
                <a:ahLst/>
                <a:cxnLst>
                  <a:cxn ang="0">
                    <a:pos x="T0" y="T1"/>
                  </a:cxn>
                  <a:cxn ang="0">
                    <a:pos x="T2" y="T3"/>
                  </a:cxn>
                  <a:cxn ang="0">
                    <a:pos x="T4" y="T5"/>
                  </a:cxn>
                  <a:cxn ang="0">
                    <a:pos x="T6" y="T7"/>
                  </a:cxn>
                  <a:cxn ang="0">
                    <a:pos x="T8" y="T9"/>
                  </a:cxn>
                  <a:cxn ang="0">
                    <a:pos x="T10" y="T11"/>
                  </a:cxn>
                  <a:cxn ang="0">
                    <a:pos x="T12" y="T13"/>
                  </a:cxn>
                </a:cxnLst>
                <a:rect l="0" t="0" r="r" b="b"/>
                <a:pathLst>
                  <a:path w="414" h="376">
                    <a:moveTo>
                      <a:pt x="414" y="0"/>
                    </a:moveTo>
                    <a:cubicBezTo>
                      <a:pt x="0" y="0"/>
                      <a:pt x="0" y="0"/>
                      <a:pt x="0" y="0"/>
                    </a:cubicBezTo>
                    <a:cubicBezTo>
                      <a:pt x="0" y="239"/>
                      <a:pt x="0" y="239"/>
                      <a:pt x="0" y="239"/>
                    </a:cubicBezTo>
                    <a:cubicBezTo>
                      <a:pt x="0" y="315"/>
                      <a:pt x="61" y="376"/>
                      <a:pt x="136" y="376"/>
                    </a:cubicBezTo>
                    <a:cubicBezTo>
                      <a:pt x="278" y="376"/>
                      <a:pt x="278" y="376"/>
                      <a:pt x="278" y="376"/>
                    </a:cubicBezTo>
                    <a:cubicBezTo>
                      <a:pt x="353" y="376"/>
                      <a:pt x="414" y="315"/>
                      <a:pt x="414" y="239"/>
                    </a:cubicBezTo>
                    <a:lnTo>
                      <a:pt x="414" y="0"/>
                    </a:lnTo>
                    <a:close/>
                  </a:path>
                </a:pathLst>
              </a:custGeom>
              <a:solidFill>
                <a:srgbClr val="9B0D76">
                  <a:lumMod val="75000"/>
                </a:srgbClr>
              </a:solidFill>
              <a:ln>
                <a:noFill/>
              </a:ln>
            </p:spPr>
            <p:txBody>
              <a:bodyPr vert="horz" wrap="square" lIns="91440" tIns="45720" rIns="91440" bIns="45720" numCol="1"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00" b="1" i="0" u="none" strike="noStrike" kern="0" cap="none" spc="0" normalizeH="0" baseline="0" noProof="0" dirty="0" smtClean="0">
                  <a:ln>
                    <a:noFill/>
                  </a:ln>
                  <a:solidFill>
                    <a:srgbClr val="FFFFFF"/>
                  </a:solidFill>
                  <a:effectLst/>
                  <a:uLnTx/>
                  <a:uFillTx/>
                  <a:latin typeface="Sakkal Majalla" panose="02000000000000000000" pitchFamily="2" charset="-78"/>
                  <a:cs typeface="Sakkal Majalla" panose="02000000000000000000" pitchFamily="2" charset="-78"/>
                </a:endParaRPr>
              </a:p>
            </p:txBody>
          </p:sp>
          <p:sp>
            <p:nvSpPr>
              <p:cNvPr id="35" name="Rectangle 34"/>
              <p:cNvSpPr>
                <a:spLocks noChangeArrowheads="1"/>
              </p:cNvSpPr>
              <p:nvPr/>
            </p:nvSpPr>
            <p:spPr bwMode="auto">
              <a:xfrm>
                <a:off x="5240267" y="2002969"/>
                <a:ext cx="1736828" cy="530369"/>
              </a:xfrm>
              <a:prstGeom prst="rect">
                <a:avLst/>
              </a:prstGeom>
              <a:solidFill>
                <a:srgbClr val="FFFFFF">
                  <a:lumMod val="95000"/>
                </a:srgbClr>
              </a:solidFill>
              <a:ln>
                <a:noFill/>
              </a:ln>
            </p:spPr>
            <p:txBody>
              <a:bodyPr vert="horz" wrap="square" lIns="91440" tIns="45720" rIns="91440" bIns="45720" numCol="1"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00" b="1" i="0" u="none" strike="noStrike" kern="0" cap="none" spc="0" normalizeH="0" baseline="0" noProof="0" smtClean="0">
                  <a:ln>
                    <a:noFill/>
                  </a:ln>
                  <a:solidFill>
                    <a:srgbClr val="FFFFFF"/>
                  </a:solidFill>
                  <a:effectLst/>
                  <a:uLnTx/>
                  <a:uFillTx/>
                  <a:latin typeface="Sakkal Majalla" panose="02000000000000000000" pitchFamily="2" charset="-78"/>
                  <a:cs typeface="Sakkal Majalla" panose="02000000000000000000" pitchFamily="2" charset="-78"/>
                </a:endParaRPr>
              </a:p>
            </p:txBody>
          </p:sp>
          <p:sp>
            <p:nvSpPr>
              <p:cNvPr id="36" name="Freeform 35"/>
              <p:cNvSpPr>
                <a:spLocks/>
              </p:cNvSpPr>
              <p:nvPr/>
            </p:nvSpPr>
            <p:spPr bwMode="auto">
              <a:xfrm>
                <a:off x="5240267" y="2002969"/>
                <a:ext cx="1736828" cy="530369"/>
              </a:xfrm>
              <a:custGeom>
                <a:avLst/>
                <a:gdLst>
                  <a:gd name="connsiteX0" fmla="*/ 581025 w 2100263"/>
                  <a:gd name="connsiteY0" fmla="*/ 0 h 641350"/>
                  <a:gd name="connsiteX1" fmla="*/ 1519238 w 2100263"/>
                  <a:gd name="connsiteY1" fmla="*/ 0 h 641350"/>
                  <a:gd name="connsiteX2" fmla="*/ 1519238 w 2100263"/>
                  <a:gd name="connsiteY2" fmla="*/ 30274 h 641350"/>
                  <a:gd name="connsiteX3" fmla="*/ 1519238 w 2100263"/>
                  <a:gd name="connsiteY3" fmla="*/ 52388 h 641350"/>
                  <a:gd name="connsiteX4" fmla="*/ 2100263 w 2100263"/>
                  <a:gd name="connsiteY4" fmla="*/ 52388 h 641350"/>
                  <a:gd name="connsiteX5" fmla="*/ 2100263 w 2100263"/>
                  <a:gd name="connsiteY5" fmla="*/ 192088 h 641350"/>
                  <a:gd name="connsiteX6" fmla="*/ 1519238 w 2100263"/>
                  <a:gd name="connsiteY6" fmla="*/ 192088 h 641350"/>
                  <a:gd name="connsiteX7" fmla="*/ 1519238 w 2100263"/>
                  <a:gd name="connsiteY7" fmla="*/ 242195 h 641350"/>
                  <a:gd name="connsiteX8" fmla="*/ 1519238 w 2100263"/>
                  <a:gd name="connsiteY8" fmla="*/ 574092 h 641350"/>
                  <a:gd name="connsiteX9" fmla="*/ 1512021 w 2100263"/>
                  <a:gd name="connsiteY9" fmla="*/ 641350 h 641350"/>
                  <a:gd name="connsiteX10" fmla="*/ 588242 w 2100263"/>
                  <a:gd name="connsiteY10" fmla="*/ 641350 h 641350"/>
                  <a:gd name="connsiteX11" fmla="*/ 581025 w 2100263"/>
                  <a:gd name="connsiteY11" fmla="*/ 574092 h 641350"/>
                  <a:gd name="connsiteX12" fmla="*/ 581025 w 2100263"/>
                  <a:gd name="connsiteY12" fmla="*/ 266162 h 641350"/>
                  <a:gd name="connsiteX13" fmla="*/ 581025 w 2100263"/>
                  <a:gd name="connsiteY13" fmla="*/ 192088 h 641350"/>
                  <a:gd name="connsiteX14" fmla="*/ 0 w 2100263"/>
                  <a:gd name="connsiteY14" fmla="*/ 192088 h 641350"/>
                  <a:gd name="connsiteX15" fmla="*/ 0 w 2100263"/>
                  <a:gd name="connsiteY15" fmla="*/ 52388 h 641350"/>
                  <a:gd name="connsiteX16" fmla="*/ 581025 w 2100263"/>
                  <a:gd name="connsiteY16" fmla="*/ 52388 h 641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00263" h="641350">
                    <a:moveTo>
                      <a:pt x="581025" y="0"/>
                    </a:moveTo>
                    <a:cubicBezTo>
                      <a:pt x="581025" y="0"/>
                      <a:pt x="581025" y="0"/>
                      <a:pt x="1519238" y="0"/>
                    </a:cubicBezTo>
                    <a:cubicBezTo>
                      <a:pt x="1519238" y="0"/>
                      <a:pt x="1519238" y="0"/>
                      <a:pt x="1519238" y="30274"/>
                    </a:cubicBezTo>
                    <a:lnTo>
                      <a:pt x="1519238" y="52388"/>
                    </a:lnTo>
                    <a:lnTo>
                      <a:pt x="2100263" y="52388"/>
                    </a:lnTo>
                    <a:lnTo>
                      <a:pt x="2100263" y="192088"/>
                    </a:lnTo>
                    <a:lnTo>
                      <a:pt x="1519238" y="192088"/>
                    </a:lnTo>
                    <a:lnTo>
                      <a:pt x="1519238" y="242195"/>
                    </a:lnTo>
                    <a:cubicBezTo>
                      <a:pt x="1519238" y="322927"/>
                      <a:pt x="1519238" y="430569"/>
                      <a:pt x="1519238" y="574092"/>
                    </a:cubicBezTo>
                    <a:cubicBezTo>
                      <a:pt x="1519238" y="598113"/>
                      <a:pt x="1516832" y="619732"/>
                      <a:pt x="1512021" y="641350"/>
                    </a:cubicBezTo>
                    <a:cubicBezTo>
                      <a:pt x="1512021" y="641350"/>
                      <a:pt x="1512021" y="641350"/>
                      <a:pt x="588242" y="641350"/>
                    </a:cubicBezTo>
                    <a:cubicBezTo>
                      <a:pt x="583431" y="619732"/>
                      <a:pt x="581025" y="598113"/>
                      <a:pt x="581025" y="574092"/>
                    </a:cubicBezTo>
                    <a:cubicBezTo>
                      <a:pt x="581025" y="574092"/>
                      <a:pt x="581025" y="574092"/>
                      <a:pt x="581025" y="266162"/>
                    </a:cubicBezTo>
                    <a:lnTo>
                      <a:pt x="581025" y="192088"/>
                    </a:lnTo>
                    <a:lnTo>
                      <a:pt x="0" y="192088"/>
                    </a:lnTo>
                    <a:lnTo>
                      <a:pt x="0" y="52388"/>
                    </a:lnTo>
                    <a:lnTo>
                      <a:pt x="581025" y="52388"/>
                    </a:lnTo>
                    <a:close/>
                  </a:path>
                </a:pathLst>
              </a:custGeom>
              <a:solidFill>
                <a:srgbClr val="FFFFFF">
                  <a:alpha val="40000"/>
                </a:srgbClr>
              </a:solidFill>
              <a:ln>
                <a:noFill/>
              </a:ln>
            </p:spPr>
            <p:txBody>
              <a:bodyPr vert="horz" wrap="square" lIns="91440" tIns="45720" rIns="91440" bIns="45720" numCol="1" anchor="ctr" anchorCtr="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00" b="1" i="0" u="none" strike="noStrike" kern="0" cap="none" spc="0" normalizeH="0" baseline="0" noProof="0" smtClean="0">
                  <a:ln>
                    <a:noFill/>
                  </a:ln>
                  <a:solidFill>
                    <a:srgbClr val="FFFFFF"/>
                  </a:solidFill>
                  <a:effectLst/>
                  <a:uLnTx/>
                  <a:uFillTx/>
                  <a:latin typeface="Sakkal Majalla" panose="02000000000000000000" pitchFamily="2" charset="-78"/>
                  <a:cs typeface="Sakkal Majalla" panose="02000000000000000000" pitchFamily="2" charset="-78"/>
                </a:endParaRPr>
              </a:p>
            </p:txBody>
          </p:sp>
          <p:sp>
            <p:nvSpPr>
              <p:cNvPr id="37" name="Rectangle 36"/>
              <p:cNvSpPr>
                <a:spLocks noChangeArrowheads="1"/>
              </p:cNvSpPr>
              <p:nvPr/>
            </p:nvSpPr>
            <p:spPr bwMode="auto">
              <a:xfrm>
                <a:off x="5240267" y="2002969"/>
                <a:ext cx="1736828" cy="112900"/>
              </a:xfrm>
              <a:prstGeom prst="rect">
                <a:avLst/>
              </a:prstGeom>
              <a:solidFill>
                <a:srgbClr val="9B0D76"/>
              </a:solidFill>
              <a:ln>
                <a:noFill/>
              </a:ln>
            </p:spPr>
            <p:txBody>
              <a:bodyPr vert="horz" wrap="square" lIns="91440" tIns="45720" rIns="91440" bIns="45720" numCol="1"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00" b="1" i="0" u="none" strike="noStrike" kern="0" cap="none" spc="0" normalizeH="0" baseline="0" noProof="0" smtClean="0">
                  <a:ln>
                    <a:noFill/>
                  </a:ln>
                  <a:solidFill>
                    <a:srgbClr val="FFFFFF"/>
                  </a:solidFill>
                  <a:effectLst/>
                  <a:uLnTx/>
                  <a:uFillTx/>
                  <a:latin typeface="Sakkal Majalla" panose="02000000000000000000" pitchFamily="2" charset="-78"/>
                  <a:cs typeface="Sakkal Majalla" panose="02000000000000000000" pitchFamily="2" charset="-78"/>
                </a:endParaRPr>
              </a:p>
            </p:txBody>
          </p:sp>
          <p:sp>
            <p:nvSpPr>
              <p:cNvPr id="38" name="Freeform 37"/>
              <p:cNvSpPr>
                <a:spLocks/>
              </p:cNvSpPr>
              <p:nvPr/>
            </p:nvSpPr>
            <p:spPr bwMode="auto">
              <a:xfrm>
                <a:off x="5753570" y="2002969"/>
                <a:ext cx="707597" cy="659023"/>
              </a:xfrm>
              <a:custGeom>
                <a:avLst/>
                <a:gdLst>
                  <a:gd name="T0" fmla="*/ 355 w 355"/>
                  <a:gd name="T1" fmla="*/ 0 h 332"/>
                  <a:gd name="T2" fmla="*/ 0 w 355"/>
                  <a:gd name="T3" fmla="*/ 0 h 332"/>
                  <a:gd name="T4" fmla="*/ 0 w 355"/>
                  <a:gd name="T5" fmla="*/ 225 h 332"/>
                  <a:gd name="T6" fmla="*/ 107 w 355"/>
                  <a:gd name="T7" fmla="*/ 332 h 332"/>
                  <a:gd name="T8" fmla="*/ 248 w 355"/>
                  <a:gd name="T9" fmla="*/ 332 h 332"/>
                  <a:gd name="T10" fmla="*/ 355 w 355"/>
                  <a:gd name="T11" fmla="*/ 225 h 332"/>
                  <a:gd name="T12" fmla="*/ 355 w 355"/>
                  <a:gd name="T13" fmla="*/ 0 h 332"/>
                </a:gdLst>
                <a:ahLst/>
                <a:cxnLst>
                  <a:cxn ang="0">
                    <a:pos x="T0" y="T1"/>
                  </a:cxn>
                  <a:cxn ang="0">
                    <a:pos x="T2" y="T3"/>
                  </a:cxn>
                  <a:cxn ang="0">
                    <a:pos x="T4" y="T5"/>
                  </a:cxn>
                  <a:cxn ang="0">
                    <a:pos x="T6" y="T7"/>
                  </a:cxn>
                  <a:cxn ang="0">
                    <a:pos x="T8" y="T9"/>
                  </a:cxn>
                  <a:cxn ang="0">
                    <a:pos x="T10" y="T11"/>
                  </a:cxn>
                  <a:cxn ang="0">
                    <a:pos x="T12" y="T13"/>
                  </a:cxn>
                </a:cxnLst>
                <a:rect l="0" t="0" r="r" b="b"/>
                <a:pathLst>
                  <a:path w="355" h="332">
                    <a:moveTo>
                      <a:pt x="355" y="0"/>
                    </a:moveTo>
                    <a:cubicBezTo>
                      <a:pt x="0" y="0"/>
                      <a:pt x="0" y="0"/>
                      <a:pt x="0" y="0"/>
                    </a:cubicBezTo>
                    <a:cubicBezTo>
                      <a:pt x="0" y="225"/>
                      <a:pt x="0" y="225"/>
                      <a:pt x="0" y="225"/>
                    </a:cubicBezTo>
                    <a:cubicBezTo>
                      <a:pt x="0" y="284"/>
                      <a:pt x="48" y="332"/>
                      <a:pt x="107" y="332"/>
                    </a:cubicBezTo>
                    <a:cubicBezTo>
                      <a:pt x="248" y="332"/>
                      <a:pt x="248" y="332"/>
                      <a:pt x="248" y="332"/>
                    </a:cubicBezTo>
                    <a:cubicBezTo>
                      <a:pt x="307" y="332"/>
                      <a:pt x="355" y="284"/>
                      <a:pt x="355" y="225"/>
                    </a:cubicBezTo>
                    <a:lnTo>
                      <a:pt x="355" y="0"/>
                    </a:lnTo>
                    <a:close/>
                  </a:path>
                </a:pathLst>
              </a:custGeom>
              <a:solidFill>
                <a:srgbClr val="9B0D76"/>
              </a:solidFill>
              <a:ln>
                <a:noFill/>
              </a:ln>
            </p:spPr>
            <p:txBody>
              <a:bodyPr vert="horz" wrap="square" lIns="91440" tIns="45720" rIns="91440" bIns="45720" numCol="1"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00" b="1" i="0" u="none" strike="noStrike" kern="0" cap="none" spc="0" normalizeH="0" baseline="0" noProof="0" dirty="0" smtClean="0">
                  <a:ln>
                    <a:noFill/>
                  </a:ln>
                  <a:solidFill>
                    <a:srgbClr val="FFFFFF"/>
                  </a:solidFill>
                  <a:effectLst/>
                  <a:uLnTx/>
                  <a:uFillTx/>
                  <a:latin typeface="Sakkal Majalla" panose="02000000000000000000" pitchFamily="2" charset="-78"/>
                  <a:cs typeface="Sakkal Majalla" panose="02000000000000000000" pitchFamily="2" charset="-78"/>
                </a:endParaRPr>
              </a:p>
            </p:txBody>
          </p:sp>
        </p:grpSp>
        <p:grpSp>
          <p:nvGrpSpPr>
            <p:cNvPr id="28" name="Group 27"/>
            <p:cNvGrpSpPr/>
            <p:nvPr/>
          </p:nvGrpSpPr>
          <p:grpSpPr>
            <a:xfrm>
              <a:off x="3706586" y="2121831"/>
              <a:ext cx="501743" cy="424951"/>
              <a:chOff x="10028238" y="2828925"/>
              <a:chExt cx="577850" cy="274638"/>
            </a:xfrm>
            <a:solidFill>
              <a:srgbClr val="FFFFFF"/>
            </a:solidFill>
          </p:grpSpPr>
          <p:sp>
            <p:nvSpPr>
              <p:cNvPr id="30" name="Freeform 91"/>
              <p:cNvSpPr>
                <a:spLocks noEditPoints="1"/>
              </p:cNvSpPr>
              <p:nvPr/>
            </p:nvSpPr>
            <p:spPr bwMode="auto">
              <a:xfrm>
                <a:off x="10028238" y="2828925"/>
                <a:ext cx="577850" cy="274638"/>
              </a:xfrm>
              <a:custGeom>
                <a:avLst/>
                <a:gdLst>
                  <a:gd name="T0" fmla="*/ 227 w 3643"/>
                  <a:gd name="T1" fmla="*/ 1180 h 1728"/>
                  <a:gd name="T2" fmla="*/ 163 w 3643"/>
                  <a:gd name="T3" fmla="*/ 1377 h 1728"/>
                  <a:gd name="T4" fmla="*/ 282 w 3643"/>
                  <a:gd name="T5" fmla="*/ 1542 h 1728"/>
                  <a:gd name="T6" fmla="*/ 491 w 3643"/>
                  <a:gd name="T7" fmla="*/ 1542 h 1728"/>
                  <a:gd name="T8" fmla="*/ 611 w 3643"/>
                  <a:gd name="T9" fmla="*/ 1377 h 1728"/>
                  <a:gd name="T10" fmla="*/ 548 w 3643"/>
                  <a:gd name="T11" fmla="*/ 1180 h 1728"/>
                  <a:gd name="T12" fmla="*/ 2303 w 3643"/>
                  <a:gd name="T13" fmla="*/ 1114 h 1728"/>
                  <a:gd name="T14" fmla="*/ 2120 w 3643"/>
                  <a:gd name="T15" fmla="*/ 1207 h 1728"/>
                  <a:gd name="T16" fmla="*/ 2088 w 3643"/>
                  <a:gd name="T17" fmla="*/ 1413 h 1728"/>
                  <a:gd name="T18" fmla="*/ 2232 w 3643"/>
                  <a:gd name="T19" fmla="*/ 1556 h 1728"/>
                  <a:gd name="T20" fmla="*/ 2438 w 3643"/>
                  <a:gd name="T21" fmla="*/ 1523 h 1728"/>
                  <a:gd name="T22" fmla="*/ 2531 w 3643"/>
                  <a:gd name="T23" fmla="*/ 1341 h 1728"/>
                  <a:gd name="T24" fmla="*/ 2438 w 3643"/>
                  <a:gd name="T25" fmla="*/ 1157 h 1728"/>
                  <a:gd name="T26" fmla="*/ 3220 w 3643"/>
                  <a:gd name="T27" fmla="*/ 163 h 1728"/>
                  <a:gd name="T28" fmla="*/ 3055 w 3643"/>
                  <a:gd name="T29" fmla="*/ 282 h 1728"/>
                  <a:gd name="T30" fmla="*/ 3055 w 3643"/>
                  <a:gd name="T31" fmla="*/ 492 h 1728"/>
                  <a:gd name="T32" fmla="*/ 3220 w 3643"/>
                  <a:gd name="T33" fmla="*/ 611 h 1728"/>
                  <a:gd name="T34" fmla="*/ 3417 w 3643"/>
                  <a:gd name="T35" fmla="*/ 547 h 1728"/>
                  <a:gd name="T36" fmla="*/ 3480 w 3643"/>
                  <a:gd name="T37" fmla="*/ 350 h 1728"/>
                  <a:gd name="T38" fmla="*/ 3360 w 3643"/>
                  <a:gd name="T39" fmla="*/ 185 h 1728"/>
                  <a:gd name="T40" fmla="*/ 1268 w 3643"/>
                  <a:gd name="T41" fmla="*/ 172 h 1728"/>
                  <a:gd name="T42" fmla="*/ 1124 w 3643"/>
                  <a:gd name="T43" fmla="*/ 316 h 1728"/>
                  <a:gd name="T44" fmla="*/ 1157 w 3643"/>
                  <a:gd name="T45" fmla="*/ 522 h 1728"/>
                  <a:gd name="T46" fmla="*/ 1339 w 3643"/>
                  <a:gd name="T47" fmla="*/ 615 h 1728"/>
                  <a:gd name="T48" fmla="*/ 1523 w 3643"/>
                  <a:gd name="T49" fmla="*/ 522 h 1728"/>
                  <a:gd name="T50" fmla="*/ 1555 w 3643"/>
                  <a:gd name="T51" fmla="*/ 316 h 1728"/>
                  <a:gd name="T52" fmla="*/ 1411 w 3643"/>
                  <a:gd name="T53" fmla="*/ 172 h 1728"/>
                  <a:gd name="T54" fmla="*/ 3396 w 3643"/>
                  <a:gd name="T55" fmla="*/ 26 h 1728"/>
                  <a:gd name="T56" fmla="*/ 3598 w 3643"/>
                  <a:gd name="T57" fmla="*/ 205 h 1728"/>
                  <a:gd name="T58" fmla="*/ 3631 w 3643"/>
                  <a:gd name="T59" fmla="*/ 482 h 1728"/>
                  <a:gd name="T60" fmla="*/ 3477 w 3643"/>
                  <a:gd name="T61" fmla="*/ 704 h 1728"/>
                  <a:gd name="T62" fmla="*/ 3210 w 3643"/>
                  <a:gd name="T63" fmla="*/ 772 h 1728"/>
                  <a:gd name="T64" fmla="*/ 2649 w 3643"/>
                  <a:gd name="T65" fmla="*/ 1167 h 1728"/>
                  <a:gd name="T66" fmla="*/ 2678 w 3643"/>
                  <a:gd name="T67" fmla="*/ 1436 h 1728"/>
                  <a:gd name="T68" fmla="*/ 2524 w 3643"/>
                  <a:gd name="T69" fmla="*/ 1658 h 1728"/>
                  <a:gd name="T70" fmla="*/ 2255 w 3643"/>
                  <a:gd name="T71" fmla="*/ 1725 h 1728"/>
                  <a:gd name="T72" fmla="*/ 2014 w 3643"/>
                  <a:gd name="T73" fmla="*/ 1597 h 1728"/>
                  <a:gd name="T74" fmla="*/ 1917 w 3643"/>
                  <a:gd name="T75" fmla="*/ 1341 h 1728"/>
                  <a:gd name="T76" fmla="*/ 1551 w 3643"/>
                  <a:gd name="T77" fmla="*/ 711 h 1728"/>
                  <a:gd name="T78" fmla="*/ 1294 w 3643"/>
                  <a:gd name="T79" fmla="*/ 772 h 1728"/>
                  <a:gd name="T80" fmla="*/ 732 w 3643"/>
                  <a:gd name="T81" fmla="*/ 1167 h 1728"/>
                  <a:gd name="T82" fmla="*/ 762 w 3643"/>
                  <a:gd name="T83" fmla="*/ 1436 h 1728"/>
                  <a:gd name="T84" fmla="*/ 607 w 3643"/>
                  <a:gd name="T85" fmla="*/ 1658 h 1728"/>
                  <a:gd name="T86" fmla="*/ 338 w 3643"/>
                  <a:gd name="T87" fmla="*/ 1725 h 1728"/>
                  <a:gd name="T88" fmla="*/ 97 w 3643"/>
                  <a:gd name="T89" fmla="*/ 1597 h 1728"/>
                  <a:gd name="T90" fmla="*/ 0 w 3643"/>
                  <a:gd name="T91" fmla="*/ 1341 h 1728"/>
                  <a:gd name="T92" fmla="*/ 97 w 3643"/>
                  <a:gd name="T93" fmla="*/ 1084 h 1728"/>
                  <a:gd name="T94" fmla="*/ 338 w 3643"/>
                  <a:gd name="T95" fmla="*/ 957 h 1728"/>
                  <a:gd name="T96" fmla="*/ 597 w 3643"/>
                  <a:gd name="T97" fmla="*/ 1016 h 1728"/>
                  <a:gd name="T98" fmla="*/ 952 w 3643"/>
                  <a:gd name="T99" fmla="*/ 387 h 1728"/>
                  <a:gd name="T100" fmla="*/ 1051 w 3643"/>
                  <a:gd name="T101" fmla="*/ 130 h 1728"/>
                  <a:gd name="T102" fmla="*/ 1291 w 3643"/>
                  <a:gd name="T103" fmla="*/ 2 h 1728"/>
                  <a:gd name="T104" fmla="*/ 1561 w 3643"/>
                  <a:gd name="T105" fmla="*/ 69 h 1728"/>
                  <a:gd name="T106" fmla="*/ 1714 w 3643"/>
                  <a:gd name="T107" fmla="*/ 291 h 1728"/>
                  <a:gd name="T108" fmla="*/ 1686 w 3643"/>
                  <a:gd name="T109" fmla="*/ 560 h 1728"/>
                  <a:gd name="T110" fmla="*/ 2255 w 3643"/>
                  <a:gd name="T111" fmla="*/ 957 h 1728"/>
                  <a:gd name="T112" fmla="*/ 2514 w 3643"/>
                  <a:gd name="T113" fmla="*/ 1016 h 1728"/>
                  <a:gd name="T114" fmla="*/ 2869 w 3643"/>
                  <a:gd name="T115" fmla="*/ 387 h 1728"/>
                  <a:gd name="T116" fmla="*/ 2968 w 3643"/>
                  <a:gd name="T117" fmla="*/ 130 h 1728"/>
                  <a:gd name="T118" fmla="*/ 3208 w 3643"/>
                  <a:gd name="T119" fmla="*/ 2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43" h="1728">
                    <a:moveTo>
                      <a:pt x="387" y="1114"/>
                    </a:moveTo>
                    <a:lnTo>
                      <a:pt x="350" y="1116"/>
                    </a:lnTo>
                    <a:lnTo>
                      <a:pt x="315" y="1125"/>
                    </a:lnTo>
                    <a:lnTo>
                      <a:pt x="282" y="1139"/>
                    </a:lnTo>
                    <a:lnTo>
                      <a:pt x="253" y="1157"/>
                    </a:lnTo>
                    <a:lnTo>
                      <a:pt x="227" y="1180"/>
                    </a:lnTo>
                    <a:lnTo>
                      <a:pt x="204" y="1207"/>
                    </a:lnTo>
                    <a:lnTo>
                      <a:pt x="185" y="1237"/>
                    </a:lnTo>
                    <a:lnTo>
                      <a:pt x="171" y="1269"/>
                    </a:lnTo>
                    <a:lnTo>
                      <a:pt x="163" y="1304"/>
                    </a:lnTo>
                    <a:lnTo>
                      <a:pt x="160" y="1341"/>
                    </a:lnTo>
                    <a:lnTo>
                      <a:pt x="163" y="1377"/>
                    </a:lnTo>
                    <a:lnTo>
                      <a:pt x="171" y="1413"/>
                    </a:lnTo>
                    <a:lnTo>
                      <a:pt x="185" y="1445"/>
                    </a:lnTo>
                    <a:lnTo>
                      <a:pt x="204" y="1475"/>
                    </a:lnTo>
                    <a:lnTo>
                      <a:pt x="227" y="1501"/>
                    </a:lnTo>
                    <a:lnTo>
                      <a:pt x="253" y="1523"/>
                    </a:lnTo>
                    <a:lnTo>
                      <a:pt x="282" y="1542"/>
                    </a:lnTo>
                    <a:lnTo>
                      <a:pt x="315" y="1556"/>
                    </a:lnTo>
                    <a:lnTo>
                      <a:pt x="350" y="1564"/>
                    </a:lnTo>
                    <a:lnTo>
                      <a:pt x="387" y="1568"/>
                    </a:lnTo>
                    <a:lnTo>
                      <a:pt x="424" y="1564"/>
                    </a:lnTo>
                    <a:lnTo>
                      <a:pt x="458" y="1556"/>
                    </a:lnTo>
                    <a:lnTo>
                      <a:pt x="491" y="1542"/>
                    </a:lnTo>
                    <a:lnTo>
                      <a:pt x="521" y="1523"/>
                    </a:lnTo>
                    <a:lnTo>
                      <a:pt x="548" y="1501"/>
                    </a:lnTo>
                    <a:lnTo>
                      <a:pt x="570" y="1475"/>
                    </a:lnTo>
                    <a:lnTo>
                      <a:pt x="588" y="1445"/>
                    </a:lnTo>
                    <a:lnTo>
                      <a:pt x="602" y="1413"/>
                    </a:lnTo>
                    <a:lnTo>
                      <a:pt x="611" y="1377"/>
                    </a:lnTo>
                    <a:lnTo>
                      <a:pt x="614" y="1341"/>
                    </a:lnTo>
                    <a:lnTo>
                      <a:pt x="611" y="1304"/>
                    </a:lnTo>
                    <a:lnTo>
                      <a:pt x="602" y="1269"/>
                    </a:lnTo>
                    <a:lnTo>
                      <a:pt x="588" y="1237"/>
                    </a:lnTo>
                    <a:lnTo>
                      <a:pt x="570" y="1207"/>
                    </a:lnTo>
                    <a:lnTo>
                      <a:pt x="548" y="1180"/>
                    </a:lnTo>
                    <a:lnTo>
                      <a:pt x="521" y="1157"/>
                    </a:lnTo>
                    <a:lnTo>
                      <a:pt x="491" y="1139"/>
                    </a:lnTo>
                    <a:lnTo>
                      <a:pt x="458" y="1125"/>
                    </a:lnTo>
                    <a:lnTo>
                      <a:pt x="424" y="1116"/>
                    </a:lnTo>
                    <a:lnTo>
                      <a:pt x="387" y="1114"/>
                    </a:lnTo>
                    <a:close/>
                    <a:moveTo>
                      <a:pt x="2303" y="1114"/>
                    </a:moveTo>
                    <a:lnTo>
                      <a:pt x="2266" y="1116"/>
                    </a:lnTo>
                    <a:lnTo>
                      <a:pt x="2232" y="1125"/>
                    </a:lnTo>
                    <a:lnTo>
                      <a:pt x="2199" y="1139"/>
                    </a:lnTo>
                    <a:lnTo>
                      <a:pt x="2169" y="1157"/>
                    </a:lnTo>
                    <a:lnTo>
                      <a:pt x="2142" y="1180"/>
                    </a:lnTo>
                    <a:lnTo>
                      <a:pt x="2120" y="1207"/>
                    </a:lnTo>
                    <a:lnTo>
                      <a:pt x="2102" y="1237"/>
                    </a:lnTo>
                    <a:lnTo>
                      <a:pt x="2088" y="1269"/>
                    </a:lnTo>
                    <a:lnTo>
                      <a:pt x="2079" y="1304"/>
                    </a:lnTo>
                    <a:lnTo>
                      <a:pt x="2076" y="1341"/>
                    </a:lnTo>
                    <a:lnTo>
                      <a:pt x="2079" y="1377"/>
                    </a:lnTo>
                    <a:lnTo>
                      <a:pt x="2088" y="1413"/>
                    </a:lnTo>
                    <a:lnTo>
                      <a:pt x="2102" y="1445"/>
                    </a:lnTo>
                    <a:lnTo>
                      <a:pt x="2120" y="1475"/>
                    </a:lnTo>
                    <a:lnTo>
                      <a:pt x="2142" y="1501"/>
                    </a:lnTo>
                    <a:lnTo>
                      <a:pt x="2169" y="1523"/>
                    </a:lnTo>
                    <a:lnTo>
                      <a:pt x="2199" y="1542"/>
                    </a:lnTo>
                    <a:lnTo>
                      <a:pt x="2232" y="1556"/>
                    </a:lnTo>
                    <a:lnTo>
                      <a:pt x="2266" y="1564"/>
                    </a:lnTo>
                    <a:lnTo>
                      <a:pt x="2303" y="1568"/>
                    </a:lnTo>
                    <a:lnTo>
                      <a:pt x="2340" y="1564"/>
                    </a:lnTo>
                    <a:lnTo>
                      <a:pt x="2375" y="1556"/>
                    </a:lnTo>
                    <a:lnTo>
                      <a:pt x="2408" y="1542"/>
                    </a:lnTo>
                    <a:lnTo>
                      <a:pt x="2438" y="1523"/>
                    </a:lnTo>
                    <a:lnTo>
                      <a:pt x="2463" y="1501"/>
                    </a:lnTo>
                    <a:lnTo>
                      <a:pt x="2486" y="1475"/>
                    </a:lnTo>
                    <a:lnTo>
                      <a:pt x="2505" y="1445"/>
                    </a:lnTo>
                    <a:lnTo>
                      <a:pt x="2519" y="1413"/>
                    </a:lnTo>
                    <a:lnTo>
                      <a:pt x="2527" y="1377"/>
                    </a:lnTo>
                    <a:lnTo>
                      <a:pt x="2531" y="1341"/>
                    </a:lnTo>
                    <a:lnTo>
                      <a:pt x="2527" y="1304"/>
                    </a:lnTo>
                    <a:lnTo>
                      <a:pt x="2519" y="1269"/>
                    </a:lnTo>
                    <a:lnTo>
                      <a:pt x="2505" y="1237"/>
                    </a:lnTo>
                    <a:lnTo>
                      <a:pt x="2486" y="1207"/>
                    </a:lnTo>
                    <a:lnTo>
                      <a:pt x="2463" y="1180"/>
                    </a:lnTo>
                    <a:lnTo>
                      <a:pt x="2438" y="1157"/>
                    </a:lnTo>
                    <a:lnTo>
                      <a:pt x="2408" y="1139"/>
                    </a:lnTo>
                    <a:lnTo>
                      <a:pt x="2375" y="1125"/>
                    </a:lnTo>
                    <a:lnTo>
                      <a:pt x="2340" y="1116"/>
                    </a:lnTo>
                    <a:lnTo>
                      <a:pt x="2303" y="1114"/>
                    </a:lnTo>
                    <a:close/>
                    <a:moveTo>
                      <a:pt x="3256" y="160"/>
                    </a:moveTo>
                    <a:lnTo>
                      <a:pt x="3220" y="163"/>
                    </a:lnTo>
                    <a:lnTo>
                      <a:pt x="3184" y="172"/>
                    </a:lnTo>
                    <a:lnTo>
                      <a:pt x="3152" y="185"/>
                    </a:lnTo>
                    <a:lnTo>
                      <a:pt x="3122" y="204"/>
                    </a:lnTo>
                    <a:lnTo>
                      <a:pt x="3096" y="226"/>
                    </a:lnTo>
                    <a:lnTo>
                      <a:pt x="3073" y="253"/>
                    </a:lnTo>
                    <a:lnTo>
                      <a:pt x="3055" y="282"/>
                    </a:lnTo>
                    <a:lnTo>
                      <a:pt x="3041" y="316"/>
                    </a:lnTo>
                    <a:lnTo>
                      <a:pt x="3032" y="350"/>
                    </a:lnTo>
                    <a:lnTo>
                      <a:pt x="3030" y="387"/>
                    </a:lnTo>
                    <a:lnTo>
                      <a:pt x="3032" y="424"/>
                    </a:lnTo>
                    <a:lnTo>
                      <a:pt x="3041" y="458"/>
                    </a:lnTo>
                    <a:lnTo>
                      <a:pt x="3055" y="492"/>
                    </a:lnTo>
                    <a:lnTo>
                      <a:pt x="3073" y="522"/>
                    </a:lnTo>
                    <a:lnTo>
                      <a:pt x="3096" y="547"/>
                    </a:lnTo>
                    <a:lnTo>
                      <a:pt x="3122" y="570"/>
                    </a:lnTo>
                    <a:lnTo>
                      <a:pt x="3152" y="589"/>
                    </a:lnTo>
                    <a:lnTo>
                      <a:pt x="3184" y="602"/>
                    </a:lnTo>
                    <a:lnTo>
                      <a:pt x="3220" y="611"/>
                    </a:lnTo>
                    <a:lnTo>
                      <a:pt x="3256" y="615"/>
                    </a:lnTo>
                    <a:lnTo>
                      <a:pt x="3293" y="611"/>
                    </a:lnTo>
                    <a:lnTo>
                      <a:pt x="3328" y="602"/>
                    </a:lnTo>
                    <a:lnTo>
                      <a:pt x="3360" y="589"/>
                    </a:lnTo>
                    <a:lnTo>
                      <a:pt x="3390" y="570"/>
                    </a:lnTo>
                    <a:lnTo>
                      <a:pt x="3417" y="547"/>
                    </a:lnTo>
                    <a:lnTo>
                      <a:pt x="3439" y="522"/>
                    </a:lnTo>
                    <a:lnTo>
                      <a:pt x="3458" y="492"/>
                    </a:lnTo>
                    <a:lnTo>
                      <a:pt x="3472" y="458"/>
                    </a:lnTo>
                    <a:lnTo>
                      <a:pt x="3480" y="424"/>
                    </a:lnTo>
                    <a:lnTo>
                      <a:pt x="3483" y="387"/>
                    </a:lnTo>
                    <a:lnTo>
                      <a:pt x="3480" y="350"/>
                    </a:lnTo>
                    <a:lnTo>
                      <a:pt x="3472" y="316"/>
                    </a:lnTo>
                    <a:lnTo>
                      <a:pt x="3458" y="282"/>
                    </a:lnTo>
                    <a:lnTo>
                      <a:pt x="3439" y="253"/>
                    </a:lnTo>
                    <a:lnTo>
                      <a:pt x="3417" y="226"/>
                    </a:lnTo>
                    <a:lnTo>
                      <a:pt x="3390" y="204"/>
                    </a:lnTo>
                    <a:lnTo>
                      <a:pt x="3360" y="185"/>
                    </a:lnTo>
                    <a:lnTo>
                      <a:pt x="3328" y="172"/>
                    </a:lnTo>
                    <a:lnTo>
                      <a:pt x="3293" y="163"/>
                    </a:lnTo>
                    <a:lnTo>
                      <a:pt x="3256" y="160"/>
                    </a:lnTo>
                    <a:close/>
                    <a:moveTo>
                      <a:pt x="1339" y="160"/>
                    </a:moveTo>
                    <a:lnTo>
                      <a:pt x="1303" y="163"/>
                    </a:lnTo>
                    <a:lnTo>
                      <a:pt x="1268" y="172"/>
                    </a:lnTo>
                    <a:lnTo>
                      <a:pt x="1235" y="185"/>
                    </a:lnTo>
                    <a:lnTo>
                      <a:pt x="1206" y="204"/>
                    </a:lnTo>
                    <a:lnTo>
                      <a:pt x="1179" y="226"/>
                    </a:lnTo>
                    <a:lnTo>
                      <a:pt x="1157" y="253"/>
                    </a:lnTo>
                    <a:lnTo>
                      <a:pt x="1138" y="282"/>
                    </a:lnTo>
                    <a:lnTo>
                      <a:pt x="1124" y="316"/>
                    </a:lnTo>
                    <a:lnTo>
                      <a:pt x="1116" y="350"/>
                    </a:lnTo>
                    <a:lnTo>
                      <a:pt x="1113" y="387"/>
                    </a:lnTo>
                    <a:lnTo>
                      <a:pt x="1116" y="424"/>
                    </a:lnTo>
                    <a:lnTo>
                      <a:pt x="1124" y="458"/>
                    </a:lnTo>
                    <a:lnTo>
                      <a:pt x="1138" y="492"/>
                    </a:lnTo>
                    <a:lnTo>
                      <a:pt x="1157" y="522"/>
                    </a:lnTo>
                    <a:lnTo>
                      <a:pt x="1179" y="547"/>
                    </a:lnTo>
                    <a:lnTo>
                      <a:pt x="1206" y="570"/>
                    </a:lnTo>
                    <a:lnTo>
                      <a:pt x="1235" y="589"/>
                    </a:lnTo>
                    <a:lnTo>
                      <a:pt x="1268" y="602"/>
                    </a:lnTo>
                    <a:lnTo>
                      <a:pt x="1303" y="611"/>
                    </a:lnTo>
                    <a:lnTo>
                      <a:pt x="1339" y="615"/>
                    </a:lnTo>
                    <a:lnTo>
                      <a:pt x="1376" y="611"/>
                    </a:lnTo>
                    <a:lnTo>
                      <a:pt x="1411" y="602"/>
                    </a:lnTo>
                    <a:lnTo>
                      <a:pt x="1443" y="589"/>
                    </a:lnTo>
                    <a:lnTo>
                      <a:pt x="1473" y="570"/>
                    </a:lnTo>
                    <a:lnTo>
                      <a:pt x="1500" y="547"/>
                    </a:lnTo>
                    <a:lnTo>
                      <a:pt x="1523" y="522"/>
                    </a:lnTo>
                    <a:lnTo>
                      <a:pt x="1541" y="492"/>
                    </a:lnTo>
                    <a:lnTo>
                      <a:pt x="1555" y="458"/>
                    </a:lnTo>
                    <a:lnTo>
                      <a:pt x="1564" y="424"/>
                    </a:lnTo>
                    <a:lnTo>
                      <a:pt x="1566" y="387"/>
                    </a:lnTo>
                    <a:lnTo>
                      <a:pt x="1564" y="350"/>
                    </a:lnTo>
                    <a:lnTo>
                      <a:pt x="1555" y="316"/>
                    </a:lnTo>
                    <a:lnTo>
                      <a:pt x="1541" y="282"/>
                    </a:lnTo>
                    <a:lnTo>
                      <a:pt x="1523" y="253"/>
                    </a:lnTo>
                    <a:lnTo>
                      <a:pt x="1500" y="226"/>
                    </a:lnTo>
                    <a:lnTo>
                      <a:pt x="1473" y="204"/>
                    </a:lnTo>
                    <a:lnTo>
                      <a:pt x="1443" y="185"/>
                    </a:lnTo>
                    <a:lnTo>
                      <a:pt x="1411" y="172"/>
                    </a:lnTo>
                    <a:lnTo>
                      <a:pt x="1376" y="163"/>
                    </a:lnTo>
                    <a:lnTo>
                      <a:pt x="1339" y="160"/>
                    </a:lnTo>
                    <a:close/>
                    <a:moveTo>
                      <a:pt x="3256" y="0"/>
                    </a:moveTo>
                    <a:lnTo>
                      <a:pt x="3305" y="2"/>
                    </a:lnTo>
                    <a:lnTo>
                      <a:pt x="3351" y="11"/>
                    </a:lnTo>
                    <a:lnTo>
                      <a:pt x="3396" y="26"/>
                    </a:lnTo>
                    <a:lnTo>
                      <a:pt x="3438" y="46"/>
                    </a:lnTo>
                    <a:lnTo>
                      <a:pt x="3477" y="69"/>
                    </a:lnTo>
                    <a:lnTo>
                      <a:pt x="3513" y="98"/>
                    </a:lnTo>
                    <a:lnTo>
                      <a:pt x="3545" y="130"/>
                    </a:lnTo>
                    <a:lnTo>
                      <a:pt x="3574" y="166"/>
                    </a:lnTo>
                    <a:lnTo>
                      <a:pt x="3598" y="205"/>
                    </a:lnTo>
                    <a:lnTo>
                      <a:pt x="3617" y="247"/>
                    </a:lnTo>
                    <a:lnTo>
                      <a:pt x="3631" y="291"/>
                    </a:lnTo>
                    <a:lnTo>
                      <a:pt x="3640" y="339"/>
                    </a:lnTo>
                    <a:lnTo>
                      <a:pt x="3643" y="387"/>
                    </a:lnTo>
                    <a:lnTo>
                      <a:pt x="3640" y="435"/>
                    </a:lnTo>
                    <a:lnTo>
                      <a:pt x="3631" y="482"/>
                    </a:lnTo>
                    <a:lnTo>
                      <a:pt x="3617" y="527"/>
                    </a:lnTo>
                    <a:lnTo>
                      <a:pt x="3598" y="569"/>
                    </a:lnTo>
                    <a:lnTo>
                      <a:pt x="3574" y="608"/>
                    </a:lnTo>
                    <a:lnTo>
                      <a:pt x="3545" y="644"/>
                    </a:lnTo>
                    <a:lnTo>
                      <a:pt x="3513" y="676"/>
                    </a:lnTo>
                    <a:lnTo>
                      <a:pt x="3477" y="704"/>
                    </a:lnTo>
                    <a:lnTo>
                      <a:pt x="3438" y="729"/>
                    </a:lnTo>
                    <a:lnTo>
                      <a:pt x="3396" y="748"/>
                    </a:lnTo>
                    <a:lnTo>
                      <a:pt x="3351" y="762"/>
                    </a:lnTo>
                    <a:lnTo>
                      <a:pt x="3305" y="771"/>
                    </a:lnTo>
                    <a:lnTo>
                      <a:pt x="3256" y="774"/>
                    </a:lnTo>
                    <a:lnTo>
                      <a:pt x="3210" y="772"/>
                    </a:lnTo>
                    <a:lnTo>
                      <a:pt x="3166" y="763"/>
                    </a:lnTo>
                    <a:lnTo>
                      <a:pt x="3124" y="751"/>
                    </a:lnTo>
                    <a:lnTo>
                      <a:pt x="3083" y="733"/>
                    </a:lnTo>
                    <a:lnTo>
                      <a:pt x="3045" y="711"/>
                    </a:lnTo>
                    <a:lnTo>
                      <a:pt x="2627" y="1129"/>
                    </a:lnTo>
                    <a:lnTo>
                      <a:pt x="2649" y="1167"/>
                    </a:lnTo>
                    <a:lnTo>
                      <a:pt x="2667" y="1208"/>
                    </a:lnTo>
                    <a:lnTo>
                      <a:pt x="2679" y="1250"/>
                    </a:lnTo>
                    <a:lnTo>
                      <a:pt x="2688" y="1294"/>
                    </a:lnTo>
                    <a:lnTo>
                      <a:pt x="2690" y="1341"/>
                    </a:lnTo>
                    <a:lnTo>
                      <a:pt x="2687" y="1389"/>
                    </a:lnTo>
                    <a:lnTo>
                      <a:pt x="2678" y="1436"/>
                    </a:lnTo>
                    <a:lnTo>
                      <a:pt x="2665" y="1480"/>
                    </a:lnTo>
                    <a:lnTo>
                      <a:pt x="2645" y="1522"/>
                    </a:lnTo>
                    <a:lnTo>
                      <a:pt x="2620" y="1562"/>
                    </a:lnTo>
                    <a:lnTo>
                      <a:pt x="2593" y="1597"/>
                    </a:lnTo>
                    <a:lnTo>
                      <a:pt x="2561" y="1629"/>
                    </a:lnTo>
                    <a:lnTo>
                      <a:pt x="2524" y="1658"/>
                    </a:lnTo>
                    <a:lnTo>
                      <a:pt x="2485" y="1683"/>
                    </a:lnTo>
                    <a:lnTo>
                      <a:pt x="2443" y="1701"/>
                    </a:lnTo>
                    <a:lnTo>
                      <a:pt x="2398" y="1716"/>
                    </a:lnTo>
                    <a:lnTo>
                      <a:pt x="2351" y="1725"/>
                    </a:lnTo>
                    <a:lnTo>
                      <a:pt x="2303" y="1728"/>
                    </a:lnTo>
                    <a:lnTo>
                      <a:pt x="2255" y="1725"/>
                    </a:lnTo>
                    <a:lnTo>
                      <a:pt x="2208" y="1716"/>
                    </a:lnTo>
                    <a:lnTo>
                      <a:pt x="2163" y="1701"/>
                    </a:lnTo>
                    <a:lnTo>
                      <a:pt x="2121" y="1683"/>
                    </a:lnTo>
                    <a:lnTo>
                      <a:pt x="2083" y="1658"/>
                    </a:lnTo>
                    <a:lnTo>
                      <a:pt x="2046" y="1629"/>
                    </a:lnTo>
                    <a:lnTo>
                      <a:pt x="2014" y="1597"/>
                    </a:lnTo>
                    <a:lnTo>
                      <a:pt x="1985" y="1562"/>
                    </a:lnTo>
                    <a:lnTo>
                      <a:pt x="1962" y="1522"/>
                    </a:lnTo>
                    <a:lnTo>
                      <a:pt x="1942" y="1480"/>
                    </a:lnTo>
                    <a:lnTo>
                      <a:pt x="1928" y="1436"/>
                    </a:lnTo>
                    <a:lnTo>
                      <a:pt x="1919" y="1389"/>
                    </a:lnTo>
                    <a:lnTo>
                      <a:pt x="1917" y="1341"/>
                    </a:lnTo>
                    <a:lnTo>
                      <a:pt x="1919" y="1296"/>
                    </a:lnTo>
                    <a:lnTo>
                      <a:pt x="1927" y="1253"/>
                    </a:lnTo>
                    <a:lnTo>
                      <a:pt x="1939" y="1212"/>
                    </a:lnTo>
                    <a:lnTo>
                      <a:pt x="1954" y="1172"/>
                    </a:lnTo>
                    <a:lnTo>
                      <a:pt x="1975" y="1136"/>
                    </a:lnTo>
                    <a:lnTo>
                      <a:pt x="1551" y="711"/>
                    </a:lnTo>
                    <a:lnTo>
                      <a:pt x="1513" y="733"/>
                    </a:lnTo>
                    <a:lnTo>
                      <a:pt x="1472" y="751"/>
                    </a:lnTo>
                    <a:lnTo>
                      <a:pt x="1430" y="763"/>
                    </a:lnTo>
                    <a:lnTo>
                      <a:pt x="1386" y="772"/>
                    </a:lnTo>
                    <a:lnTo>
                      <a:pt x="1339" y="774"/>
                    </a:lnTo>
                    <a:lnTo>
                      <a:pt x="1294" y="772"/>
                    </a:lnTo>
                    <a:lnTo>
                      <a:pt x="1249" y="763"/>
                    </a:lnTo>
                    <a:lnTo>
                      <a:pt x="1207" y="751"/>
                    </a:lnTo>
                    <a:lnTo>
                      <a:pt x="1167" y="733"/>
                    </a:lnTo>
                    <a:lnTo>
                      <a:pt x="1128" y="711"/>
                    </a:lnTo>
                    <a:lnTo>
                      <a:pt x="711" y="1129"/>
                    </a:lnTo>
                    <a:lnTo>
                      <a:pt x="732" y="1167"/>
                    </a:lnTo>
                    <a:lnTo>
                      <a:pt x="750" y="1208"/>
                    </a:lnTo>
                    <a:lnTo>
                      <a:pt x="763" y="1250"/>
                    </a:lnTo>
                    <a:lnTo>
                      <a:pt x="771" y="1294"/>
                    </a:lnTo>
                    <a:lnTo>
                      <a:pt x="773" y="1341"/>
                    </a:lnTo>
                    <a:lnTo>
                      <a:pt x="771" y="1389"/>
                    </a:lnTo>
                    <a:lnTo>
                      <a:pt x="762" y="1436"/>
                    </a:lnTo>
                    <a:lnTo>
                      <a:pt x="748" y="1480"/>
                    </a:lnTo>
                    <a:lnTo>
                      <a:pt x="728" y="1522"/>
                    </a:lnTo>
                    <a:lnTo>
                      <a:pt x="705" y="1562"/>
                    </a:lnTo>
                    <a:lnTo>
                      <a:pt x="676" y="1597"/>
                    </a:lnTo>
                    <a:lnTo>
                      <a:pt x="644" y="1629"/>
                    </a:lnTo>
                    <a:lnTo>
                      <a:pt x="607" y="1658"/>
                    </a:lnTo>
                    <a:lnTo>
                      <a:pt x="569" y="1683"/>
                    </a:lnTo>
                    <a:lnTo>
                      <a:pt x="526" y="1701"/>
                    </a:lnTo>
                    <a:lnTo>
                      <a:pt x="482" y="1716"/>
                    </a:lnTo>
                    <a:lnTo>
                      <a:pt x="436" y="1725"/>
                    </a:lnTo>
                    <a:lnTo>
                      <a:pt x="387" y="1728"/>
                    </a:lnTo>
                    <a:lnTo>
                      <a:pt x="338" y="1725"/>
                    </a:lnTo>
                    <a:lnTo>
                      <a:pt x="292" y="1716"/>
                    </a:lnTo>
                    <a:lnTo>
                      <a:pt x="247" y="1701"/>
                    </a:lnTo>
                    <a:lnTo>
                      <a:pt x="205" y="1683"/>
                    </a:lnTo>
                    <a:lnTo>
                      <a:pt x="166" y="1658"/>
                    </a:lnTo>
                    <a:lnTo>
                      <a:pt x="131" y="1629"/>
                    </a:lnTo>
                    <a:lnTo>
                      <a:pt x="97" y="1597"/>
                    </a:lnTo>
                    <a:lnTo>
                      <a:pt x="70" y="1562"/>
                    </a:lnTo>
                    <a:lnTo>
                      <a:pt x="45" y="1522"/>
                    </a:lnTo>
                    <a:lnTo>
                      <a:pt x="27" y="1480"/>
                    </a:lnTo>
                    <a:lnTo>
                      <a:pt x="12" y="1436"/>
                    </a:lnTo>
                    <a:lnTo>
                      <a:pt x="3" y="1389"/>
                    </a:lnTo>
                    <a:lnTo>
                      <a:pt x="0" y="1341"/>
                    </a:lnTo>
                    <a:lnTo>
                      <a:pt x="3" y="1292"/>
                    </a:lnTo>
                    <a:lnTo>
                      <a:pt x="12" y="1245"/>
                    </a:lnTo>
                    <a:lnTo>
                      <a:pt x="27" y="1201"/>
                    </a:lnTo>
                    <a:lnTo>
                      <a:pt x="45" y="1159"/>
                    </a:lnTo>
                    <a:lnTo>
                      <a:pt x="70" y="1119"/>
                    </a:lnTo>
                    <a:lnTo>
                      <a:pt x="97" y="1084"/>
                    </a:lnTo>
                    <a:lnTo>
                      <a:pt x="131" y="1052"/>
                    </a:lnTo>
                    <a:lnTo>
                      <a:pt x="166" y="1023"/>
                    </a:lnTo>
                    <a:lnTo>
                      <a:pt x="205" y="999"/>
                    </a:lnTo>
                    <a:lnTo>
                      <a:pt x="247" y="980"/>
                    </a:lnTo>
                    <a:lnTo>
                      <a:pt x="292" y="965"/>
                    </a:lnTo>
                    <a:lnTo>
                      <a:pt x="338" y="957"/>
                    </a:lnTo>
                    <a:lnTo>
                      <a:pt x="387" y="953"/>
                    </a:lnTo>
                    <a:lnTo>
                      <a:pt x="432" y="957"/>
                    </a:lnTo>
                    <a:lnTo>
                      <a:pt x="477" y="964"/>
                    </a:lnTo>
                    <a:lnTo>
                      <a:pt x="520" y="976"/>
                    </a:lnTo>
                    <a:lnTo>
                      <a:pt x="560" y="994"/>
                    </a:lnTo>
                    <a:lnTo>
                      <a:pt x="597" y="1016"/>
                    </a:lnTo>
                    <a:lnTo>
                      <a:pt x="1015" y="598"/>
                    </a:lnTo>
                    <a:lnTo>
                      <a:pt x="994" y="560"/>
                    </a:lnTo>
                    <a:lnTo>
                      <a:pt x="977" y="520"/>
                    </a:lnTo>
                    <a:lnTo>
                      <a:pt x="963" y="477"/>
                    </a:lnTo>
                    <a:lnTo>
                      <a:pt x="956" y="433"/>
                    </a:lnTo>
                    <a:lnTo>
                      <a:pt x="952" y="387"/>
                    </a:lnTo>
                    <a:lnTo>
                      <a:pt x="956" y="339"/>
                    </a:lnTo>
                    <a:lnTo>
                      <a:pt x="964" y="291"/>
                    </a:lnTo>
                    <a:lnTo>
                      <a:pt x="979" y="247"/>
                    </a:lnTo>
                    <a:lnTo>
                      <a:pt x="998" y="205"/>
                    </a:lnTo>
                    <a:lnTo>
                      <a:pt x="1022" y="166"/>
                    </a:lnTo>
                    <a:lnTo>
                      <a:pt x="1051" y="130"/>
                    </a:lnTo>
                    <a:lnTo>
                      <a:pt x="1083" y="98"/>
                    </a:lnTo>
                    <a:lnTo>
                      <a:pt x="1118" y="69"/>
                    </a:lnTo>
                    <a:lnTo>
                      <a:pt x="1158" y="46"/>
                    </a:lnTo>
                    <a:lnTo>
                      <a:pt x="1200" y="26"/>
                    </a:lnTo>
                    <a:lnTo>
                      <a:pt x="1244" y="11"/>
                    </a:lnTo>
                    <a:lnTo>
                      <a:pt x="1291" y="2"/>
                    </a:lnTo>
                    <a:lnTo>
                      <a:pt x="1339" y="0"/>
                    </a:lnTo>
                    <a:lnTo>
                      <a:pt x="1388" y="2"/>
                    </a:lnTo>
                    <a:lnTo>
                      <a:pt x="1435" y="11"/>
                    </a:lnTo>
                    <a:lnTo>
                      <a:pt x="1479" y="26"/>
                    </a:lnTo>
                    <a:lnTo>
                      <a:pt x="1521" y="46"/>
                    </a:lnTo>
                    <a:lnTo>
                      <a:pt x="1561" y="69"/>
                    </a:lnTo>
                    <a:lnTo>
                      <a:pt x="1596" y="98"/>
                    </a:lnTo>
                    <a:lnTo>
                      <a:pt x="1628" y="130"/>
                    </a:lnTo>
                    <a:lnTo>
                      <a:pt x="1657" y="166"/>
                    </a:lnTo>
                    <a:lnTo>
                      <a:pt x="1681" y="205"/>
                    </a:lnTo>
                    <a:lnTo>
                      <a:pt x="1700" y="247"/>
                    </a:lnTo>
                    <a:lnTo>
                      <a:pt x="1714" y="291"/>
                    </a:lnTo>
                    <a:lnTo>
                      <a:pt x="1723" y="339"/>
                    </a:lnTo>
                    <a:lnTo>
                      <a:pt x="1727" y="387"/>
                    </a:lnTo>
                    <a:lnTo>
                      <a:pt x="1723" y="433"/>
                    </a:lnTo>
                    <a:lnTo>
                      <a:pt x="1716" y="477"/>
                    </a:lnTo>
                    <a:lnTo>
                      <a:pt x="1703" y="520"/>
                    </a:lnTo>
                    <a:lnTo>
                      <a:pt x="1686" y="560"/>
                    </a:lnTo>
                    <a:lnTo>
                      <a:pt x="1664" y="598"/>
                    </a:lnTo>
                    <a:lnTo>
                      <a:pt x="2086" y="1021"/>
                    </a:lnTo>
                    <a:lnTo>
                      <a:pt x="2125" y="997"/>
                    </a:lnTo>
                    <a:lnTo>
                      <a:pt x="2166" y="979"/>
                    </a:lnTo>
                    <a:lnTo>
                      <a:pt x="2210" y="965"/>
                    </a:lnTo>
                    <a:lnTo>
                      <a:pt x="2255" y="957"/>
                    </a:lnTo>
                    <a:lnTo>
                      <a:pt x="2303" y="953"/>
                    </a:lnTo>
                    <a:lnTo>
                      <a:pt x="2349" y="957"/>
                    </a:lnTo>
                    <a:lnTo>
                      <a:pt x="2394" y="964"/>
                    </a:lnTo>
                    <a:lnTo>
                      <a:pt x="2437" y="976"/>
                    </a:lnTo>
                    <a:lnTo>
                      <a:pt x="2476" y="994"/>
                    </a:lnTo>
                    <a:lnTo>
                      <a:pt x="2514" y="1016"/>
                    </a:lnTo>
                    <a:lnTo>
                      <a:pt x="2932" y="598"/>
                    </a:lnTo>
                    <a:lnTo>
                      <a:pt x="2910" y="560"/>
                    </a:lnTo>
                    <a:lnTo>
                      <a:pt x="2892" y="520"/>
                    </a:lnTo>
                    <a:lnTo>
                      <a:pt x="2880" y="477"/>
                    </a:lnTo>
                    <a:lnTo>
                      <a:pt x="2872" y="433"/>
                    </a:lnTo>
                    <a:lnTo>
                      <a:pt x="2869" y="387"/>
                    </a:lnTo>
                    <a:lnTo>
                      <a:pt x="2872" y="339"/>
                    </a:lnTo>
                    <a:lnTo>
                      <a:pt x="2881" y="291"/>
                    </a:lnTo>
                    <a:lnTo>
                      <a:pt x="2896" y="247"/>
                    </a:lnTo>
                    <a:lnTo>
                      <a:pt x="2914" y="205"/>
                    </a:lnTo>
                    <a:lnTo>
                      <a:pt x="2939" y="166"/>
                    </a:lnTo>
                    <a:lnTo>
                      <a:pt x="2968" y="130"/>
                    </a:lnTo>
                    <a:lnTo>
                      <a:pt x="3000" y="98"/>
                    </a:lnTo>
                    <a:lnTo>
                      <a:pt x="3035" y="69"/>
                    </a:lnTo>
                    <a:lnTo>
                      <a:pt x="3075" y="46"/>
                    </a:lnTo>
                    <a:lnTo>
                      <a:pt x="3117" y="26"/>
                    </a:lnTo>
                    <a:lnTo>
                      <a:pt x="3161" y="11"/>
                    </a:lnTo>
                    <a:lnTo>
                      <a:pt x="3208" y="2"/>
                    </a:lnTo>
                    <a:lnTo>
                      <a:pt x="325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smtClean="0">
                  <a:ln>
                    <a:noFill/>
                  </a:ln>
                  <a:solidFill>
                    <a:srgbClr val="262626"/>
                  </a:solidFill>
                  <a:effectLst/>
                  <a:uLnTx/>
                  <a:uFillTx/>
                  <a:latin typeface="Sakkal Majalla" panose="02000000000000000000" pitchFamily="2" charset="-78"/>
                  <a:cs typeface="Sakkal Majalla" panose="02000000000000000000" pitchFamily="2" charset="-78"/>
                </a:endParaRPr>
              </a:p>
            </p:txBody>
          </p:sp>
          <p:sp>
            <p:nvSpPr>
              <p:cNvPr id="31" name="Freeform 92"/>
              <p:cNvSpPr>
                <a:spLocks/>
              </p:cNvSpPr>
              <p:nvPr/>
            </p:nvSpPr>
            <p:spPr bwMode="auto">
              <a:xfrm>
                <a:off x="10180638" y="2981325"/>
                <a:ext cx="50800" cy="50800"/>
              </a:xfrm>
              <a:custGeom>
                <a:avLst/>
                <a:gdLst>
                  <a:gd name="T0" fmla="*/ 242 w 322"/>
                  <a:gd name="T1" fmla="*/ 0 h 322"/>
                  <a:gd name="T2" fmla="*/ 262 w 322"/>
                  <a:gd name="T3" fmla="*/ 2 h 322"/>
                  <a:gd name="T4" fmla="*/ 282 w 322"/>
                  <a:gd name="T5" fmla="*/ 10 h 322"/>
                  <a:gd name="T6" fmla="*/ 299 w 322"/>
                  <a:gd name="T7" fmla="*/ 23 h 322"/>
                  <a:gd name="T8" fmla="*/ 312 w 322"/>
                  <a:gd name="T9" fmla="*/ 40 h 322"/>
                  <a:gd name="T10" fmla="*/ 320 w 322"/>
                  <a:gd name="T11" fmla="*/ 59 h 322"/>
                  <a:gd name="T12" fmla="*/ 322 w 322"/>
                  <a:gd name="T13" fmla="*/ 80 h 322"/>
                  <a:gd name="T14" fmla="*/ 320 w 322"/>
                  <a:gd name="T15" fmla="*/ 99 h 322"/>
                  <a:gd name="T16" fmla="*/ 312 w 322"/>
                  <a:gd name="T17" fmla="*/ 118 h 322"/>
                  <a:gd name="T18" fmla="*/ 299 w 322"/>
                  <a:gd name="T19" fmla="*/ 136 h 322"/>
                  <a:gd name="T20" fmla="*/ 136 w 322"/>
                  <a:gd name="T21" fmla="*/ 299 h 322"/>
                  <a:gd name="T22" fmla="*/ 119 w 322"/>
                  <a:gd name="T23" fmla="*/ 312 h 322"/>
                  <a:gd name="T24" fmla="*/ 100 w 322"/>
                  <a:gd name="T25" fmla="*/ 320 h 322"/>
                  <a:gd name="T26" fmla="*/ 80 w 322"/>
                  <a:gd name="T27" fmla="*/ 322 h 322"/>
                  <a:gd name="T28" fmla="*/ 60 w 322"/>
                  <a:gd name="T29" fmla="*/ 320 h 322"/>
                  <a:gd name="T30" fmla="*/ 40 w 322"/>
                  <a:gd name="T31" fmla="*/ 312 h 322"/>
                  <a:gd name="T32" fmla="*/ 23 w 322"/>
                  <a:gd name="T33" fmla="*/ 299 h 322"/>
                  <a:gd name="T34" fmla="*/ 10 w 322"/>
                  <a:gd name="T35" fmla="*/ 282 h 322"/>
                  <a:gd name="T36" fmla="*/ 2 w 322"/>
                  <a:gd name="T37" fmla="*/ 262 h 322"/>
                  <a:gd name="T38" fmla="*/ 0 w 322"/>
                  <a:gd name="T39" fmla="*/ 242 h 322"/>
                  <a:gd name="T40" fmla="*/ 2 w 322"/>
                  <a:gd name="T41" fmla="*/ 221 h 322"/>
                  <a:gd name="T42" fmla="*/ 10 w 322"/>
                  <a:gd name="T43" fmla="*/ 202 h 322"/>
                  <a:gd name="T44" fmla="*/ 23 w 322"/>
                  <a:gd name="T45" fmla="*/ 186 h 322"/>
                  <a:gd name="T46" fmla="*/ 186 w 322"/>
                  <a:gd name="T47" fmla="*/ 23 h 322"/>
                  <a:gd name="T48" fmla="*/ 202 w 322"/>
                  <a:gd name="T49" fmla="*/ 10 h 322"/>
                  <a:gd name="T50" fmla="*/ 222 w 322"/>
                  <a:gd name="T51" fmla="*/ 2 h 322"/>
                  <a:gd name="T52" fmla="*/ 242 w 322"/>
                  <a:gd name="T53" fmla="*/ 0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2" h="322">
                    <a:moveTo>
                      <a:pt x="242" y="0"/>
                    </a:moveTo>
                    <a:lnTo>
                      <a:pt x="262" y="2"/>
                    </a:lnTo>
                    <a:lnTo>
                      <a:pt x="282" y="10"/>
                    </a:lnTo>
                    <a:lnTo>
                      <a:pt x="299" y="23"/>
                    </a:lnTo>
                    <a:lnTo>
                      <a:pt x="312" y="40"/>
                    </a:lnTo>
                    <a:lnTo>
                      <a:pt x="320" y="59"/>
                    </a:lnTo>
                    <a:lnTo>
                      <a:pt x="322" y="80"/>
                    </a:lnTo>
                    <a:lnTo>
                      <a:pt x="320" y="99"/>
                    </a:lnTo>
                    <a:lnTo>
                      <a:pt x="312" y="118"/>
                    </a:lnTo>
                    <a:lnTo>
                      <a:pt x="299" y="136"/>
                    </a:lnTo>
                    <a:lnTo>
                      <a:pt x="136" y="299"/>
                    </a:lnTo>
                    <a:lnTo>
                      <a:pt x="119" y="312"/>
                    </a:lnTo>
                    <a:lnTo>
                      <a:pt x="100" y="320"/>
                    </a:lnTo>
                    <a:lnTo>
                      <a:pt x="80" y="322"/>
                    </a:lnTo>
                    <a:lnTo>
                      <a:pt x="60" y="320"/>
                    </a:lnTo>
                    <a:lnTo>
                      <a:pt x="40" y="312"/>
                    </a:lnTo>
                    <a:lnTo>
                      <a:pt x="23" y="299"/>
                    </a:lnTo>
                    <a:lnTo>
                      <a:pt x="10" y="282"/>
                    </a:lnTo>
                    <a:lnTo>
                      <a:pt x="2" y="262"/>
                    </a:lnTo>
                    <a:lnTo>
                      <a:pt x="0" y="242"/>
                    </a:lnTo>
                    <a:lnTo>
                      <a:pt x="2" y="221"/>
                    </a:lnTo>
                    <a:lnTo>
                      <a:pt x="10" y="202"/>
                    </a:lnTo>
                    <a:lnTo>
                      <a:pt x="23" y="186"/>
                    </a:lnTo>
                    <a:lnTo>
                      <a:pt x="186" y="23"/>
                    </a:lnTo>
                    <a:lnTo>
                      <a:pt x="202" y="10"/>
                    </a:lnTo>
                    <a:lnTo>
                      <a:pt x="222" y="2"/>
                    </a:lnTo>
                    <a:lnTo>
                      <a:pt x="24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smtClean="0">
                  <a:ln>
                    <a:noFill/>
                  </a:ln>
                  <a:solidFill>
                    <a:srgbClr val="262626"/>
                  </a:solidFill>
                  <a:effectLst/>
                  <a:uLnTx/>
                  <a:uFillTx/>
                  <a:latin typeface="Sakkal Majalla" panose="02000000000000000000" pitchFamily="2" charset="-78"/>
                  <a:cs typeface="Sakkal Majalla" panose="02000000000000000000" pitchFamily="2" charset="-78"/>
                </a:endParaRPr>
              </a:p>
            </p:txBody>
          </p:sp>
          <p:sp>
            <p:nvSpPr>
              <p:cNvPr id="32" name="Freeform 93"/>
              <p:cNvSpPr>
                <a:spLocks/>
              </p:cNvSpPr>
              <p:nvPr/>
            </p:nvSpPr>
            <p:spPr bwMode="auto">
              <a:xfrm>
                <a:off x="10402888" y="2900363"/>
                <a:ext cx="50800" cy="50800"/>
              </a:xfrm>
              <a:custGeom>
                <a:avLst/>
                <a:gdLst>
                  <a:gd name="T0" fmla="*/ 243 w 323"/>
                  <a:gd name="T1" fmla="*/ 0 h 323"/>
                  <a:gd name="T2" fmla="*/ 264 w 323"/>
                  <a:gd name="T3" fmla="*/ 3 h 323"/>
                  <a:gd name="T4" fmla="*/ 282 w 323"/>
                  <a:gd name="T5" fmla="*/ 10 h 323"/>
                  <a:gd name="T6" fmla="*/ 300 w 323"/>
                  <a:gd name="T7" fmla="*/ 24 h 323"/>
                  <a:gd name="T8" fmla="*/ 312 w 323"/>
                  <a:gd name="T9" fmla="*/ 40 h 323"/>
                  <a:gd name="T10" fmla="*/ 320 w 323"/>
                  <a:gd name="T11" fmla="*/ 60 h 323"/>
                  <a:gd name="T12" fmla="*/ 323 w 323"/>
                  <a:gd name="T13" fmla="*/ 80 h 323"/>
                  <a:gd name="T14" fmla="*/ 320 w 323"/>
                  <a:gd name="T15" fmla="*/ 100 h 323"/>
                  <a:gd name="T16" fmla="*/ 312 w 323"/>
                  <a:gd name="T17" fmla="*/ 120 h 323"/>
                  <a:gd name="T18" fmla="*/ 300 w 323"/>
                  <a:gd name="T19" fmla="*/ 137 h 323"/>
                  <a:gd name="T20" fmla="*/ 138 w 323"/>
                  <a:gd name="T21" fmla="*/ 299 h 323"/>
                  <a:gd name="T22" fmla="*/ 120 w 323"/>
                  <a:gd name="T23" fmla="*/ 313 h 323"/>
                  <a:gd name="T24" fmla="*/ 101 w 323"/>
                  <a:gd name="T25" fmla="*/ 320 h 323"/>
                  <a:gd name="T26" fmla="*/ 80 w 323"/>
                  <a:gd name="T27" fmla="*/ 323 h 323"/>
                  <a:gd name="T28" fmla="*/ 60 w 323"/>
                  <a:gd name="T29" fmla="*/ 320 h 323"/>
                  <a:gd name="T30" fmla="*/ 41 w 323"/>
                  <a:gd name="T31" fmla="*/ 313 h 323"/>
                  <a:gd name="T32" fmla="*/ 24 w 323"/>
                  <a:gd name="T33" fmla="*/ 299 h 323"/>
                  <a:gd name="T34" fmla="*/ 12 w 323"/>
                  <a:gd name="T35" fmla="*/ 283 h 323"/>
                  <a:gd name="T36" fmla="*/ 4 w 323"/>
                  <a:gd name="T37" fmla="*/ 263 h 323"/>
                  <a:gd name="T38" fmla="*/ 0 w 323"/>
                  <a:gd name="T39" fmla="*/ 243 h 323"/>
                  <a:gd name="T40" fmla="*/ 4 w 323"/>
                  <a:gd name="T41" fmla="*/ 223 h 323"/>
                  <a:gd name="T42" fmla="*/ 12 w 323"/>
                  <a:gd name="T43" fmla="*/ 203 h 323"/>
                  <a:gd name="T44" fmla="*/ 24 w 323"/>
                  <a:gd name="T45" fmla="*/ 186 h 323"/>
                  <a:gd name="T46" fmla="*/ 186 w 323"/>
                  <a:gd name="T47" fmla="*/ 24 h 323"/>
                  <a:gd name="T48" fmla="*/ 204 w 323"/>
                  <a:gd name="T49" fmla="*/ 10 h 323"/>
                  <a:gd name="T50" fmla="*/ 223 w 323"/>
                  <a:gd name="T51" fmla="*/ 3 h 323"/>
                  <a:gd name="T52" fmla="*/ 243 w 323"/>
                  <a:gd name="T53" fmla="*/ 0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3" h="323">
                    <a:moveTo>
                      <a:pt x="243" y="0"/>
                    </a:moveTo>
                    <a:lnTo>
                      <a:pt x="264" y="3"/>
                    </a:lnTo>
                    <a:lnTo>
                      <a:pt x="282" y="10"/>
                    </a:lnTo>
                    <a:lnTo>
                      <a:pt x="300" y="24"/>
                    </a:lnTo>
                    <a:lnTo>
                      <a:pt x="312" y="40"/>
                    </a:lnTo>
                    <a:lnTo>
                      <a:pt x="320" y="60"/>
                    </a:lnTo>
                    <a:lnTo>
                      <a:pt x="323" y="80"/>
                    </a:lnTo>
                    <a:lnTo>
                      <a:pt x="320" y="100"/>
                    </a:lnTo>
                    <a:lnTo>
                      <a:pt x="312" y="120"/>
                    </a:lnTo>
                    <a:lnTo>
                      <a:pt x="300" y="137"/>
                    </a:lnTo>
                    <a:lnTo>
                      <a:pt x="138" y="299"/>
                    </a:lnTo>
                    <a:lnTo>
                      <a:pt x="120" y="313"/>
                    </a:lnTo>
                    <a:lnTo>
                      <a:pt x="101" y="320"/>
                    </a:lnTo>
                    <a:lnTo>
                      <a:pt x="80" y="323"/>
                    </a:lnTo>
                    <a:lnTo>
                      <a:pt x="60" y="320"/>
                    </a:lnTo>
                    <a:lnTo>
                      <a:pt x="41" y="313"/>
                    </a:lnTo>
                    <a:lnTo>
                      <a:pt x="24" y="299"/>
                    </a:lnTo>
                    <a:lnTo>
                      <a:pt x="12" y="283"/>
                    </a:lnTo>
                    <a:lnTo>
                      <a:pt x="4" y="263"/>
                    </a:lnTo>
                    <a:lnTo>
                      <a:pt x="0" y="243"/>
                    </a:lnTo>
                    <a:lnTo>
                      <a:pt x="4" y="223"/>
                    </a:lnTo>
                    <a:lnTo>
                      <a:pt x="12" y="203"/>
                    </a:lnTo>
                    <a:lnTo>
                      <a:pt x="24" y="186"/>
                    </a:lnTo>
                    <a:lnTo>
                      <a:pt x="186" y="24"/>
                    </a:lnTo>
                    <a:lnTo>
                      <a:pt x="204" y="10"/>
                    </a:lnTo>
                    <a:lnTo>
                      <a:pt x="223" y="3"/>
                    </a:lnTo>
                    <a:lnTo>
                      <a:pt x="24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smtClean="0">
                  <a:ln>
                    <a:noFill/>
                  </a:ln>
                  <a:solidFill>
                    <a:srgbClr val="262626"/>
                  </a:solidFill>
                  <a:effectLst/>
                  <a:uLnTx/>
                  <a:uFillTx/>
                  <a:latin typeface="Sakkal Majalla" panose="02000000000000000000" pitchFamily="2" charset="-78"/>
                  <a:cs typeface="Sakkal Majalla" panose="02000000000000000000" pitchFamily="2" charset="-78"/>
                </a:endParaRPr>
              </a:p>
            </p:txBody>
          </p:sp>
        </p:grpSp>
        <p:sp>
          <p:nvSpPr>
            <p:cNvPr id="29" name="Inhaltsplatzhalter 4"/>
            <p:cNvSpPr txBox="1">
              <a:spLocks/>
            </p:cNvSpPr>
            <p:nvPr/>
          </p:nvSpPr>
          <p:spPr>
            <a:xfrm>
              <a:off x="3046736" y="2775111"/>
              <a:ext cx="1809238" cy="2983519"/>
            </a:xfrm>
            <a:prstGeom prst="rect">
              <a:avLst/>
            </a:prstGeom>
          </p:spPr>
          <p:txBody>
            <a:bodyPr wrap="square" lIns="0" tIns="0" rIns="0" bIns="0" anchor="t">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25000"/>
                </a:lnSpc>
                <a:spcAft>
                  <a:spcPts val="1200"/>
                </a:spcAft>
                <a:buNone/>
                <a:defRPr/>
              </a:pPr>
              <a:r>
                <a:rPr lang="ar-EG" sz="2400" b="1" dirty="0">
                  <a:solidFill>
                    <a:srgbClr val="FFFFFF"/>
                  </a:solidFill>
                  <a:latin typeface="Sakkal Majalla" panose="02000000000000000000" pitchFamily="2" charset="-78"/>
                  <a:cs typeface="Sakkal Majalla" panose="02000000000000000000" pitchFamily="2" charset="-78"/>
                </a:rPr>
                <a:t>المجموعة الثالثة للمواد صغيرة الحجم كقطع الغيار وعدد </a:t>
              </a:r>
              <a:r>
                <a:rPr lang="ar-EG" sz="2400" b="1" dirty="0" err="1">
                  <a:solidFill>
                    <a:srgbClr val="FFFFFF"/>
                  </a:solidFill>
                  <a:latin typeface="Sakkal Majalla" panose="02000000000000000000" pitchFamily="2" charset="-78"/>
                  <a:cs typeface="Sakkal Majalla" panose="02000000000000000000" pitchFamily="2" charset="-78"/>
                </a:rPr>
                <a:t>الصيانه</a:t>
              </a:r>
              <a:r>
                <a:rPr lang="ar-EG" sz="2400" b="1" dirty="0">
                  <a:solidFill>
                    <a:srgbClr val="FFFFFF"/>
                  </a:solidFill>
                  <a:latin typeface="Sakkal Majalla" panose="02000000000000000000" pitchFamily="2" charset="-78"/>
                  <a:cs typeface="Sakkal Majalla" panose="02000000000000000000" pitchFamily="2" charset="-78"/>
                </a:rPr>
                <a:t> وبعض الأدوات </a:t>
              </a:r>
              <a:r>
                <a:rPr lang="ar-EG" sz="2400" b="1" dirty="0" smtClean="0">
                  <a:solidFill>
                    <a:srgbClr val="FFFFFF"/>
                  </a:solidFill>
                  <a:latin typeface="Sakkal Majalla" panose="02000000000000000000" pitchFamily="2" charset="-78"/>
                  <a:cs typeface="Sakkal Majalla" panose="02000000000000000000" pitchFamily="2" charset="-78"/>
                </a:rPr>
                <a:t>المستخدمة </a:t>
              </a:r>
              <a:r>
                <a:rPr lang="ar-EG" sz="2400" b="1" dirty="0">
                  <a:solidFill>
                    <a:srgbClr val="FFFFFF"/>
                  </a:solidFill>
                  <a:latin typeface="Sakkal Majalla" panose="02000000000000000000" pitchFamily="2" charset="-78"/>
                  <a:cs typeface="Sakkal Majalla" panose="02000000000000000000" pitchFamily="2" charset="-78"/>
                </a:rPr>
                <a:t>في المستشفيات كمواد وعدد الأسنان والمعدات </a:t>
              </a:r>
              <a:r>
                <a:rPr lang="ar-EG" sz="2400" b="1" dirty="0" smtClean="0">
                  <a:solidFill>
                    <a:srgbClr val="FFFFFF"/>
                  </a:solidFill>
                  <a:latin typeface="Sakkal Majalla" panose="02000000000000000000" pitchFamily="2" charset="-78"/>
                  <a:cs typeface="Sakkal Majalla" panose="02000000000000000000" pitchFamily="2" charset="-78"/>
                </a:rPr>
                <a:t>الجراحية</a:t>
              </a:r>
              <a:endParaRPr lang="en-US" sz="2400" b="1" dirty="0">
                <a:solidFill>
                  <a:srgbClr val="FFFFFF"/>
                </a:solidFill>
                <a:latin typeface="Sakkal Majalla" panose="02000000000000000000" pitchFamily="2" charset="-78"/>
                <a:cs typeface="Sakkal Majalla" panose="02000000000000000000" pitchFamily="2" charset="-78"/>
              </a:endParaRPr>
            </a:p>
          </p:txBody>
        </p:sp>
      </p:grpSp>
      <p:grpSp>
        <p:nvGrpSpPr>
          <p:cNvPr id="39" name="Group 38"/>
          <p:cNvGrpSpPr/>
          <p:nvPr/>
        </p:nvGrpSpPr>
        <p:grpSpPr>
          <a:xfrm>
            <a:off x="8217775" y="1881140"/>
            <a:ext cx="2274843" cy="4436925"/>
            <a:chOff x="7764508" y="2034476"/>
            <a:chExt cx="1736829" cy="4206195"/>
          </a:xfrm>
        </p:grpSpPr>
        <p:sp>
          <p:nvSpPr>
            <p:cNvPr id="40" name="Freeform 39"/>
            <p:cNvSpPr>
              <a:spLocks/>
            </p:cNvSpPr>
            <p:nvPr/>
          </p:nvSpPr>
          <p:spPr bwMode="auto">
            <a:xfrm>
              <a:off x="7764508" y="2564845"/>
              <a:ext cx="1736828" cy="3675826"/>
            </a:xfrm>
            <a:custGeom>
              <a:avLst/>
              <a:gdLst>
                <a:gd name="T0" fmla="*/ 1323 w 1323"/>
                <a:gd name="T1" fmla="*/ 2626 h 2800"/>
                <a:gd name="T2" fmla="*/ 661 w 1323"/>
                <a:gd name="T3" fmla="*/ 2800 h 2800"/>
                <a:gd name="T4" fmla="*/ 0 w 1323"/>
                <a:gd name="T5" fmla="*/ 2626 h 2800"/>
                <a:gd name="T6" fmla="*/ 0 w 1323"/>
                <a:gd name="T7" fmla="*/ 0 h 2800"/>
                <a:gd name="T8" fmla="*/ 1323 w 1323"/>
                <a:gd name="T9" fmla="*/ 0 h 2800"/>
                <a:gd name="T10" fmla="*/ 1323 w 1323"/>
                <a:gd name="T11" fmla="*/ 2626 h 2800"/>
              </a:gdLst>
              <a:ahLst/>
              <a:cxnLst>
                <a:cxn ang="0">
                  <a:pos x="T0" y="T1"/>
                </a:cxn>
                <a:cxn ang="0">
                  <a:pos x="T2" y="T3"/>
                </a:cxn>
                <a:cxn ang="0">
                  <a:pos x="T4" y="T5"/>
                </a:cxn>
                <a:cxn ang="0">
                  <a:pos x="T6" y="T7"/>
                </a:cxn>
                <a:cxn ang="0">
                  <a:pos x="T8" y="T9"/>
                </a:cxn>
                <a:cxn ang="0">
                  <a:pos x="T10" y="T11"/>
                </a:cxn>
              </a:cxnLst>
              <a:rect l="0" t="0" r="r" b="b"/>
              <a:pathLst>
                <a:path w="1323" h="2800">
                  <a:moveTo>
                    <a:pt x="1323" y="2626"/>
                  </a:moveTo>
                  <a:lnTo>
                    <a:pt x="661" y="2800"/>
                  </a:lnTo>
                  <a:lnTo>
                    <a:pt x="0" y="2626"/>
                  </a:lnTo>
                  <a:lnTo>
                    <a:pt x="0" y="0"/>
                  </a:lnTo>
                  <a:lnTo>
                    <a:pt x="1323" y="0"/>
                  </a:lnTo>
                  <a:lnTo>
                    <a:pt x="1323" y="2626"/>
                  </a:lnTo>
                  <a:close/>
                </a:path>
              </a:pathLst>
            </a:custGeom>
            <a:solidFill>
              <a:srgbClr val="0A8485"/>
            </a:solidFill>
            <a:ln>
              <a:noFill/>
            </a:ln>
          </p:spPr>
          <p:txBody>
            <a:bodyPr vert="horz" wrap="square" lIns="91440" tIns="45720" rIns="91440" bIns="45720" numCol="1"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00" b="1" i="0" u="none" strike="noStrike" kern="0" cap="none" spc="0" normalizeH="0" baseline="0" noProof="0" smtClean="0">
                <a:ln>
                  <a:noFill/>
                </a:ln>
                <a:solidFill>
                  <a:srgbClr val="FFFFFF"/>
                </a:solidFill>
                <a:effectLst/>
                <a:uLnTx/>
                <a:uFillTx/>
                <a:latin typeface="Sakkal Majalla" panose="02000000000000000000" pitchFamily="2" charset="-78"/>
                <a:cs typeface="Sakkal Majalla" panose="02000000000000000000" pitchFamily="2" charset="-78"/>
              </a:endParaRPr>
            </a:p>
          </p:txBody>
        </p:sp>
        <p:grpSp>
          <p:nvGrpSpPr>
            <p:cNvPr id="41" name="Group 40"/>
            <p:cNvGrpSpPr/>
            <p:nvPr/>
          </p:nvGrpSpPr>
          <p:grpSpPr>
            <a:xfrm>
              <a:off x="7764508" y="2034476"/>
              <a:ext cx="1736828" cy="746981"/>
              <a:chOff x="9928990" y="2002969"/>
              <a:chExt cx="1736828" cy="746981"/>
            </a:xfrm>
          </p:grpSpPr>
          <p:sp>
            <p:nvSpPr>
              <p:cNvPr id="44" name="Rectangle 43"/>
              <p:cNvSpPr>
                <a:spLocks noChangeArrowheads="1"/>
              </p:cNvSpPr>
              <p:nvPr/>
            </p:nvSpPr>
            <p:spPr bwMode="auto">
              <a:xfrm>
                <a:off x="9928990" y="2533338"/>
                <a:ext cx="1736828" cy="101086"/>
              </a:xfrm>
              <a:prstGeom prst="rect">
                <a:avLst/>
              </a:prstGeom>
              <a:solidFill>
                <a:srgbClr val="0A8485">
                  <a:lumMod val="75000"/>
                </a:srgbClr>
              </a:solidFill>
              <a:ln>
                <a:noFill/>
              </a:ln>
            </p:spPr>
            <p:txBody>
              <a:bodyPr vert="horz" wrap="square" lIns="91440" tIns="45720" rIns="91440" bIns="45720" numCol="1"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00" b="1" i="0" u="none" strike="noStrike" kern="0" cap="none" spc="0" normalizeH="0" baseline="0" noProof="0" smtClean="0">
                  <a:ln>
                    <a:noFill/>
                  </a:ln>
                  <a:solidFill>
                    <a:srgbClr val="FFFFFF"/>
                  </a:solidFill>
                  <a:effectLst/>
                  <a:uLnTx/>
                  <a:uFillTx/>
                  <a:latin typeface="Sakkal Majalla" panose="02000000000000000000" pitchFamily="2" charset="-78"/>
                  <a:cs typeface="Sakkal Majalla" panose="02000000000000000000" pitchFamily="2" charset="-78"/>
                </a:endParaRPr>
              </a:p>
            </p:txBody>
          </p:sp>
          <p:sp>
            <p:nvSpPr>
              <p:cNvPr id="45" name="Freeform 44"/>
              <p:cNvSpPr>
                <a:spLocks/>
              </p:cNvSpPr>
              <p:nvPr/>
            </p:nvSpPr>
            <p:spPr bwMode="auto">
              <a:xfrm>
                <a:off x="10384530" y="2002969"/>
                <a:ext cx="824435" cy="746981"/>
              </a:xfrm>
              <a:custGeom>
                <a:avLst/>
                <a:gdLst>
                  <a:gd name="T0" fmla="*/ 414 w 414"/>
                  <a:gd name="T1" fmla="*/ 0 h 376"/>
                  <a:gd name="T2" fmla="*/ 0 w 414"/>
                  <a:gd name="T3" fmla="*/ 0 h 376"/>
                  <a:gd name="T4" fmla="*/ 0 w 414"/>
                  <a:gd name="T5" fmla="*/ 239 h 376"/>
                  <a:gd name="T6" fmla="*/ 136 w 414"/>
                  <a:gd name="T7" fmla="*/ 376 h 376"/>
                  <a:gd name="T8" fmla="*/ 278 w 414"/>
                  <a:gd name="T9" fmla="*/ 376 h 376"/>
                  <a:gd name="T10" fmla="*/ 414 w 414"/>
                  <a:gd name="T11" fmla="*/ 239 h 376"/>
                  <a:gd name="T12" fmla="*/ 414 w 414"/>
                  <a:gd name="T13" fmla="*/ 0 h 376"/>
                </a:gdLst>
                <a:ahLst/>
                <a:cxnLst>
                  <a:cxn ang="0">
                    <a:pos x="T0" y="T1"/>
                  </a:cxn>
                  <a:cxn ang="0">
                    <a:pos x="T2" y="T3"/>
                  </a:cxn>
                  <a:cxn ang="0">
                    <a:pos x="T4" y="T5"/>
                  </a:cxn>
                  <a:cxn ang="0">
                    <a:pos x="T6" y="T7"/>
                  </a:cxn>
                  <a:cxn ang="0">
                    <a:pos x="T8" y="T9"/>
                  </a:cxn>
                  <a:cxn ang="0">
                    <a:pos x="T10" y="T11"/>
                  </a:cxn>
                  <a:cxn ang="0">
                    <a:pos x="T12" y="T13"/>
                  </a:cxn>
                </a:cxnLst>
                <a:rect l="0" t="0" r="r" b="b"/>
                <a:pathLst>
                  <a:path w="414" h="376">
                    <a:moveTo>
                      <a:pt x="414" y="0"/>
                    </a:moveTo>
                    <a:cubicBezTo>
                      <a:pt x="0" y="0"/>
                      <a:pt x="0" y="0"/>
                      <a:pt x="0" y="0"/>
                    </a:cubicBezTo>
                    <a:cubicBezTo>
                      <a:pt x="0" y="239"/>
                      <a:pt x="0" y="239"/>
                      <a:pt x="0" y="239"/>
                    </a:cubicBezTo>
                    <a:cubicBezTo>
                      <a:pt x="0" y="315"/>
                      <a:pt x="61" y="376"/>
                      <a:pt x="136" y="376"/>
                    </a:cubicBezTo>
                    <a:cubicBezTo>
                      <a:pt x="278" y="376"/>
                      <a:pt x="278" y="376"/>
                      <a:pt x="278" y="376"/>
                    </a:cubicBezTo>
                    <a:cubicBezTo>
                      <a:pt x="353" y="376"/>
                      <a:pt x="414" y="315"/>
                      <a:pt x="414" y="239"/>
                    </a:cubicBezTo>
                    <a:lnTo>
                      <a:pt x="414" y="0"/>
                    </a:lnTo>
                    <a:close/>
                  </a:path>
                </a:pathLst>
              </a:custGeom>
              <a:solidFill>
                <a:srgbClr val="0A8485">
                  <a:lumMod val="75000"/>
                </a:srgbClr>
              </a:solidFill>
              <a:ln>
                <a:noFill/>
              </a:ln>
            </p:spPr>
            <p:txBody>
              <a:bodyPr vert="horz" wrap="square" lIns="91440" tIns="45720" rIns="91440" bIns="45720" numCol="1"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00" b="1" i="0" u="none" strike="noStrike" kern="0" cap="none" spc="0" normalizeH="0" baseline="0" noProof="0" dirty="0" smtClean="0">
                  <a:ln>
                    <a:noFill/>
                  </a:ln>
                  <a:solidFill>
                    <a:srgbClr val="FFFFFF"/>
                  </a:solidFill>
                  <a:effectLst/>
                  <a:uLnTx/>
                  <a:uFillTx/>
                  <a:latin typeface="Sakkal Majalla" panose="02000000000000000000" pitchFamily="2" charset="-78"/>
                  <a:cs typeface="Sakkal Majalla" panose="02000000000000000000" pitchFamily="2" charset="-78"/>
                </a:endParaRPr>
              </a:p>
            </p:txBody>
          </p:sp>
          <p:sp>
            <p:nvSpPr>
              <p:cNvPr id="46" name="Rectangle 45"/>
              <p:cNvSpPr>
                <a:spLocks noChangeArrowheads="1"/>
              </p:cNvSpPr>
              <p:nvPr/>
            </p:nvSpPr>
            <p:spPr bwMode="auto">
              <a:xfrm>
                <a:off x="9928990" y="2002969"/>
                <a:ext cx="1736828" cy="530369"/>
              </a:xfrm>
              <a:prstGeom prst="rect">
                <a:avLst/>
              </a:prstGeom>
              <a:solidFill>
                <a:srgbClr val="FFFFFF">
                  <a:lumMod val="95000"/>
                </a:srgbClr>
              </a:solidFill>
              <a:ln>
                <a:noFill/>
              </a:ln>
            </p:spPr>
            <p:txBody>
              <a:bodyPr vert="horz" wrap="square" lIns="91440" tIns="45720" rIns="91440" bIns="45720" numCol="1"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00" b="1" i="0" u="none" strike="noStrike" kern="0" cap="none" spc="0" normalizeH="0" baseline="0" noProof="0" smtClean="0">
                  <a:ln>
                    <a:noFill/>
                  </a:ln>
                  <a:solidFill>
                    <a:srgbClr val="FFFFFF"/>
                  </a:solidFill>
                  <a:effectLst/>
                  <a:uLnTx/>
                  <a:uFillTx/>
                  <a:latin typeface="Sakkal Majalla" panose="02000000000000000000" pitchFamily="2" charset="-78"/>
                  <a:cs typeface="Sakkal Majalla" panose="02000000000000000000" pitchFamily="2" charset="-78"/>
                </a:endParaRPr>
              </a:p>
            </p:txBody>
          </p:sp>
          <p:sp>
            <p:nvSpPr>
              <p:cNvPr id="47" name="Freeform 46"/>
              <p:cNvSpPr>
                <a:spLocks/>
              </p:cNvSpPr>
              <p:nvPr/>
            </p:nvSpPr>
            <p:spPr bwMode="auto">
              <a:xfrm>
                <a:off x="9928990" y="2002969"/>
                <a:ext cx="1736828" cy="530369"/>
              </a:xfrm>
              <a:custGeom>
                <a:avLst/>
                <a:gdLst>
                  <a:gd name="connsiteX0" fmla="*/ 581025 w 2100263"/>
                  <a:gd name="connsiteY0" fmla="*/ 0 h 641350"/>
                  <a:gd name="connsiteX1" fmla="*/ 1519238 w 2100263"/>
                  <a:gd name="connsiteY1" fmla="*/ 0 h 641350"/>
                  <a:gd name="connsiteX2" fmla="*/ 1519238 w 2100263"/>
                  <a:gd name="connsiteY2" fmla="*/ 30274 h 641350"/>
                  <a:gd name="connsiteX3" fmla="*/ 1519238 w 2100263"/>
                  <a:gd name="connsiteY3" fmla="*/ 52388 h 641350"/>
                  <a:gd name="connsiteX4" fmla="*/ 2100263 w 2100263"/>
                  <a:gd name="connsiteY4" fmla="*/ 52388 h 641350"/>
                  <a:gd name="connsiteX5" fmla="*/ 2100263 w 2100263"/>
                  <a:gd name="connsiteY5" fmla="*/ 192088 h 641350"/>
                  <a:gd name="connsiteX6" fmla="*/ 1519238 w 2100263"/>
                  <a:gd name="connsiteY6" fmla="*/ 192088 h 641350"/>
                  <a:gd name="connsiteX7" fmla="*/ 1519238 w 2100263"/>
                  <a:gd name="connsiteY7" fmla="*/ 242195 h 641350"/>
                  <a:gd name="connsiteX8" fmla="*/ 1519238 w 2100263"/>
                  <a:gd name="connsiteY8" fmla="*/ 574092 h 641350"/>
                  <a:gd name="connsiteX9" fmla="*/ 1512021 w 2100263"/>
                  <a:gd name="connsiteY9" fmla="*/ 641350 h 641350"/>
                  <a:gd name="connsiteX10" fmla="*/ 588242 w 2100263"/>
                  <a:gd name="connsiteY10" fmla="*/ 641350 h 641350"/>
                  <a:gd name="connsiteX11" fmla="*/ 581025 w 2100263"/>
                  <a:gd name="connsiteY11" fmla="*/ 574092 h 641350"/>
                  <a:gd name="connsiteX12" fmla="*/ 581025 w 2100263"/>
                  <a:gd name="connsiteY12" fmla="*/ 266162 h 641350"/>
                  <a:gd name="connsiteX13" fmla="*/ 581025 w 2100263"/>
                  <a:gd name="connsiteY13" fmla="*/ 192088 h 641350"/>
                  <a:gd name="connsiteX14" fmla="*/ 0 w 2100263"/>
                  <a:gd name="connsiteY14" fmla="*/ 192088 h 641350"/>
                  <a:gd name="connsiteX15" fmla="*/ 0 w 2100263"/>
                  <a:gd name="connsiteY15" fmla="*/ 52388 h 641350"/>
                  <a:gd name="connsiteX16" fmla="*/ 581025 w 2100263"/>
                  <a:gd name="connsiteY16" fmla="*/ 52388 h 641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00263" h="641350">
                    <a:moveTo>
                      <a:pt x="581025" y="0"/>
                    </a:moveTo>
                    <a:cubicBezTo>
                      <a:pt x="581025" y="0"/>
                      <a:pt x="581025" y="0"/>
                      <a:pt x="1519238" y="0"/>
                    </a:cubicBezTo>
                    <a:cubicBezTo>
                      <a:pt x="1519238" y="0"/>
                      <a:pt x="1519238" y="0"/>
                      <a:pt x="1519238" y="30274"/>
                    </a:cubicBezTo>
                    <a:lnTo>
                      <a:pt x="1519238" y="52388"/>
                    </a:lnTo>
                    <a:lnTo>
                      <a:pt x="2100263" y="52388"/>
                    </a:lnTo>
                    <a:lnTo>
                      <a:pt x="2100263" y="192088"/>
                    </a:lnTo>
                    <a:lnTo>
                      <a:pt x="1519238" y="192088"/>
                    </a:lnTo>
                    <a:lnTo>
                      <a:pt x="1519238" y="242195"/>
                    </a:lnTo>
                    <a:cubicBezTo>
                      <a:pt x="1519238" y="322927"/>
                      <a:pt x="1519238" y="430569"/>
                      <a:pt x="1519238" y="574092"/>
                    </a:cubicBezTo>
                    <a:cubicBezTo>
                      <a:pt x="1519238" y="598113"/>
                      <a:pt x="1516832" y="619732"/>
                      <a:pt x="1512021" y="641350"/>
                    </a:cubicBezTo>
                    <a:cubicBezTo>
                      <a:pt x="1512021" y="641350"/>
                      <a:pt x="1512021" y="641350"/>
                      <a:pt x="588242" y="641350"/>
                    </a:cubicBezTo>
                    <a:cubicBezTo>
                      <a:pt x="583431" y="619732"/>
                      <a:pt x="581025" y="598113"/>
                      <a:pt x="581025" y="574092"/>
                    </a:cubicBezTo>
                    <a:cubicBezTo>
                      <a:pt x="581025" y="574092"/>
                      <a:pt x="581025" y="574092"/>
                      <a:pt x="581025" y="266162"/>
                    </a:cubicBezTo>
                    <a:lnTo>
                      <a:pt x="581025" y="192088"/>
                    </a:lnTo>
                    <a:lnTo>
                      <a:pt x="0" y="192088"/>
                    </a:lnTo>
                    <a:lnTo>
                      <a:pt x="0" y="52388"/>
                    </a:lnTo>
                    <a:lnTo>
                      <a:pt x="581025" y="52388"/>
                    </a:lnTo>
                    <a:close/>
                  </a:path>
                </a:pathLst>
              </a:custGeom>
              <a:solidFill>
                <a:srgbClr val="FFFFFF">
                  <a:alpha val="40000"/>
                </a:srgbClr>
              </a:solidFill>
              <a:ln>
                <a:noFill/>
              </a:ln>
            </p:spPr>
            <p:txBody>
              <a:bodyPr vert="horz" wrap="square" lIns="91440" tIns="45720" rIns="91440" bIns="45720" numCol="1" anchor="ctr" anchorCtr="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00" b="1" i="0" u="none" strike="noStrike" kern="0" cap="none" spc="0" normalizeH="0" baseline="0" noProof="0" smtClean="0">
                  <a:ln>
                    <a:noFill/>
                  </a:ln>
                  <a:solidFill>
                    <a:srgbClr val="FFFFFF"/>
                  </a:solidFill>
                  <a:effectLst/>
                  <a:uLnTx/>
                  <a:uFillTx/>
                  <a:latin typeface="Sakkal Majalla" panose="02000000000000000000" pitchFamily="2" charset="-78"/>
                  <a:cs typeface="Sakkal Majalla" panose="02000000000000000000" pitchFamily="2" charset="-78"/>
                </a:endParaRPr>
              </a:p>
            </p:txBody>
          </p:sp>
          <p:sp>
            <p:nvSpPr>
              <p:cNvPr id="48" name="Rectangle 47"/>
              <p:cNvSpPr>
                <a:spLocks noChangeArrowheads="1"/>
              </p:cNvSpPr>
              <p:nvPr/>
            </p:nvSpPr>
            <p:spPr bwMode="auto">
              <a:xfrm>
                <a:off x="9928990" y="2002969"/>
                <a:ext cx="1736828" cy="112900"/>
              </a:xfrm>
              <a:prstGeom prst="rect">
                <a:avLst/>
              </a:prstGeom>
              <a:solidFill>
                <a:srgbClr val="0A8485"/>
              </a:solidFill>
              <a:ln>
                <a:noFill/>
              </a:ln>
            </p:spPr>
            <p:txBody>
              <a:bodyPr vert="horz" wrap="square" lIns="91440" tIns="45720" rIns="91440" bIns="45720" numCol="1"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00" b="1" i="0" u="none" strike="noStrike" kern="0" cap="none" spc="0" normalizeH="0" baseline="0" noProof="0" smtClean="0">
                  <a:ln>
                    <a:noFill/>
                  </a:ln>
                  <a:solidFill>
                    <a:srgbClr val="FFFFFF"/>
                  </a:solidFill>
                  <a:effectLst/>
                  <a:uLnTx/>
                  <a:uFillTx/>
                  <a:latin typeface="Sakkal Majalla" panose="02000000000000000000" pitchFamily="2" charset="-78"/>
                  <a:cs typeface="Sakkal Majalla" panose="02000000000000000000" pitchFamily="2" charset="-78"/>
                </a:endParaRPr>
              </a:p>
            </p:txBody>
          </p:sp>
          <p:sp>
            <p:nvSpPr>
              <p:cNvPr id="49" name="Freeform 48"/>
              <p:cNvSpPr>
                <a:spLocks/>
              </p:cNvSpPr>
              <p:nvPr/>
            </p:nvSpPr>
            <p:spPr bwMode="auto">
              <a:xfrm>
                <a:off x="10442293" y="2002969"/>
                <a:ext cx="707597" cy="659023"/>
              </a:xfrm>
              <a:custGeom>
                <a:avLst/>
                <a:gdLst>
                  <a:gd name="T0" fmla="*/ 355 w 355"/>
                  <a:gd name="T1" fmla="*/ 0 h 332"/>
                  <a:gd name="T2" fmla="*/ 0 w 355"/>
                  <a:gd name="T3" fmla="*/ 0 h 332"/>
                  <a:gd name="T4" fmla="*/ 0 w 355"/>
                  <a:gd name="T5" fmla="*/ 225 h 332"/>
                  <a:gd name="T6" fmla="*/ 107 w 355"/>
                  <a:gd name="T7" fmla="*/ 332 h 332"/>
                  <a:gd name="T8" fmla="*/ 248 w 355"/>
                  <a:gd name="T9" fmla="*/ 332 h 332"/>
                  <a:gd name="T10" fmla="*/ 355 w 355"/>
                  <a:gd name="T11" fmla="*/ 225 h 332"/>
                  <a:gd name="T12" fmla="*/ 355 w 355"/>
                  <a:gd name="T13" fmla="*/ 0 h 332"/>
                </a:gdLst>
                <a:ahLst/>
                <a:cxnLst>
                  <a:cxn ang="0">
                    <a:pos x="T0" y="T1"/>
                  </a:cxn>
                  <a:cxn ang="0">
                    <a:pos x="T2" y="T3"/>
                  </a:cxn>
                  <a:cxn ang="0">
                    <a:pos x="T4" y="T5"/>
                  </a:cxn>
                  <a:cxn ang="0">
                    <a:pos x="T6" y="T7"/>
                  </a:cxn>
                  <a:cxn ang="0">
                    <a:pos x="T8" y="T9"/>
                  </a:cxn>
                  <a:cxn ang="0">
                    <a:pos x="T10" y="T11"/>
                  </a:cxn>
                  <a:cxn ang="0">
                    <a:pos x="T12" y="T13"/>
                  </a:cxn>
                </a:cxnLst>
                <a:rect l="0" t="0" r="r" b="b"/>
                <a:pathLst>
                  <a:path w="355" h="332">
                    <a:moveTo>
                      <a:pt x="355" y="0"/>
                    </a:moveTo>
                    <a:cubicBezTo>
                      <a:pt x="0" y="0"/>
                      <a:pt x="0" y="0"/>
                      <a:pt x="0" y="0"/>
                    </a:cubicBezTo>
                    <a:cubicBezTo>
                      <a:pt x="0" y="225"/>
                      <a:pt x="0" y="225"/>
                      <a:pt x="0" y="225"/>
                    </a:cubicBezTo>
                    <a:cubicBezTo>
                      <a:pt x="0" y="284"/>
                      <a:pt x="48" y="332"/>
                      <a:pt x="107" y="332"/>
                    </a:cubicBezTo>
                    <a:cubicBezTo>
                      <a:pt x="248" y="332"/>
                      <a:pt x="248" y="332"/>
                      <a:pt x="248" y="332"/>
                    </a:cubicBezTo>
                    <a:cubicBezTo>
                      <a:pt x="307" y="332"/>
                      <a:pt x="355" y="284"/>
                      <a:pt x="355" y="225"/>
                    </a:cubicBezTo>
                    <a:lnTo>
                      <a:pt x="355" y="0"/>
                    </a:lnTo>
                    <a:close/>
                  </a:path>
                </a:pathLst>
              </a:custGeom>
              <a:solidFill>
                <a:srgbClr val="0A8485"/>
              </a:solidFill>
              <a:ln>
                <a:noFill/>
              </a:ln>
            </p:spPr>
            <p:txBody>
              <a:bodyPr vert="horz" wrap="square" lIns="91440" tIns="45720" rIns="91440" bIns="45720" numCol="1"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00" b="1" i="0" u="none" strike="noStrike" kern="0" cap="none" spc="0" normalizeH="0" baseline="0" noProof="0" dirty="0" smtClean="0">
                  <a:ln>
                    <a:noFill/>
                  </a:ln>
                  <a:solidFill>
                    <a:srgbClr val="FFFFFF"/>
                  </a:solidFill>
                  <a:effectLst/>
                  <a:uLnTx/>
                  <a:uFillTx/>
                  <a:latin typeface="Sakkal Majalla" panose="02000000000000000000" pitchFamily="2" charset="-78"/>
                  <a:cs typeface="Sakkal Majalla" panose="02000000000000000000" pitchFamily="2" charset="-78"/>
                </a:endParaRPr>
              </a:p>
            </p:txBody>
          </p:sp>
        </p:grpSp>
        <p:sp>
          <p:nvSpPr>
            <p:cNvPr id="42" name="Inhaltsplatzhalter 4"/>
            <p:cNvSpPr txBox="1">
              <a:spLocks/>
            </p:cNvSpPr>
            <p:nvPr/>
          </p:nvSpPr>
          <p:spPr>
            <a:xfrm>
              <a:off x="7764509" y="2665852"/>
              <a:ext cx="1736828" cy="3501258"/>
            </a:xfrm>
            <a:prstGeom prst="rect">
              <a:avLst/>
            </a:prstGeom>
          </p:spPr>
          <p:txBody>
            <a:bodyPr wrap="square" lIns="0" tIns="0" rIns="0" bIns="0" anchor="t">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lgn="ctr">
                <a:lnSpc>
                  <a:spcPct val="125000"/>
                </a:lnSpc>
                <a:spcAft>
                  <a:spcPts val="1200"/>
                </a:spcAft>
                <a:buNone/>
                <a:defRPr/>
              </a:pPr>
              <a:r>
                <a:rPr lang="ar-EG" sz="2400" b="1" dirty="0">
                  <a:solidFill>
                    <a:srgbClr val="FFFFFF"/>
                  </a:solidFill>
                  <a:latin typeface="Sakkal Majalla" panose="02000000000000000000" pitchFamily="2" charset="-78"/>
                  <a:cs typeface="Sakkal Majalla" panose="02000000000000000000" pitchFamily="2" charset="-78"/>
                </a:rPr>
                <a:t>هناك أصناف ذات أحجام كبيرة كالآلات والمعدات والمواد السائبة المعبأة في أكياس كبيرة </a:t>
              </a:r>
              <a:r>
                <a:rPr lang="ar-EG" sz="2400" b="1" dirty="0" smtClean="0">
                  <a:solidFill>
                    <a:srgbClr val="FFFFFF"/>
                  </a:solidFill>
                  <a:latin typeface="Sakkal Majalla" panose="02000000000000000000" pitchFamily="2" charset="-78"/>
                  <a:cs typeface="Sakkal Majalla" panose="02000000000000000000" pitchFamily="2" charset="-78"/>
                </a:rPr>
                <a:t/>
              </a:r>
              <a:br>
                <a:rPr lang="ar-EG" sz="2400" b="1" dirty="0" smtClean="0">
                  <a:solidFill>
                    <a:srgbClr val="FFFFFF"/>
                  </a:solidFill>
                  <a:latin typeface="Sakkal Majalla" panose="02000000000000000000" pitchFamily="2" charset="-78"/>
                  <a:cs typeface="Sakkal Majalla" panose="02000000000000000000" pitchFamily="2" charset="-78"/>
                </a:rPr>
              </a:br>
              <a:r>
                <a:rPr lang="ar-EG" sz="2400" b="1" dirty="0" smtClean="0">
                  <a:solidFill>
                    <a:srgbClr val="FFFFFF"/>
                  </a:solidFill>
                  <a:latin typeface="Sakkal Majalla" panose="02000000000000000000" pitchFamily="2" charset="-78"/>
                  <a:cs typeface="Sakkal Majalla" panose="02000000000000000000" pitchFamily="2" charset="-78"/>
                </a:rPr>
                <a:t>أو </a:t>
              </a:r>
              <a:r>
                <a:rPr lang="ar-EG" sz="2400" b="1" dirty="0">
                  <a:solidFill>
                    <a:srgbClr val="FFFFFF"/>
                  </a:solidFill>
                  <a:latin typeface="Sakkal Majalla" panose="02000000000000000000" pitchFamily="2" charset="-78"/>
                  <a:cs typeface="Sakkal Majalla" panose="02000000000000000000" pitchFamily="2" charset="-78"/>
                </a:rPr>
                <a:t>بالات كالإسمنت والحبوب والقطن </a:t>
              </a:r>
              <a:r>
                <a:rPr lang="ar-EG" sz="2400" b="1" dirty="0" smtClean="0">
                  <a:solidFill>
                    <a:srgbClr val="FFFFFF"/>
                  </a:solidFill>
                  <a:latin typeface="Sakkal Majalla" panose="02000000000000000000" pitchFamily="2" charset="-78"/>
                  <a:cs typeface="Sakkal Majalla" panose="02000000000000000000" pitchFamily="2" charset="-78"/>
                </a:rPr>
                <a:t/>
              </a:r>
              <a:br>
                <a:rPr lang="ar-EG" sz="2400" b="1" dirty="0" smtClean="0">
                  <a:solidFill>
                    <a:srgbClr val="FFFFFF"/>
                  </a:solidFill>
                  <a:latin typeface="Sakkal Majalla" panose="02000000000000000000" pitchFamily="2" charset="-78"/>
                  <a:cs typeface="Sakkal Majalla" panose="02000000000000000000" pitchFamily="2" charset="-78"/>
                </a:rPr>
              </a:br>
              <a:r>
                <a:rPr lang="ar-EG" sz="2400" b="1" dirty="0" smtClean="0">
                  <a:solidFill>
                    <a:srgbClr val="FFFFFF"/>
                  </a:solidFill>
                  <a:latin typeface="Sakkal Majalla" panose="02000000000000000000" pitchFamily="2" charset="-78"/>
                  <a:cs typeface="Sakkal Majalla" panose="02000000000000000000" pitchFamily="2" charset="-78"/>
                </a:rPr>
                <a:t>أو </a:t>
              </a:r>
              <a:r>
                <a:rPr lang="ar-EG" sz="2400" b="1" dirty="0">
                  <a:solidFill>
                    <a:srgbClr val="FFFFFF"/>
                  </a:solidFill>
                  <a:latin typeface="Sakkal Majalla" panose="02000000000000000000" pitchFamily="2" charset="-78"/>
                  <a:cs typeface="Sakkal Majalla" panose="02000000000000000000" pitchFamily="2" charset="-78"/>
                </a:rPr>
                <a:t>معبأة في براميل كالزيوت والسوائل</a:t>
              </a:r>
              <a:endParaRPr kumimoji="0" lang="en-US" sz="2400" b="0" i="0" u="none" strike="noStrike" kern="1200" cap="none" spc="0" normalizeH="0" baseline="0" noProof="0" dirty="0">
                <a:ln>
                  <a:noFill/>
                </a:ln>
                <a:solidFill>
                  <a:srgbClr val="FFFFFF"/>
                </a:solidFill>
                <a:effectLst/>
                <a:uLnTx/>
                <a:uFillTx/>
                <a:latin typeface="Sakkal Majalla" panose="02000000000000000000" pitchFamily="2" charset="-78"/>
                <a:cs typeface="Sakkal Majalla" panose="02000000000000000000" pitchFamily="2" charset="-78"/>
              </a:endParaRPr>
            </a:p>
          </p:txBody>
        </p:sp>
        <p:sp>
          <p:nvSpPr>
            <p:cNvPr id="43" name="Freeform 176"/>
            <p:cNvSpPr>
              <a:spLocks noEditPoints="1"/>
            </p:cNvSpPr>
            <p:nvPr/>
          </p:nvSpPr>
          <p:spPr bwMode="auto">
            <a:xfrm>
              <a:off x="8289800" y="2121831"/>
              <a:ext cx="543957" cy="441889"/>
            </a:xfrm>
            <a:custGeom>
              <a:avLst/>
              <a:gdLst/>
              <a:ahLst/>
              <a:cxnLst>
                <a:cxn ang="0">
                  <a:pos x="53" y="20"/>
                </a:cxn>
                <a:cxn ang="0">
                  <a:pos x="26" y="39"/>
                </a:cxn>
                <a:cxn ang="0">
                  <a:pos x="20" y="39"/>
                </a:cxn>
                <a:cxn ang="0">
                  <a:pos x="9" y="44"/>
                </a:cxn>
                <a:cxn ang="0">
                  <a:pos x="6" y="44"/>
                </a:cxn>
                <a:cxn ang="0">
                  <a:pos x="6" y="44"/>
                </a:cxn>
                <a:cxn ang="0">
                  <a:pos x="5" y="43"/>
                </a:cxn>
                <a:cxn ang="0">
                  <a:pos x="5" y="41"/>
                </a:cxn>
                <a:cxn ang="0">
                  <a:pos x="10" y="35"/>
                </a:cxn>
                <a:cxn ang="0">
                  <a:pos x="0" y="20"/>
                </a:cxn>
                <a:cxn ang="0">
                  <a:pos x="26" y="0"/>
                </a:cxn>
                <a:cxn ang="0">
                  <a:pos x="53" y="20"/>
                </a:cxn>
                <a:cxn ang="0">
                  <a:pos x="5" y="20"/>
                </a:cxn>
                <a:cxn ang="0">
                  <a:pos x="12" y="31"/>
                </a:cxn>
                <a:cxn ang="0">
                  <a:pos x="16" y="33"/>
                </a:cxn>
                <a:cxn ang="0">
                  <a:pos x="15" y="36"/>
                </a:cxn>
                <a:cxn ang="0">
                  <a:pos x="17" y="35"/>
                </a:cxn>
                <a:cxn ang="0">
                  <a:pos x="19" y="34"/>
                </a:cxn>
                <a:cxn ang="0">
                  <a:pos x="21" y="34"/>
                </a:cxn>
                <a:cxn ang="0">
                  <a:pos x="26" y="34"/>
                </a:cxn>
                <a:cxn ang="0">
                  <a:pos x="48" y="20"/>
                </a:cxn>
                <a:cxn ang="0">
                  <a:pos x="26" y="5"/>
                </a:cxn>
                <a:cxn ang="0">
                  <a:pos x="5" y="20"/>
                </a:cxn>
                <a:cxn ang="0">
                  <a:pos x="62" y="51"/>
                </a:cxn>
                <a:cxn ang="0">
                  <a:pos x="63" y="53"/>
                </a:cxn>
                <a:cxn ang="0">
                  <a:pos x="62" y="54"/>
                </a:cxn>
                <a:cxn ang="0">
                  <a:pos x="58" y="53"/>
                </a:cxn>
                <a:cxn ang="0">
                  <a:pos x="48" y="48"/>
                </a:cxn>
                <a:cxn ang="0">
                  <a:pos x="41" y="49"/>
                </a:cxn>
                <a:cxn ang="0">
                  <a:pos x="23" y="44"/>
                </a:cxn>
                <a:cxn ang="0">
                  <a:pos x="26" y="44"/>
                </a:cxn>
                <a:cxn ang="0">
                  <a:pos x="48" y="38"/>
                </a:cxn>
                <a:cxn ang="0">
                  <a:pos x="58" y="20"/>
                </a:cxn>
                <a:cxn ang="0">
                  <a:pos x="57" y="14"/>
                </a:cxn>
                <a:cxn ang="0">
                  <a:pos x="68" y="30"/>
                </a:cxn>
                <a:cxn ang="0">
                  <a:pos x="58" y="45"/>
                </a:cxn>
                <a:cxn ang="0">
                  <a:pos x="62" y="51"/>
                </a:cxn>
              </a:cxnLst>
              <a:rect l="0" t="0" r="r" b="b"/>
              <a:pathLst>
                <a:path w="68" h="54">
                  <a:moveTo>
                    <a:pt x="53" y="20"/>
                  </a:moveTo>
                  <a:cubicBezTo>
                    <a:pt x="53" y="31"/>
                    <a:pt x="41" y="39"/>
                    <a:pt x="26" y="39"/>
                  </a:cubicBezTo>
                  <a:cubicBezTo>
                    <a:pt x="24" y="39"/>
                    <a:pt x="22" y="39"/>
                    <a:pt x="20" y="39"/>
                  </a:cubicBezTo>
                  <a:cubicBezTo>
                    <a:pt x="17" y="41"/>
                    <a:pt x="13" y="43"/>
                    <a:pt x="9" y="44"/>
                  </a:cubicBezTo>
                  <a:cubicBezTo>
                    <a:pt x="8" y="44"/>
                    <a:pt x="7" y="44"/>
                    <a:pt x="6" y="44"/>
                  </a:cubicBezTo>
                  <a:cubicBezTo>
                    <a:pt x="6" y="44"/>
                    <a:pt x="6" y="44"/>
                    <a:pt x="6" y="44"/>
                  </a:cubicBezTo>
                  <a:cubicBezTo>
                    <a:pt x="5" y="44"/>
                    <a:pt x="5" y="44"/>
                    <a:pt x="5" y="43"/>
                  </a:cubicBezTo>
                  <a:cubicBezTo>
                    <a:pt x="5" y="42"/>
                    <a:pt x="5" y="42"/>
                    <a:pt x="5" y="41"/>
                  </a:cubicBezTo>
                  <a:cubicBezTo>
                    <a:pt x="7" y="40"/>
                    <a:pt x="9" y="38"/>
                    <a:pt x="10" y="35"/>
                  </a:cubicBezTo>
                  <a:cubicBezTo>
                    <a:pt x="4" y="32"/>
                    <a:pt x="0" y="26"/>
                    <a:pt x="0" y="20"/>
                  </a:cubicBezTo>
                  <a:cubicBezTo>
                    <a:pt x="0" y="9"/>
                    <a:pt x="12" y="0"/>
                    <a:pt x="26" y="0"/>
                  </a:cubicBezTo>
                  <a:cubicBezTo>
                    <a:pt x="41" y="0"/>
                    <a:pt x="53" y="9"/>
                    <a:pt x="53" y="20"/>
                  </a:cubicBezTo>
                  <a:close/>
                  <a:moveTo>
                    <a:pt x="5" y="20"/>
                  </a:moveTo>
                  <a:cubicBezTo>
                    <a:pt x="5" y="24"/>
                    <a:pt x="7" y="28"/>
                    <a:pt x="12" y="31"/>
                  </a:cubicBezTo>
                  <a:cubicBezTo>
                    <a:pt x="16" y="33"/>
                    <a:pt x="16" y="33"/>
                    <a:pt x="16" y="33"/>
                  </a:cubicBezTo>
                  <a:cubicBezTo>
                    <a:pt x="15" y="36"/>
                    <a:pt x="15" y="36"/>
                    <a:pt x="15" y="36"/>
                  </a:cubicBezTo>
                  <a:cubicBezTo>
                    <a:pt x="15" y="36"/>
                    <a:pt x="16" y="35"/>
                    <a:pt x="17" y="35"/>
                  </a:cubicBezTo>
                  <a:cubicBezTo>
                    <a:pt x="19" y="34"/>
                    <a:pt x="19" y="34"/>
                    <a:pt x="19" y="34"/>
                  </a:cubicBezTo>
                  <a:cubicBezTo>
                    <a:pt x="21" y="34"/>
                    <a:pt x="21" y="34"/>
                    <a:pt x="21" y="34"/>
                  </a:cubicBezTo>
                  <a:cubicBezTo>
                    <a:pt x="23" y="34"/>
                    <a:pt x="25" y="34"/>
                    <a:pt x="26" y="34"/>
                  </a:cubicBezTo>
                  <a:cubicBezTo>
                    <a:pt x="38" y="34"/>
                    <a:pt x="48" y="28"/>
                    <a:pt x="48" y="20"/>
                  </a:cubicBezTo>
                  <a:cubicBezTo>
                    <a:pt x="48" y="12"/>
                    <a:pt x="38" y="5"/>
                    <a:pt x="26" y="5"/>
                  </a:cubicBezTo>
                  <a:cubicBezTo>
                    <a:pt x="15" y="5"/>
                    <a:pt x="5" y="12"/>
                    <a:pt x="5" y="20"/>
                  </a:cubicBezTo>
                  <a:close/>
                  <a:moveTo>
                    <a:pt x="62" y="51"/>
                  </a:moveTo>
                  <a:cubicBezTo>
                    <a:pt x="63" y="52"/>
                    <a:pt x="63" y="52"/>
                    <a:pt x="63" y="53"/>
                  </a:cubicBezTo>
                  <a:cubicBezTo>
                    <a:pt x="63" y="53"/>
                    <a:pt x="62" y="54"/>
                    <a:pt x="62" y="54"/>
                  </a:cubicBezTo>
                  <a:cubicBezTo>
                    <a:pt x="60" y="54"/>
                    <a:pt x="59" y="54"/>
                    <a:pt x="58" y="53"/>
                  </a:cubicBezTo>
                  <a:cubicBezTo>
                    <a:pt x="54" y="52"/>
                    <a:pt x="51" y="51"/>
                    <a:pt x="48" y="48"/>
                  </a:cubicBezTo>
                  <a:cubicBezTo>
                    <a:pt x="46" y="49"/>
                    <a:pt x="43" y="49"/>
                    <a:pt x="41" y="49"/>
                  </a:cubicBezTo>
                  <a:cubicBezTo>
                    <a:pt x="34" y="49"/>
                    <a:pt x="28" y="47"/>
                    <a:pt x="23" y="44"/>
                  </a:cubicBezTo>
                  <a:cubicBezTo>
                    <a:pt x="24" y="44"/>
                    <a:pt x="25" y="44"/>
                    <a:pt x="26" y="44"/>
                  </a:cubicBezTo>
                  <a:cubicBezTo>
                    <a:pt x="35" y="44"/>
                    <a:pt x="42" y="42"/>
                    <a:pt x="48" y="38"/>
                  </a:cubicBezTo>
                  <a:cubicBezTo>
                    <a:pt x="55" y="33"/>
                    <a:pt x="58" y="27"/>
                    <a:pt x="58" y="20"/>
                  </a:cubicBezTo>
                  <a:cubicBezTo>
                    <a:pt x="58" y="18"/>
                    <a:pt x="58" y="16"/>
                    <a:pt x="57" y="14"/>
                  </a:cubicBezTo>
                  <a:cubicBezTo>
                    <a:pt x="64" y="18"/>
                    <a:pt x="68" y="23"/>
                    <a:pt x="68" y="30"/>
                  </a:cubicBezTo>
                  <a:cubicBezTo>
                    <a:pt x="68" y="36"/>
                    <a:pt x="64" y="41"/>
                    <a:pt x="58" y="45"/>
                  </a:cubicBezTo>
                  <a:cubicBezTo>
                    <a:pt x="59" y="48"/>
                    <a:pt x="61" y="49"/>
                    <a:pt x="62" y="51"/>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smtClean="0">
                <a:ln>
                  <a:noFill/>
                </a:ln>
                <a:solidFill>
                  <a:srgbClr val="262626"/>
                </a:solidFill>
                <a:effectLst/>
                <a:uLnTx/>
                <a:uFillTx/>
                <a:latin typeface="Sakkal Majalla" panose="02000000000000000000" pitchFamily="2" charset="-78"/>
                <a:cs typeface="Sakkal Majalla" panose="02000000000000000000" pitchFamily="2" charset="-78"/>
              </a:endParaRPr>
            </a:p>
          </p:txBody>
        </p:sp>
      </p:grpSp>
      <p:sp>
        <p:nvSpPr>
          <p:cNvPr id="50"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51"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4"/>
              </a:rPr>
              <a:t>www.dawliatraining.com</a:t>
            </a:r>
            <a:endParaRPr lang="en-US" sz="1100" dirty="0">
              <a:effectLst/>
              <a:ea typeface="Calibri"/>
              <a:cs typeface="Arial"/>
            </a:endParaRPr>
          </a:p>
        </p:txBody>
      </p:sp>
    </p:spTree>
    <p:extLst>
      <p:ext uri="{BB962C8B-B14F-4D97-AF65-F5344CB8AC3E}">
        <p14:creationId xmlns:p14="http://schemas.microsoft.com/office/powerpoint/2010/main" val="33922491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39"/>
                                        </p:tgtEl>
                                        <p:attrNameLst>
                                          <p:attrName>style.visibility</p:attrName>
                                        </p:attrNameLst>
                                      </p:cBhvr>
                                      <p:to>
                                        <p:strVal val="visible"/>
                                      </p:to>
                                    </p:set>
                                    <p:animEffect transition="in" filter="barn(inVertical)">
                                      <p:cBhvr>
                                        <p:cTn id="14" dur="500"/>
                                        <p:tgtEl>
                                          <p:spTgt spid="39"/>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arn(inVertical)">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barn(inVertical)">
                                      <p:cBhvr>
                                        <p:cTn id="2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81</a:t>
            </a:fld>
            <a:endParaRPr lang="ar-EG"/>
          </a:p>
        </p:txBody>
      </p:sp>
      <p:sp>
        <p:nvSpPr>
          <p:cNvPr id="23" name="Rectangle 22"/>
          <p:cNvSpPr/>
          <p:nvPr/>
        </p:nvSpPr>
        <p:spPr>
          <a:xfrm>
            <a:off x="7375621" y="202376"/>
            <a:ext cx="4474710" cy="707886"/>
          </a:xfrm>
          <a:prstGeom prst="rect">
            <a:avLst/>
          </a:prstGeom>
        </p:spPr>
        <p:txBody>
          <a:bodyPr wrap="square">
            <a:spAutoFit/>
          </a:bodyPr>
          <a:lstStyle/>
          <a:p>
            <a:pPr lvl="0" algn="ctr">
              <a:lnSpc>
                <a:spcPct val="125000"/>
              </a:lnSpc>
            </a:pPr>
            <a:r>
              <a:rPr lang="ar-EG" sz="3200" dirty="0">
                <a:solidFill>
                  <a:prstClr val="white"/>
                </a:solidFill>
                <a:latin typeface="Sakkal Majalla" pitchFamily="2" charset="-78"/>
                <a:cs typeface="Sakkal Majalla" pitchFamily="2" charset="-78"/>
              </a:rPr>
              <a:t>تصنيف وترميز المواد</a:t>
            </a:r>
          </a:p>
        </p:txBody>
      </p:sp>
      <p:grpSp>
        <p:nvGrpSpPr>
          <p:cNvPr id="4" name="Group 3"/>
          <p:cNvGrpSpPr/>
          <p:nvPr/>
        </p:nvGrpSpPr>
        <p:grpSpPr>
          <a:xfrm>
            <a:off x="577515" y="263294"/>
            <a:ext cx="5350918" cy="625833"/>
            <a:chOff x="-12604858" y="606"/>
            <a:chExt cx="13862206" cy="1821155"/>
          </a:xfrm>
        </p:grpSpPr>
        <p:pic>
          <p:nvPicPr>
            <p:cNvPr id="5" name="Picture 4" descr="E:\القديم كله\صور\emy\0_0017_Vector-Smart-Object.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8215" y="135113"/>
              <a:ext cx="1345563" cy="1436370"/>
            </a:xfrm>
            <a:prstGeom prst="rect">
              <a:avLst/>
            </a:prstGeom>
            <a:noFill/>
            <a:ln>
              <a:noFill/>
            </a:ln>
          </p:spPr>
        </p:pic>
        <p:sp>
          <p:nvSpPr>
            <p:cNvPr id="6" name="Rectangle 5"/>
            <p:cNvSpPr/>
            <p:nvPr/>
          </p:nvSpPr>
          <p:spPr>
            <a:xfrm>
              <a:off x="317685" y="606"/>
              <a:ext cx="482511" cy="1195710"/>
            </a:xfrm>
            <a:prstGeom prst="rect">
              <a:avLst/>
            </a:prstGeom>
          </p:spPr>
          <p:txBody>
            <a:bodyPr wrap="square">
              <a:noAutofit/>
            </a:bodyPr>
            <a:lstStyle/>
            <a:p>
              <a:pPr algn="ctr" rtl="1">
                <a:lnSpc>
                  <a:spcPct val="107000"/>
                </a:lnSpc>
                <a:spcAft>
                  <a:spcPts val="800"/>
                </a:spcAft>
              </a:pPr>
              <a:r>
                <a:rPr lang="ar-EG" sz="2400" b="1" dirty="0" smtClean="0">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6</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a:p>
              <a:pPr algn="ctr" rtl="1">
                <a:lnSpc>
                  <a:spcPct val="107000"/>
                </a:lnSpc>
                <a:spcAft>
                  <a:spcPts val="800"/>
                </a:spcAft>
              </a:pPr>
              <a:r>
                <a:rPr lang="en-US" sz="2400" b="1" dirty="0">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 </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8" name="Rectangle 7"/>
            <p:cNvSpPr/>
            <p:nvPr/>
          </p:nvSpPr>
          <p:spPr>
            <a:xfrm>
              <a:off x="-12604858" y="260725"/>
              <a:ext cx="12516649" cy="1561036"/>
            </a:xfrm>
            <a:prstGeom prst="rect">
              <a:avLst/>
            </a:prstGeom>
          </p:spPr>
          <p:txBody>
            <a:bodyPr wrap="square">
              <a:noAutofit/>
            </a:bodyPr>
            <a:lstStyle/>
            <a:p>
              <a:pPr>
                <a:lnSpc>
                  <a:spcPct val="107000"/>
                </a:lnSpc>
                <a:spcAft>
                  <a:spcPts val="800"/>
                </a:spcAft>
              </a:pPr>
              <a:r>
                <a:rPr lang="ar-SA" sz="2400" b="1" dirty="0">
                  <a:solidFill>
                    <a:srgbClr val="00B050"/>
                  </a:solidFill>
                  <a:latin typeface="Sakkal Majalla" panose="02000000000000000000" pitchFamily="2" charset="-78"/>
                  <a:ea typeface="Calibri" panose="020F0502020204030204" pitchFamily="34" charset="0"/>
                  <a:cs typeface="Sakkal Majalla" panose="02000000000000000000" pitchFamily="2" charset="-78"/>
                </a:rPr>
                <a:t>التصنيف طبقا للوزن:</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95663" y="1520814"/>
            <a:ext cx="381000" cy="4856672"/>
          </a:xfrm>
          <a:prstGeom prst="rect">
            <a:avLst/>
          </a:prstGeom>
        </p:spPr>
      </p:pic>
      <p:sp>
        <p:nvSpPr>
          <p:cNvPr id="10" name="Rectangle 9"/>
          <p:cNvSpPr/>
          <p:nvPr/>
        </p:nvSpPr>
        <p:spPr>
          <a:xfrm>
            <a:off x="376484" y="1520814"/>
            <a:ext cx="11219180" cy="1015663"/>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فطبقا لهذا التصنيف تخصص مجموعة للمواد الأولية التي تدخل في صناعة المنتجات أو السلع </a:t>
            </a:r>
            <a:r>
              <a:rPr lang="ar-EG" sz="2400" b="1" dirty="0" smtClean="0">
                <a:solidFill>
                  <a:srgbClr val="002060"/>
                </a:solidFill>
                <a:latin typeface="Sakkal Majalla" panose="02000000000000000000" pitchFamily="2" charset="-78"/>
                <a:cs typeface="Sakkal Majalla" panose="02000000000000000000" pitchFamily="2" charset="-78"/>
              </a:rPr>
              <a:t>التي </a:t>
            </a:r>
            <a:r>
              <a:rPr lang="ar-EG" sz="2400" b="1" dirty="0">
                <a:solidFill>
                  <a:srgbClr val="002060"/>
                </a:solidFill>
                <a:latin typeface="Sakkal Majalla" panose="02000000000000000000" pitchFamily="2" charset="-78"/>
                <a:cs typeface="Sakkal Majalla" panose="02000000000000000000" pitchFamily="2" charset="-78"/>
              </a:rPr>
              <a:t>تنتجها المنشأة وكما ذكر سابقا فمن الممكن عمل مجموعات فرعية لهذه المجموعة</a:t>
            </a:r>
          </a:p>
        </p:txBody>
      </p:sp>
      <p:sp>
        <p:nvSpPr>
          <p:cNvPr id="11" name="Rectangle 10"/>
          <p:cNvSpPr/>
          <p:nvPr/>
        </p:nvSpPr>
        <p:spPr>
          <a:xfrm>
            <a:off x="376484" y="2956291"/>
            <a:ext cx="11219175" cy="553998"/>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مجموعة المواد الوسيطة أو النصف مصنعة: وهي عبارة عن أجزاء ومواد نصف مصنعة تدخل في صناعة السلعة النهائية</a:t>
            </a:r>
          </a:p>
        </p:txBody>
      </p:sp>
      <p:sp>
        <p:nvSpPr>
          <p:cNvPr id="12" name="Rectangle 11"/>
          <p:cNvSpPr/>
          <p:nvPr/>
        </p:nvSpPr>
        <p:spPr>
          <a:xfrm>
            <a:off x="376484" y="4202681"/>
            <a:ext cx="11219175" cy="553998"/>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وهذه يمكن تقسيمها أيضا إلى مجموعات فرعية كالإطارات والقطع الكهربائية ومواد اللحام في صناعة السيارات</a:t>
            </a:r>
          </a:p>
        </p:txBody>
      </p:sp>
      <p:sp>
        <p:nvSpPr>
          <p:cNvPr id="13" name="Rectangle 12"/>
          <p:cNvSpPr/>
          <p:nvPr/>
        </p:nvSpPr>
        <p:spPr>
          <a:xfrm>
            <a:off x="376484" y="5338002"/>
            <a:ext cx="11219177" cy="1015663"/>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مجموعة السلع التامة الصنع في المنشأة الصناعية وهي عبارة عن المنتجات أو السلع النهائية التي تنتجها المنشأة كالسيارة </a:t>
            </a:r>
            <a:r>
              <a:rPr lang="ar-EG" sz="2400" b="1" dirty="0" smtClean="0">
                <a:solidFill>
                  <a:srgbClr val="002060"/>
                </a:solidFill>
                <a:latin typeface="Sakkal Majalla" panose="02000000000000000000" pitchFamily="2" charset="-78"/>
                <a:cs typeface="Sakkal Majalla" panose="02000000000000000000" pitchFamily="2" charset="-78"/>
              </a:rPr>
              <a:t/>
            </a:r>
            <a:br>
              <a:rPr lang="ar-EG" sz="2400" b="1" dirty="0" smtClean="0">
                <a:solidFill>
                  <a:srgbClr val="002060"/>
                </a:solidFill>
                <a:latin typeface="Sakkal Majalla" panose="02000000000000000000" pitchFamily="2" charset="-78"/>
                <a:cs typeface="Sakkal Majalla" panose="02000000000000000000" pitchFamily="2" charset="-78"/>
              </a:rPr>
            </a:br>
            <a:r>
              <a:rPr lang="ar-EG" sz="2400" b="1" dirty="0" smtClean="0">
                <a:solidFill>
                  <a:srgbClr val="002060"/>
                </a:solidFill>
                <a:latin typeface="Sakkal Majalla" panose="02000000000000000000" pitchFamily="2" charset="-78"/>
                <a:cs typeface="Sakkal Majalla" panose="02000000000000000000" pitchFamily="2" charset="-78"/>
              </a:rPr>
              <a:t>أو </a:t>
            </a:r>
            <a:r>
              <a:rPr lang="ar-EG" sz="2400" b="1" dirty="0">
                <a:solidFill>
                  <a:srgbClr val="002060"/>
                </a:solidFill>
                <a:latin typeface="Sakkal Majalla" panose="02000000000000000000" pitchFamily="2" charset="-78"/>
                <a:cs typeface="Sakkal Majalla" panose="02000000000000000000" pitchFamily="2" charset="-78"/>
              </a:rPr>
              <a:t>الثلاجة أو الأثاث أو الملابس وهذه بالطبع تخزن في أماكن تناسب أحجامها ومواصفاتها</a:t>
            </a:r>
          </a:p>
        </p:txBody>
      </p:sp>
      <p:sp>
        <p:nvSpPr>
          <p:cNvPr id="14"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15"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5"/>
              </a:rPr>
              <a:t>www.dawliatraining.com</a:t>
            </a:r>
            <a:endParaRPr lang="en-US" sz="1100" dirty="0">
              <a:effectLst/>
              <a:ea typeface="Calibri"/>
              <a:cs typeface="Arial"/>
            </a:endParaRPr>
          </a:p>
        </p:txBody>
      </p:sp>
    </p:spTree>
    <p:extLst>
      <p:ext uri="{BB962C8B-B14F-4D97-AF65-F5344CB8AC3E}">
        <p14:creationId xmlns:p14="http://schemas.microsoft.com/office/powerpoint/2010/main" val="1431387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anim calcmode="lin" valueType="num">
                                      <p:cBhvr>
                                        <p:cTn id="27" dur="1000" fill="hold"/>
                                        <p:tgtEl>
                                          <p:spTgt spid="11"/>
                                        </p:tgtEl>
                                        <p:attrNameLst>
                                          <p:attrName>ppt_x</p:attrName>
                                        </p:attrNameLst>
                                      </p:cBhvr>
                                      <p:tavLst>
                                        <p:tav tm="0">
                                          <p:val>
                                            <p:strVal val="#ppt_x"/>
                                          </p:val>
                                        </p:tav>
                                        <p:tav tm="100000">
                                          <p:val>
                                            <p:strVal val="#ppt_x"/>
                                          </p:val>
                                        </p:tav>
                                      </p:tavLst>
                                    </p:anim>
                                    <p:anim calcmode="lin" valueType="num">
                                      <p:cBhvr>
                                        <p:cTn id="2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1000"/>
                                        <p:tgtEl>
                                          <p:spTgt spid="12"/>
                                        </p:tgtEl>
                                      </p:cBhvr>
                                    </p:animEffect>
                                    <p:anim calcmode="lin" valueType="num">
                                      <p:cBhvr>
                                        <p:cTn id="34" dur="1000" fill="hold"/>
                                        <p:tgtEl>
                                          <p:spTgt spid="12"/>
                                        </p:tgtEl>
                                        <p:attrNameLst>
                                          <p:attrName>ppt_x</p:attrName>
                                        </p:attrNameLst>
                                      </p:cBhvr>
                                      <p:tavLst>
                                        <p:tav tm="0">
                                          <p:val>
                                            <p:strVal val="#ppt_x"/>
                                          </p:val>
                                        </p:tav>
                                        <p:tav tm="100000">
                                          <p:val>
                                            <p:strVal val="#ppt_x"/>
                                          </p:val>
                                        </p:tav>
                                      </p:tavLst>
                                    </p:anim>
                                    <p:anim calcmode="lin" valueType="num">
                                      <p:cBhvr>
                                        <p:cTn id="3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1000"/>
                                        <p:tgtEl>
                                          <p:spTgt spid="13"/>
                                        </p:tgtEl>
                                      </p:cBhvr>
                                    </p:animEffect>
                                    <p:anim calcmode="lin" valueType="num">
                                      <p:cBhvr>
                                        <p:cTn id="41" dur="1000" fill="hold"/>
                                        <p:tgtEl>
                                          <p:spTgt spid="13"/>
                                        </p:tgtEl>
                                        <p:attrNameLst>
                                          <p:attrName>ppt_x</p:attrName>
                                        </p:attrNameLst>
                                      </p:cBhvr>
                                      <p:tavLst>
                                        <p:tav tm="0">
                                          <p:val>
                                            <p:strVal val="#ppt_x"/>
                                          </p:val>
                                        </p:tav>
                                        <p:tav tm="100000">
                                          <p:val>
                                            <p:strVal val="#ppt_x"/>
                                          </p:val>
                                        </p:tav>
                                      </p:tavLst>
                                    </p:anim>
                                    <p:anim calcmode="lin" valueType="num">
                                      <p:cBhvr>
                                        <p:cTn id="4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82</a:t>
            </a:fld>
            <a:endParaRPr lang="ar-EG"/>
          </a:p>
        </p:txBody>
      </p:sp>
      <p:sp>
        <p:nvSpPr>
          <p:cNvPr id="23" name="Rectangle 22"/>
          <p:cNvSpPr/>
          <p:nvPr/>
        </p:nvSpPr>
        <p:spPr>
          <a:xfrm>
            <a:off x="7375621" y="202376"/>
            <a:ext cx="4474710" cy="707886"/>
          </a:xfrm>
          <a:prstGeom prst="rect">
            <a:avLst/>
          </a:prstGeom>
        </p:spPr>
        <p:txBody>
          <a:bodyPr wrap="square">
            <a:spAutoFit/>
          </a:bodyPr>
          <a:lstStyle/>
          <a:p>
            <a:pPr lvl="0" algn="ctr">
              <a:lnSpc>
                <a:spcPct val="125000"/>
              </a:lnSpc>
            </a:pPr>
            <a:r>
              <a:rPr lang="ar-EG" sz="3200" dirty="0">
                <a:solidFill>
                  <a:prstClr val="white"/>
                </a:solidFill>
                <a:latin typeface="Sakkal Majalla" pitchFamily="2" charset="-78"/>
                <a:cs typeface="Sakkal Majalla" pitchFamily="2" charset="-78"/>
              </a:rPr>
              <a:t>تصنيف وترميز المواد</a:t>
            </a:r>
          </a:p>
        </p:txBody>
      </p:sp>
      <p:grpSp>
        <p:nvGrpSpPr>
          <p:cNvPr id="4" name="Group 3"/>
          <p:cNvGrpSpPr/>
          <p:nvPr/>
        </p:nvGrpSpPr>
        <p:grpSpPr>
          <a:xfrm>
            <a:off x="577515" y="263294"/>
            <a:ext cx="5350918" cy="625833"/>
            <a:chOff x="-12604858" y="606"/>
            <a:chExt cx="13862206" cy="1821155"/>
          </a:xfrm>
        </p:grpSpPr>
        <p:pic>
          <p:nvPicPr>
            <p:cNvPr id="5" name="Picture 4" descr="E:\القديم كله\صور\emy\0_0017_Vector-Smart-Object.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8215" y="135113"/>
              <a:ext cx="1345563" cy="1436370"/>
            </a:xfrm>
            <a:prstGeom prst="rect">
              <a:avLst/>
            </a:prstGeom>
            <a:noFill/>
            <a:ln>
              <a:noFill/>
            </a:ln>
          </p:spPr>
        </p:pic>
        <p:sp>
          <p:nvSpPr>
            <p:cNvPr id="6" name="Rectangle 5"/>
            <p:cNvSpPr/>
            <p:nvPr/>
          </p:nvSpPr>
          <p:spPr>
            <a:xfrm>
              <a:off x="317685" y="606"/>
              <a:ext cx="482511" cy="1195710"/>
            </a:xfrm>
            <a:prstGeom prst="rect">
              <a:avLst/>
            </a:prstGeom>
          </p:spPr>
          <p:txBody>
            <a:bodyPr wrap="square">
              <a:noAutofit/>
            </a:bodyPr>
            <a:lstStyle/>
            <a:p>
              <a:pPr algn="ctr" rtl="1">
                <a:lnSpc>
                  <a:spcPct val="107000"/>
                </a:lnSpc>
                <a:spcAft>
                  <a:spcPts val="800"/>
                </a:spcAft>
              </a:pPr>
              <a:r>
                <a:rPr lang="ar-EG" sz="2400" b="1" dirty="0" smtClean="0">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7</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a:p>
              <a:pPr algn="ctr" rtl="1">
                <a:lnSpc>
                  <a:spcPct val="107000"/>
                </a:lnSpc>
                <a:spcAft>
                  <a:spcPts val="800"/>
                </a:spcAft>
              </a:pPr>
              <a:r>
                <a:rPr lang="en-US" sz="2400" b="1" dirty="0">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 </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8" name="Rectangle 7"/>
            <p:cNvSpPr/>
            <p:nvPr/>
          </p:nvSpPr>
          <p:spPr>
            <a:xfrm>
              <a:off x="-12604858" y="260725"/>
              <a:ext cx="12516649" cy="1561036"/>
            </a:xfrm>
            <a:prstGeom prst="rect">
              <a:avLst/>
            </a:prstGeom>
          </p:spPr>
          <p:txBody>
            <a:bodyPr wrap="square">
              <a:noAutofit/>
            </a:bodyPr>
            <a:lstStyle/>
            <a:p>
              <a:pPr>
                <a:lnSpc>
                  <a:spcPct val="107000"/>
                </a:lnSpc>
                <a:spcAft>
                  <a:spcPts val="800"/>
                </a:spcAft>
              </a:pPr>
              <a:r>
                <a:rPr lang="ar-SA" sz="2400" b="1" dirty="0">
                  <a:solidFill>
                    <a:srgbClr val="00B050"/>
                  </a:solidFill>
                  <a:latin typeface="Sakkal Majalla" panose="02000000000000000000" pitchFamily="2" charset="-78"/>
                  <a:ea typeface="Calibri" panose="020F0502020204030204" pitchFamily="34" charset="0"/>
                  <a:cs typeface="Sakkal Majalla" panose="02000000000000000000" pitchFamily="2" charset="-78"/>
                </a:rPr>
                <a:t>التصنيف طبقا لحركة المواد :</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pic>
        <p:nvPicPr>
          <p:cNvPr id="9" name="Picture 8"/>
          <p:cNvPicPr>
            <a:picLocks noChangeAspect="1"/>
          </p:cNvPicPr>
          <p:nvPr/>
        </p:nvPicPr>
        <p:blipFill rotWithShape="1">
          <a:blip r:embed="rId4" cstate="print">
            <a:extLst>
              <a:ext uri="{28A0092B-C50C-407E-A947-70E740481C1C}">
                <a14:useLocalDpi xmlns:a14="http://schemas.microsoft.com/office/drawing/2010/main" val="0"/>
              </a:ext>
            </a:extLst>
          </a:blip>
          <a:srcRect l="44184" t="28093" r="54245" b="27927"/>
          <a:stretch/>
        </p:blipFill>
        <p:spPr>
          <a:xfrm>
            <a:off x="11739648" y="1555537"/>
            <a:ext cx="221365" cy="4771384"/>
          </a:xfrm>
          <a:prstGeom prst="rect">
            <a:avLst/>
          </a:prstGeom>
        </p:spPr>
      </p:pic>
      <p:grpSp>
        <p:nvGrpSpPr>
          <p:cNvPr id="10" name="Group 9"/>
          <p:cNvGrpSpPr/>
          <p:nvPr/>
        </p:nvGrpSpPr>
        <p:grpSpPr>
          <a:xfrm>
            <a:off x="304800" y="1427303"/>
            <a:ext cx="11476056" cy="941796"/>
            <a:chOff x="-2903556" y="1931208"/>
            <a:chExt cx="11476056" cy="825211"/>
          </a:xfrm>
        </p:grpSpPr>
        <p:sp>
          <p:nvSpPr>
            <p:cNvPr id="11" name="Rectangle 10"/>
            <p:cNvSpPr/>
            <p:nvPr/>
          </p:nvSpPr>
          <p:spPr>
            <a:xfrm>
              <a:off x="-2903556" y="1931208"/>
              <a:ext cx="10903274" cy="825211"/>
            </a:xfrm>
            <a:prstGeom prst="rect">
              <a:avLst/>
            </a:prstGeom>
          </p:spPr>
          <p:txBody>
            <a:bodyPr wrap="square">
              <a:spAutoFit/>
            </a:bodyPr>
            <a:lstStyle/>
            <a:p>
              <a:pPr lvl="0" algn="justLow">
                <a:lnSpc>
                  <a:spcPct val="115000"/>
                </a:lnSpc>
                <a:spcAft>
                  <a:spcPts val="800"/>
                </a:spcAft>
                <a:buSzPts val="1600"/>
              </a:pPr>
              <a:r>
                <a:rPr lang="ar-SA" sz="2400" b="1" dirty="0">
                  <a:solidFill>
                    <a:srgbClr val="002060"/>
                  </a:solidFill>
                  <a:latin typeface="Sakkal Majalla" panose="02000000000000000000" pitchFamily="2" charset="-78"/>
                  <a:ea typeface="Malgun Gothic" pitchFamily="34" charset="-127"/>
                  <a:cs typeface="Sakkal Majalla" panose="02000000000000000000" pitchFamily="2" charset="-78"/>
                </a:rPr>
                <a:t>هذا التصنيف يهتم بحركة المواد الموجودة في المخازن فهناك المواد سريعة الحركة وهي المواد التي تطلب باستمرار من قبل مستخدميها </a:t>
              </a:r>
            </a:p>
          </p:txBody>
        </p:sp>
        <p:pic>
          <p:nvPicPr>
            <p:cNvPr id="12" name="Picture 11"/>
            <p:cNvPicPr>
              <a:picLocks noChangeAspect="1"/>
            </p:cNvPicPr>
            <p:nvPr/>
          </p:nvPicPr>
          <p:blipFill rotWithShape="1">
            <a:blip r:embed="rId5" cstate="print">
              <a:extLst>
                <a:ext uri="{28A0092B-C50C-407E-A947-70E740481C1C}">
                  <a14:useLocalDpi xmlns:a14="http://schemas.microsoft.com/office/drawing/2010/main" val="0"/>
                </a:ext>
              </a:extLst>
            </a:blip>
            <a:srcRect l="47592" t="30630" r="45915" b="61691"/>
            <a:stretch/>
          </p:blipFill>
          <p:spPr>
            <a:xfrm>
              <a:off x="7941064" y="1948683"/>
              <a:ext cx="631436" cy="657225"/>
            </a:xfrm>
            <a:prstGeom prst="rect">
              <a:avLst/>
            </a:prstGeom>
          </p:spPr>
        </p:pic>
      </p:grpSp>
      <p:grpSp>
        <p:nvGrpSpPr>
          <p:cNvPr id="13" name="Group 12"/>
          <p:cNvGrpSpPr/>
          <p:nvPr/>
        </p:nvGrpSpPr>
        <p:grpSpPr>
          <a:xfrm>
            <a:off x="304800" y="2397019"/>
            <a:ext cx="11431241" cy="941796"/>
            <a:chOff x="-2864898" y="3081237"/>
            <a:chExt cx="11431241" cy="825212"/>
          </a:xfrm>
        </p:grpSpPr>
        <p:sp>
          <p:nvSpPr>
            <p:cNvPr id="14" name="Rectangle 13"/>
            <p:cNvSpPr/>
            <p:nvPr/>
          </p:nvSpPr>
          <p:spPr>
            <a:xfrm>
              <a:off x="-2864898" y="3081237"/>
              <a:ext cx="10851375" cy="825212"/>
            </a:xfrm>
            <a:prstGeom prst="rect">
              <a:avLst/>
            </a:prstGeom>
          </p:spPr>
          <p:txBody>
            <a:bodyPr wrap="square">
              <a:spAutoFit/>
            </a:bodyPr>
            <a:lstStyle/>
            <a:p>
              <a:pPr lvl="0" algn="justLow">
                <a:lnSpc>
                  <a:spcPct val="115000"/>
                </a:lnSpc>
                <a:spcAft>
                  <a:spcPts val="800"/>
                </a:spcAft>
                <a:buSzPts val="1600"/>
              </a:pPr>
              <a:r>
                <a:rPr lang="ar-SA" sz="2400" b="1" dirty="0">
                  <a:solidFill>
                    <a:srgbClr val="002060"/>
                  </a:solidFill>
                  <a:latin typeface="Sakkal Majalla" panose="02000000000000000000" pitchFamily="2" charset="-78"/>
                  <a:ea typeface="Malgun Gothic" pitchFamily="34" charset="-127"/>
                  <a:cs typeface="Sakkal Majalla" panose="02000000000000000000" pitchFamily="2" charset="-78"/>
                </a:rPr>
                <a:t>والقسم الثاني هو المواد متوسطة الحركة ويقع بين المواد سريعة الحركة والمواد بطيئة الحركة المواد بطيئة الحركة وهي المواد التي لا تطلب إلا نادرة</a:t>
              </a:r>
            </a:p>
          </p:txBody>
        </p:sp>
        <p:pic>
          <p:nvPicPr>
            <p:cNvPr id="15" name="Picture 14"/>
            <p:cNvPicPr>
              <a:picLocks noChangeAspect="1"/>
            </p:cNvPicPr>
            <p:nvPr/>
          </p:nvPicPr>
          <p:blipFill rotWithShape="1">
            <a:blip r:embed="rId5" cstate="print">
              <a:extLst>
                <a:ext uri="{28A0092B-C50C-407E-A947-70E740481C1C}">
                  <a14:useLocalDpi xmlns:a14="http://schemas.microsoft.com/office/drawing/2010/main" val="0"/>
                </a:ext>
              </a:extLst>
            </a:blip>
            <a:srcRect l="48180" t="45906" r="45906" b="46916"/>
            <a:stretch/>
          </p:blipFill>
          <p:spPr>
            <a:xfrm>
              <a:off x="7991236" y="3249161"/>
              <a:ext cx="575107" cy="614362"/>
            </a:xfrm>
            <a:prstGeom prst="rect">
              <a:avLst/>
            </a:prstGeom>
          </p:spPr>
        </p:pic>
      </p:grpSp>
      <p:grpSp>
        <p:nvGrpSpPr>
          <p:cNvPr id="16" name="Group 15"/>
          <p:cNvGrpSpPr/>
          <p:nvPr/>
        </p:nvGrpSpPr>
        <p:grpSpPr>
          <a:xfrm>
            <a:off x="803520" y="3548823"/>
            <a:ext cx="10914868" cy="717466"/>
            <a:chOff x="-2419962" y="4483136"/>
            <a:chExt cx="10914868" cy="628650"/>
          </a:xfrm>
        </p:grpSpPr>
        <p:sp>
          <p:nvSpPr>
            <p:cNvPr id="17" name="Rectangle 16"/>
            <p:cNvSpPr/>
            <p:nvPr/>
          </p:nvSpPr>
          <p:spPr>
            <a:xfrm>
              <a:off x="-2419962" y="4491514"/>
              <a:ext cx="10435040" cy="485418"/>
            </a:xfrm>
            <a:prstGeom prst="rect">
              <a:avLst/>
            </a:prstGeom>
          </p:spPr>
          <p:txBody>
            <a:bodyPr wrap="square">
              <a:spAutoFit/>
            </a:bodyPr>
            <a:lstStyle/>
            <a:p>
              <a:pPr lvl="0" algn="justLow">
                <a:lnSpc>
                  <a:spcPct val="125000"/>
                </a:lnSpc>
                <a:spcAft>
                  <a:spcPts val="800"/>
                </a:spcAft>
                <a:buSzPts val="1600"/>
              </a:pPr>
              <a:r>
                <a:rPr lang="ar-SA" sz="2400" b="1" dirty="0">
                  <a:solidFill>
                    <a:srgbClr val="002060"/>
                  </a:solidFill>
                  <a:latin typeface="Sakkal Majalla" panose="02000000000000000000" pitchFamily="2" charset="-78"/>
                  <a:ea typeface="Malgun Gothic" pitchFamily="34" charset="-127"/>
                  <a:cs typeface="Sakkal Majalla" panose="02000000000000000000" pitchFamily="2" charset="-78"/>
                </a:rPr>
                <a:t>وهذا التقسيم يفيد عمليات تخزين ومراقبة المخزون للأصناف في كل من هذه الأنواع الثلاثة</a:t>
              </a:r>
            </a:p>
          </p:txBody>
        </p:sp>
        <p:pic>
          <p:nvPicPr>
            <p:cNvPr id="18" name="Picture 17"/>
            <p:cNvPicPr>
              <a:picLocks noChangeAspect="1"/>
            </p:cNvPicPr>
            <p:nvPr/>
          </p:nvPicPr>
          <p:blipFill rotWithShape="1">
            <a:blip r:embed="rId6" cstate="print">
              <a:extLst>
                <a:ext uri="{28A0092B-C50C-407E-A947-70E740481C1C}">
                  <a14:useLocalDpi xmlns:a14="http://schemas.microsoft.com/office/drawing/2010/main" val="0"/>
                </a:ext>
              </a:extLst>
            </a:blip>
            <a:srcRect l="47825" t="60106" r="46445" b="32549"/>
            <a:stretch/>
          </p:blipFill>
          <p:spPr>
            <a:xfrm>
              <a:off x="7937693" y="4483136"/>
              <a:ext cx="557213" cy="628650"/>
            </a:xfrm>
            <a:prstGeom prst="rect">
              <a:avLst/>
            </a:prstGeom>
          </p:spPr>
        </p:pic>
      </p:grpSp>
      <p:grpSp>
        <p:nvGrpSpPr>
          <p:cNvPr id="19" name="Group 18"/>
          <p:cNvGrpSpPr/>
          <p:nvPr/>
        </p:nvGrpSpPr>
        <p:grpSpPr>
          <a:xfrm>
            <a:off x="924006" y="4507667"/>
            <a:ext cx="10808670" cy="750077"/>
            <a:chOff x="-2236170" y="1948683"/>
            <a:chExt cx="10808670" cy="657225"/>
          </a:xfrm>
        </p:grpSpPr>
        <p:sp>
          <p:nvSpPr>
            <p:cNvPr id="20" name="Rectangle 19"/>
            <p:cNvSpPr/>
            <p:nvPr/>
          </p:nvSpPr>
          <p:spPr>
            <a:xfrm>
              <a:off x="-2236170" y="2020853"/>
              <a:ext cx="10147675" cy="453058"/>
            </a:xfrm>
            <a:prstGeom prst="rect">
              <a:avLst/>
            </a:prstGeom>
          </p:spPr>
          <p:txBody>
            <a:bodyPr wrap="square">
              <a:spAutoFit/>
            </a:bodyPr>
            <a:lstStyle/>
            <a:p>
              <a:pPr lvl="0" algn="justLow">
                <a:lnSpc>
                  <a:spcPct val="115000"/>
                </a:lnSpc>
                <a:spcAft>
                  <a:spcPts val="800"/>
                </a:spcAft>
                <a:buSzPts val="1600"/>
              </a:pPr>
              <a:r>
                <a:rPr lang="ar-SA" sz="2400" b="1" dirty="0">
                  <a:solidFill>
                    <a:srgbClr val="002060"/>
                  </a:solidFill>
                  <a:latin typeface="Sakkal Majalla" panose="02000000000000000000" pitchFamily="2" charset="-78"/>
                  <a:ea typeface="Malgun Gothic" pitchFamily="34" charset="-127"/>
                  <a:cs typeface="Sakkal Majalla" panose="02000000000000000000" pitchFamily="2" charset="-78"/>
                </a:rPr>
                <a:t>فالمواد سريعة الحركة تخزن في أماكن قريبة من أبواب المستودع حتى يسهل استلامها وصرفها بسرعة </a:t>
              </a:r>
            </a:p>
          </p:txBody>
        </p:sp>
        <p:pic>
          <p:nvPicPr>
            <p:cNvPr id="21" name="Picture 20"/>
            <p:cNvPicPr>
              <a:picLocks noChangeAspect="1"/>
            </p:cNvPicPr>
            <p:nvPr/>
          </p:nvPicPr>
          <p:blipFill rotWithShape="1">
            <a:blip r:embed="rId5" cstate="print">
              <a:extLst>
                <a:ext uri="{28A0092B-C50C-407E-A947-70E740481C1C}">
                  <a14:useLocalDpi xmlns:a14="http://schemas.microsoft.com/office/drawing/2010/main" val="0"/>
                </a:ext>
              </a:extLst>
            </a:blip>
            <a:srcRect l="47592" t="30630" r="45915" b="61691"/>
            <a:stretch/>
          </p:blipFill>
          <p:spPr>
            <a:xfrm>
              <a:off x="7941064" y="1948683"/>
              <a:ext cx="631436" cy="657225"/>
            </a:xfrm>
            <a:prstGeom prst="rect">
              <a:avLst/>
            </a:prstGeom>
          </p:spPr>
        </p:pic>
      </p:grpSp>
      <p:grpSp>
        <p:nvGrpSpPr>
          <p:cNvPr id="22" name="Group 21"/>
          <p:cNvGrpSpPr/>
          <p:nvPr/>
        </p:nvGrpSpPr>
        <p:grpSpPr>
          <a:xfrm>
            <a:off x="304801" y="5435688"/>
            <a:ext cx="11426481" cy="941796"/>
            <a:chOff x="-2860138" y="3038311"/>
            <a:chExt cx="11426481" cy="825212"/>
          </a:xfrm>
        </p:grpSpPr>
        <p:sp>
          <p:nvSpPr>
            <p:cNvPr id="24" name="Rectangle 23"/>
            <p:cNvSpPr/>
            <p:nvPr/>
          </p:nvSpPr>
          <p:spPr>
            <a:xfrm>
              <a:off x="-2860138" y="3038311"/>
              <a:ext cx="10832694" cy="825212"/>
            </a:xfrm>
            <a:prstGeom prst="rect">
              <a:avLst/>
            </a:prstGeom>
          </p:spPr>
          <p:txBody>
            <a:bodyPr wrap="square">
              <a:spAutoFit/>
            </a:bodyPr>
            <a:lstStyle/>
            <a:p>
              <a:pPr lvl="0" algn="justLow">
                <a:lnSpc>
                  <a:spcPct val="115000"/>
                </a:lnSpc>
                <a:spcAft>
                  <a:spcPts val="800"/>
                </a:spcAft>
                <a:buSzPts val="1600"/>
              </a:pPr>
              <a:r>
                <a:rPr lang="ar-SA" sz="2400" b="1" dirty="0">
                  <a:solidFill>
                    <a:srgbClr val="002060"/>
                  </a:solidFill>
                  <a:latin typeface="Sakkal Majalla" panose="02000000000000000000" pitchFamily="2" charset="-78"/>
                  <a:ea typeface="Malgun Gothic" pitchFamily="34" charset="-127"/>
                  <a:cs typeface="Sakkal Majalla" panose="02000000000000000000" pitchFamily="2" charset="-78"/>
                </a:rPr>
                <a:t>أما الأنواع البطيئة الحركة فتوضع في مؤخرة المستودع لأن حركة صرفها قليلة كما ينبغي التركيز على مراجعة كميات المخزون من الأصناف بطيئة الحركة منعا لتكدسها أو انتهاء صلاحيتها</a:t>
              </a:r>
            </a:p>
          </p:txBody>
        </p:sp>
        <p:pic>
          <p:nvPicPr>
            <p:cNvPr id="25" name="Picture 24"/>
            <p:cNvPicPr>
              <a:picLocks noChangeAspect="1"/>
            </p:cNvPicPr>
            <p:nvPr/>
          </p:nvPicPr>
          <p:blipFill rotWithShape="1">
            <a:blip r:embed="rId5" cstate="print">
              <a:extLst>
                <a:ext uri="{28A0092B-C50C-407E-A947-70E740481C1C}">
                  <a14:useLocalDpi xmlns:a14="http://schemas.microsoft.com/office/drawing/2010/main" val="0"/>
                </a:ext>
              </a:extLst>
            </a:blip>
            <a:srcRect l="48180" t="45906" r="45906" b="46916"/>
            <a:stretch/>
          </p:blipFill>
          <p:spPr>
            <a:xfrm>
              <a:off x="7991236" y="3249161"/>
              <a:ext cx="575107" cy="614362"/>
            </a:xfrm>
            <a:prstGeom prst="rect">
              <a:avLst/>
            </a:prstGeom>
          </p:spPr>
        </p:pic>
      </p:grpSp>
      <p:sp>
        <p:nvSpPr>
          <p:cNvPr id="26"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27"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7"/>
              </a:rPr>
              <a:t>www.dawliatraining.com</a:t>
            </a:r>
            <a:endParaRPr lang="en-US" sz="1100" dirty="0">
              <a:effectLst/>
              <a:ea typeface="Calibri"/>
              <a:cs typeface="Arial"/>
            </a:endParaRPr>
          </a:p>
        </p:txBody>
      </p:sp>
    </p:spTree>
    <p:extLst>
      <p:ext uri="{BB962C8B-B14F-4D97-AF65-F5344CB8AC3E}">
        <p14:creationId xmlns:p14="http://schemas.microsoft.com/office/powerpoint/2010/main" val="22692421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1000"/>
                                        <p:tgtEl>
                                          <p:spTgt spid="13"/>
                                        </p:tgtEl>
                                      </p:cBhvr>
                                    </p:animEffect>
                                    <p:anim calcmode="lin" valueType="num">
                                      <p:cBhvr>
                                        <p:cTn id="27" dur="1000" fill="hold"/>
                                        <p:tgtEl>
                                          <p:spTgt spid="13"/>
                                        </p:tgtEl>
                                        <p:attrNameLst>
                                          <p:attrName>ppt_x</p:attrName>
                                        </p:attrNameLst>
                                      </p:cBhvr>
                                      <p:tavLst>
                                        <p:tav tm="0">
                                          <p:val>
                                            <p:strVal val="#ppt_x"/>
                                          </p:val>
                                        </p:tav>
                                        <p:tav tm="100000">
                                          <p:val>
                                            <p:strVal val="#ppt_x"/>
                                          </p:val>
                                        </p:tav>
                                      </p:tavLst>
                                    </p:anim>
                                    <p:anim calcmode="lin" valueType="num">
                                      <p:cBhvr>
                                        <p:cTn id="2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1000"/>
                                        <p:tgtEl>
                                          <p:spTgt spid="16"/>
                                        </p:tgtEl>
                                      </p:cBhvr>
                                    </p:animEffect>
                                    <p:anim calcmode="lin" valueType="num">
                                      <p:cBhvr>
                                        <p:cTn id="34" dur="1000" fill="hold"/>
                                        <p:tgtEl>
                                          <p:spTgt spid="16"/>
                                        </p:tgtEl>
                                        <p:attrNameLst>
                                          <p:attrName>ppt_x</p:attrName>
                                        </p:attrNameLst>
                                      </p:cBhvr>
                                      <p:tavLst>
                                        <p:tav tm="0">
                                          <p:val>
                                            <p:strVal val="#ppt_x"/>
                                          </p:val>
                                        </p:tav>
                                        <p:tav tm="100000">
                                          <p:val>
                                            <p:strVal val="#ppt_x"/>
                                          </p:val>
                                        </p:tav>
                                      </p:tavLst>
                                    </p:anim>
                                    <p:anim calcmode="lin" valueType="num">
                                      <p:cBhvr>
                                        <p:cTn id="35"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1000"/>
                                        <p:tgtEl>
                                          <p:spTgt spid="19"/>
                                        </p:tgtEl>
                                      </p:cBhvr>
                                    </p:animEffect>
                                    <p:anim calcmode="lin" valueType="num">
                                      <p:cBhvr>
                                        <p:cTn id="41" dur="1000" fill="hold"/>
                                        <p:tgtEl>
                                          <p:spTgt spid="19"/>
                                        </p:tgtEl>
                                        <p:attrNameLst>
                                          <p:attrName>ppt_x</p:attrName>
                                        </p:attrNameLst>
                                      </p:cBhvr>
                                      <p:tavLst>
                                        <p:tav tm="0">
                                          <p:val>
                                            <p:strVal val="#ppt_x"/>
                                          </p:val>
                                        </p:tav>
                                        <p:tav tm="100000">
                                          <p:val>
                                            <p:strVal val="#ppt_x"/>
                                          </p:val>
                                        </p:tav>
                                      </p:tavLst>
                                    </p:anim>
                                    <p:anim calcmode="lin" valueType="num">
                                      <p:cBhvr>
                                        <p:cTn id="42"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nodeType="click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1000"/>
                                        <p:tgtEl>
                                          <p:spTgt spid="22"/>
                                        </p:tgtEl>
                                      </p:cBhvr>
                                    </p:animEffect>
                                    <p:anim calcmode="lin" valueType="num">
                                      <p:cBhvr>
                                        <p:cTn id="48" dur="1000" fill="hold"/>
                                        <p:tgtEl>
                                          <p:spTgt spid="22"/>
                                        </p:tgtEl>
                                        <p:attrNameLst>
                                          <p:attrName>ppt_x</p:attrName>
                                        </p:attrNameLst>
                                      </p:cBhvr>
                                      <p:tavLst>
                                        <p:tav tm="0">
                                          <p:val>
                                            <p:strVal val="#ppt_x"/>
                                          </p:val>
                                        </p:tav>
                                        <p:tav tm="100000">
                                          <p:val>
                                            <p:strVal val="#ppt_x"/>
                                          </p:val>
                                        </p:tav>
                                      </p:tavLst>
                                    </p:anim>
                                    <p:anim calcmode="lin" valueType="num">
                                      <p:cBhvr>
                                        <p:cTn id="49"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83</a:t>
            </a:fld>
            <a:endParaRPr lang="ar-EG"/>
          </a:p>
        </p:txBody>
      </p:sp>
      <p:sp>
        <p:nvSpPr>
          <p:cNvPr id="23" name="Rectangle 22"/>
          <p:cNvSpPr/>
          <p:nvPr/>
        </p:nvSpPr>
        <p:spPr>
          <a:xfrm>
            <a:off x="7375621" y="202376"/>
            <a:ext cx="4474710" cy="707886"/>
          </a:xfrm>
          <a:prstGeom prst="rect">
            <a:avLst/>
          </a:prstGeom>
        </p:spPr>
        <p:txBody>
          <a:bodyPr wrap="square">
            <a:spAutoFit/>
          </a:bodyPr>
          <a:lstStyle/>
          <a:p>
            <a:pPr lvl="0" algn="ctr">
              <a:lnSpc>
                <a:spcPct val="125000"/>
              </a:lnSpc>
            </a:pPr>
            <a:r>
              <a:rPr lang="ar-EG" sz="3200" dirty="0">
                <a:solidFill>
                  <a:prstClr val="white"/>
                </a:solidFill>
                <a:latin typeface="Sakkal Majalla" pitchFamily="2" charset="-78"/>
                <a:cs typeface="Sakkal Majalla" pitchFamily="2" charset="-78"/>
              </a:rPr>
              <a:t>تصنيف وترميز المواد</a:t>
            </a:r>
          </a:p>
        </p:txBody>
      </p:sp>
      <p:grpSp>
        <p:nvGrpSpPr>
          <p:cNvPr id="4" name="Group 3"/>
          <p:cNvGrpSpPr/>
          <p:nvPr/>
        </p:nvGrpSpPr>
        <p:grpSpPr>
          <a:xfrm>
            <a:off x="2606240" y="122166"/>
            <a:ext cx="2559318" cy="690787"/>
            <a:chOff x="-272226" y="-96504"/>
            <a:chExt cx="1655994" cy="450159"/>
          </a:xfrm>
        </p:grpSpPr>
        <p:pic>
          <p:nvPicPr>
            <p:cNvPr id="5" name="Picture 4" descr="arrow curved green down | Curved arrow, Arrow, Symbols"/>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378309">
              <a:off x="1024089" y="-25659"/>
              <a:ext cx="359679" cy="379314"/>
            </a:xfrm>
            <a:prstGeom prst="rect">
              <a:avLst/>
            </a:prstGeom>
            <a:noFill/>
            <a:ln>
              <a:noFill/>
            </a:ln>
          </p:spPr>
        </p:pic>
        <p:sp>
          <p:nvSpPr>
            <p:cNvPr id="6" name="Text Box 769366"/>
            <p:cNvSpPr txBox="1"/>
            <p:nvPr/>
          </p:nvSpPr>
          <p:spPr>
            <a:xfrm>
              <a:off x="-272226" y="-96504"/>
              <a:ext cx="1469166" cy="323431"/>
            </a:xfrm>
            <a:prstGeom prst="rect">
              <a:avLst/>
            </a:prstGeom>
            <a:noFill/>
            <a:ln w="6350">
              <a:noFill/>
            </a:ln>
            <a:effectLst/>
          </p:spPr>
          <p:txBody>
            <a:bodyPr rot="0" spcFirstLastPara="0" vert="horz" wrap="square" lIns="91440" tIns="45720" rIns="91440" bIns="45720" numCol="1" spcCol="0" rtlCol="1" fromWordArt="0" anchor="t" anchorCtr="0" forceAA="0" compatLnSpc="1">
              <a:prstTxWarp prst="textNoShape">
                <a:avLst/>
              </a:prstTxWarp>
              <a:noAutofit/>
            </a:bodyPr>
            <a:lstStyle/>
            <a:p>
              <a:pPr algn="r" rtl="1">
                <a:lnSpc>
                  <a:spcPct val="107000"/>
                </a:lnSpc>
                <a:spcAft>
                  <a:spcPts val="800"/>
                </a:spcAft>
              </a:pPr>
              <a:r>
                <a:rPr lang="ar-SA" sz="28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ترميز المخزون</a:t>
              </a:r>
              <a:r>
                <a:rPr lang="ar-SA" sz="2800" b="1" dirty="0" smtClean="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a:t>
              </a:r>
              <a:endParaRPr lang="en-US" sz="16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8" name="Group 7"/>
          <p:cNvGrpSpPr/>
          <p:nvPr/>
        </p:nvGrpSpPr>
        <p:grpSpPr>
          <a:xfrm>
            <a:off x="401053" y="1433173"/>
            <a:ext cx="11529488" cy="1477328"/>
            <a:chOff x="401053" y="1433173"/>
            <a:chExt cx="11529488" cy="1477328"/>
          </a:xfrm>
        </p:grpSpPr>
        <p:pic>
          <p:nvPicPr>
            <p:cNvPr id="2" name="Picture 1"/>
            <p:cNvPicPr>
              <a:picLocks noChangeAspect="1"/>
            </p:cNvPicPr>
            <p:nvPr/>
          </p:nvPicPr>
          <p:blipFill rotWithShape="1">
            <a:blip r:embed="rId4"/>
            <a:srcRect l="54593" b="67814"/>
            <a:stretch/>
          </p:blipFill>
          <p:spPr>
            <a:xfrm>
              <a:off x="11020926" y="1501718"/>
              <a:ext cx="909615" cy="660406"/>
            </a:xfrm>
            <a:prstGeom prst="rect">
              <a:avLst/>
            </a:prstGeom>
          </p:spPr>
        </p:pic>
        <p:sp>
          <p:nvSpPr>
            <p:cNvPr id="3" name="Rectangle 2"/>
            <p:cNvSpPr/>
            <p:nvPr/>
          </p:nvSpPr>
          <p:spPr>
            <a:xfrm>
              <a:off x="401053" y="1433173"/>
              <a:ext cx="10619873" cy="1477328"/>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الترميز هو عبارة عن إعطاء رقم أو رمز لكل صنف من أصناف المخزون يستدل به على هذا الصنف سواء عند طلب كميات جديدة من هذا الصنف أو عند استلامه أو تخزينه أو صرفه أو لأغراض تخطيط ومراقبة </a:t>
              </a:r>
              <a:r>
                <a:rPr lang="ar-EG" sz="2400" b="1" dirty="0" smtClean="0">
                  <a:solidFill>
                    <a:srgbClr val="002060"/>
                  </a:solidFill>
                  <a:latin typeface="Sakkal Majalla" panose="02000000000000000000" pitchFamily="2" charset="-78"/>
                  <a:cs typeface="Sakkal Majalla" panose="02000000000000000000" pitchFamily="2" charset="-78"/>
                </a:rPr>
                <a:t>أصناف </a:t>
              </a:r>
              <a:r>
                <a:rPr lang="ar-EG" sz="2400" b="1" dirty="0">
                  <a:solidFill>
                    <a:srgbClr val="002060"/>
                  </a:solidFill>
                  <a:latin typeface="Sakkal Majalla" panose="02000000000000000000" pitchFamily="2" charset="-78"/>
                  <a:cs typeface="Sakkal Majalla" panose="02000000000000000000" pitchFamily="2" charset="-78"/>
                </a:rPr>
                <a:t>المخزون هذا في المنشآت التجارية أو </a:t>
              </a:r>
              <a:r>
                <a:rPr lang="ar-EG" sz="2400" b="1" dirty="0" smtClean="0">
                  <a:solidFill>
                    <a:srgbClr val="002060"/>
                  </a:solidFill>
                  <a:latin typeface="Sakkal Majalla" panose="02000000000000000000" pitchFamily="2" charset="-78"/>
                  <a:cs typeface="Sakkal Majalla" panose="02000000000000000000" pitchFamily="2" charset="-78"/>
                </a:rPr>
                <a:t>الخدمية</a:t>
              </a:r>
              <a:endParaRPr lang="ar-EG" sz="2400" b="1" dirty="0">
                <a:solidFill>
                  <a:srgbClr val="002060"/>
                </a:solidFill>
                <a:latin typeface="Sakkal Majalla" panose="02000000000000000000" pitchFamily="2" charset="-78"/>
                <a:cs typeface="Sakkal Majalla" panose="02000000000000000000" pitchFamily="2" charset="-78"/>
              </a:endParaRPr>
            </a:p>
          </p:txBody>
        </p:sp>
      </p:grpSp>
      <p:grpSp>
        <p:nvGrpSpPr>
          <p:cNvPr id="10" name="Group 9"/>
          <p:cNvGrpSpPr/>
          <p:nvPr/>
        </p:nvGrpSpPr>
        <p:grpSpPr>
          <a:xfrm>
            <a:off x="320843" y="2910501"/>
            <a:ext cx="11529488" cy="1015663"/>
            <a:chOff x="401053" y="1433173"/>
            <a:chExt cx="11529488" cy="1015663"/>
          </a:xfrm>
        </p:grpSpPr>
        <p:pic>
          <p:nvPicPr>
            <p:cNvPr id="11" name="Picture 10"/>
            <p:cNvPicPr>
              <a:picLocks noChangeAspect="1"/>
            </p:cNvPicPr>
            <p:nvPr/>
          </p:nvPicPr>
          <p:blipFill rotWithShape="1">
            <a:blip r:embed="rId4"/>
            <a:srcRect l="54593" b="67814"/>
            <a:stretch/>
          </p:blipFill>
          <p:spPr>
            <a:xfrm>
              <a:off x="11020926" y="1501718"/>
              <a:ext cx="909615" cy="660406"/>
            </a:xfrm>
            <a:prstGeom prst="rect">
              <a:avLst/>
            </a:prstGeom>
          </p:spPr>
        </p:pic>
        <p:sp>
          <p:nvSpPr>
            <p:cNvPr id="12" name="Rectangle 11"/>
            <p:cNvSpPr/>
            <p:nvPr/>
          </p:nvSpPr>
          <p:spPr>
            <a:xfrm>
              <a:off x="401053" y="1433173"/>
              <a:ext cx="10619873" cy="1015663"/>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أما في المنشآت الصناعية فإضافة إلى ذلك يستخدم الترميز </a:t>
              </a:r>
              <a:r>
                <a:rPr lang="ar-EG" sz="2400" b="1" dirty="0" smtClean="0">
                  <a:solidFill>
                    <a:srgbClr val="002060"/>
                  </a:solidFill>
                  <a:latin typeface="Sakkal Majalla" panose="02000000000000000000" pitchFamily="2" charset="-78"/>
                  <a:cs typeface="Sakkal Majalla" panose="02000000000000000000" pitchFamily="2" charset="-78"/>
                </a:rPr>
                <a:t>في </a:t>
              </a:r>
              <a:r>
                <a:rPr lang="ar-EG" sz="2400" b="1" dirty="0">
                  <a:solidFill>
                    <a:srgbClr val="002060"/>
                  </a:solidFill>
                  <a:latin typeface="Sakkal Majalla" panose="02000000000000000000" pitchFamily="2" charset="-78"/>
                  <a:cs typeface="Sakkal Majalla" panose="02000000000000000000" pitchFamily="2" charset="-78"/>
                </a:rPr>
                <a:t>تمييز الأجزاء والمهمات المختلفة لأغراض التداول الداخلي والذي ينتقل من مرحلة الأسلوب اللغوي واستخدام الكلمات والجمل </a:t>
              </a:r>
            </a:p>
          </p:txBody>
        </p:sp>
      </p:grpSp>
      <p:grpSp>
        <p:nvGrpSpPr>
          <p:cNvPr id="13" name="Group 12"/>
          <p:cNvGrpSpPr/>
          <p:nvPr/>
        </p:nvGrpSpPr>
        <p:grpSpPr>
          <a:xfrm>
            <a:off x="320843" y="3994709"/>
            <a:ext cx="11529488" cy="1015663"/>
            <a:chOff x="401053" y="1433173"/>
            <a:chExt cx="11529488" cy="1015663"/>
          </a:xfrm>
        </p:grpSpPr>
        <p:pic>
          <p:nvPicPr>
            <p:cNvPr id="14" name="Picture 13"/>
            <p:cNvPicPr>
              <a:picLocks noChangeAspect="1"/>
            </p:cNvPicPr>
            <p:nvPr/>
          </p:nvPicPr>
          <p:blipFill rotWithShape="1">
            <a:blip r:embed="rId4"/>
            <a:srcRect l="54593" b="67814"/>
            <a:stretch/>
          </p:blipFill>
          <p:spPr>
            <a:xfrm>
              <a:off x="11020926" y="1501718"/>
              <a:ext cx="909615" cy="660406"/>
            </a:xfrm>
            <a:prstGeom prst="rect">
              <a:avLst/>
            </a:prstGeom>
          </p:spPr>
        </p:pic>
        <p:sp>
          <p:nvSpPr>
            <p:cNvPr id="15" name="Rectangle 14"/>
            <p:cNvSpPr/>
            <p:nvPr/>
          </p:nvSpPr>
          <p:spPr>
            <a:xfrm>
              <a:off x="401053" y="1433173"/>
              <a:ext cx="10619873" cy="1015663"/>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أي استخدام حروف أو أرقام أو إشارات للدلالة على المعاني التفصيلية ولكن بطريقة نظامية مختصرة ودقيقة تستجيب لمتطلبات ضمان توفير المواد الصحيحة وتجهيزها بالطرق الملائمة</a:t>
              </a:r>
            </a:p>
          </p:txBody>
        </p:sp>
      </p:grpSp>
      <p:grpSp>
        <p:nvGrpSpPr>
          <p:cNvPr id="16" name="Group 15"/>
          <p:cNvGrpSpPr/>
          <p:nvPr/>
        </p:nvGrpSpPr>
        <p:grpSpPr>
          <a:xfrm>
            <a:off x="320842" y="5147462"/>
            <a:ext cx="11529489" cy="660406"/>
            <a:chOff x="401052" y="1501718"/>
            <a:chExt cx="11529489" cy="660406"/>
          </a:xfrm>
        </p:grpSpPr>
        <p:pic>
          <p:nvPicPr>
            <p:cNvPr id="17" name="Picture 16"/>
            <p:cNvPicPr>
              <a:picLocks noChangeAspect="1"/>
            </p:cNvPicPr>
            <p:nvPr/>
          </p:nvPicPr>
          <p:blipFill rotWithShape="1">
            <a:blip r:embed="rId4"/>
            <a:srcRect l="54593" b="67814"/>
            <a:stretch/>
          </p:blipFill>
          <p:spPr>
            <a:xfrm>
              <a:off x="11020926" y="1501718"/>
              <a:ext cx="909615" cy="660406"/>
            </a:xfrm>
            <a:prstGeom prst="rect">
              <a:avLst/>
            </a:prstGeom>
          </p:spPr>
        </p:pic>
        <p:sp>
          <p:nvSpPr>
            <p:cNvPr id="18" name="Rectangle 17"/>
            <p:cNvSpPr/>
            <p:nvPr/>
          </p:nvSpPr>
          <p:spPr>
            <a:xfrm>
              <a:off x="401052" y="1554922"/>
              <a:ext cx="10619873" cy="553998"/>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يستخدم الترميز أيضا لأغراض الاتصال بالمجهزين الدائمين المقربين إلى المنشأة أو بين المنشآت ذات الملكية المشتركة</a:t>
              </a:r>
            </a:p>
          </p:txBody>
        </p:sp>
      </p:grpSp>
      <p:sp>
        <p:nvSpPr>
          <p:cNvPr id="19"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20"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5"/>
              </a:rPr>
              <a:t>www.dawliatraining.com</a:t>
            </a:r>
            <a:endParaRPr lang="en-US" sz="1100" dirty="0">
              <a:effectLst/>
              <a:ea typeface="Calibri"/>
              <a:cs typeface="Arial"/>
            </a:endParaRPr>
          </a:p>
        </p:txBody>
      </p:sp>
    </p:spTree>
    <p:extLst>
      <p:ext uri="{BB962C8B-B14F-4D97-AF65-F5344CB8AC3E}">
        <p14:creationId xmlns:p14="http://schemas.microsoft.com/office/powerpoint/2010/main" val="304426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50" presetClass="entr" presetSubtype="0" decel="100000"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1000" fill="hold"/>
                                        <p:tgtEl>
                                          <p:spTgt spid="8"/>
                                        </p:tgtEl>
                                        <p:attrNameLst>
                                          <p:attrName>ppt_w</p:attrName>
                                        </p:attrNameLst>
                                      </p:cBhvr>
                                      <p:tavLst>
                                        <p:tav tm="0">
                                          <p:val>
                                            <p:strVal val="#ppt_w+.3"/>
                                          </p:val>
                                        </p:tav>
                                        <p:tav tm="100000">
                                          <p:val>
                                            <p:strVal val="#ppt_w"/>
                                          </p:val>
                                        </p:tav>
                                      </p:tavLst>
                                    </p:anim>
                                    <p:anim calcmode="lin" valueType="num">
                                      <p:cBhvr>
                                        <p:cTn id="26" dur="1000" fill="hold"/>
                                        <p:tgtEl>
                                          <p:spTgt spid="8"/>
                                        </p:tgtEl>
                                        <p:attrNameLst>
                                          <p:attrName>ppt_h</p:attrName>
                                        </p:attrNameLst>
                                      </p:cBhvr>
                                      <p:tavLst>
                                        <p:tav tm="0">
                                          <p:val>
                                            <p:strVal val="#ppt_h"/>
                                          </p:val>
                                        </p:tav>
                                        <p:tav tm="100000">
                                          <p:val>
                                            <p:strVal val="#ppt_h"/>
                                          </p:val>
                                        </p:tav>
                                      </p:tavLst>
                                    </p:anim>
                                    <p:animEffect transition="in" filter="fade">
                                      <p:cBhvr>
                                        <p:cTn id="27" dur="10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50" presetClass="entr" presetSubtype="0" decel="100000" fill="hold" nodeType="click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p:cTn id="32" dur="1000" fill="hold"/>
                                        <p:tgtEl>
                                          <p:spTgt spid="10"/>
                                        </p:tgtEl>
                                        <p:attrNameLst>
                                          <p:attrName>ppt_w</p:attrName>
                                        </p:attrNameLst>
                                      </p:cBhvr>
                                      <p:tavLst>
                                        <p:tav tm="0">
                                          <p:val>
                                            <p:strVal val="#ppt_w+.3"/>
                                          </p:val>
                                        </p:tav>
                                        <p:tav tm="100000">
                                          <p:val>
                                            <p:strVal val="#ppt_w"/>
                                          </p:val>
                                        </p:tav>
                                      </p:tavLst>
                                    </p:anim>
                                    <p:anim calcmode="lin" valueType="num">
                                      <p:cBhvr>
                                        <p:cTn id="33" dur="1000" fill="hold"/>
                                        <p:tgtEl>
                                          <p:spTgt spid="10"/>
                                        </p:tgtEl>
                                        <p:attrNameLst>
                                          <p:attrName>ppt_h</p:attrName>
                                        </p:attrNameLst>
                                      </p:cBhvr>
                                      <p:tavLst>
                                        <p:tav tm="0">
                                          <p:val>
                                            <p:strVal val="#ppt_h"/>
                                          </p:val>
                                        </p:tav>
                                        <p:tav tm="100000">
                                          <p:val>
                                            <p:strVal val="#ppt_h"/>
                                          </p:val>
                                        </p:tav>
                                      </p:tavLst>
                                    </p:anim>
                                    <p:animEffect transition="in" filter="fade">
                                      <p:cBhvr>
                                        <p:cTn id="34" dur="1000"/>
                                        <p:tgtEl>
                                          <p:spTgt spid="10"/>
                                        </p:tgtEl>
                                      </p:cBhvr>
                                    </p:animEffect>
                                  </p:childTnLst>
                                </p:cTn>
                              </p:par>
                            </p:childTnLst>
                          </p:cTn>
                        </p:par>
                      </p:childTnLst>
                    </p:cTn>
                  </p:par>
                  <p:par>
                    <p:cTn id="35" fill="hold">
                      <p:stCondLst>
                        <p:cond delay="indefinite"/>
                      </p:stCondLst>
                      <p:childTnLst>
                        <p:par>
                          <p:cTn id="36" fill="hold">
                            <p:stCondLst>
                              <p:cond delay="0"/>
                            </p:stCondLst>
                            <p:childTnLst>
                              <p:par>
                                <p:cTn id="37" presetID="50" presetClass="entr" presetSubtype="0" decel="100000" fill="hold" nodeType="click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p:cTn id="39" dur="1000" fill="hold"/>
                                        <p:tgtEl>
                                          <p:spTgt spid="13"/>
                                        </p:tgtEl>
                                        <p:attrNameLst>
                                          <p:attrName>ppt_w</p:attrName>
                                        </p:attrNameLst>
                                      </p:cBhvr>
                                      <p:tavLst>
                                        <p:tav tm="0">
                                          <p:val>
                                            <p:strVal val="#ppt_w+.3"/>
                                          </p:val>
                                        </p:tav>
                                        <p:tav tm="100000">
                                          <p:val>
                                            <p:strVal val="#ppt_w"/>
                                          </p:val>
                                        </p:tav>
                                      </p:tavLst>
                                    </p:anim>
                                    <p:anim calcmode="lin" valueType="num">
                                      <p:cBhvr>
                                        <p:cTn id="40" dur="1000" fill="hold"/>
                                        <p:tgtEl>
                                          <p:spTgt spid="13"/>
                                        </p:tgtEl>
                                        <p:attrNameLst>
                                          <p:attrName>ppt_h</p:attrName>
                                        </p:attrNameLst>
                                      </p:cBhvr>
                                      <p:tavLst>
                                        <p:tav tm="0">
                                          <p:val>
                                            <p:strVal val="#ppt_h"/>
                                          </p:val>
                                        </p:tav>
                                        <p:tav tm="100000">
                                          <p:val>
                                            <p:strVal val="#ppt_h"/>
                                          </p:val>
                                        </p:tav>
                                      </p:tavLst>
                                    </p:anim>
                                    <p:animEffect transition="in" filter="fade">
                                      <p:cBhvr>
                                        <p:cTn id="41" dur="1000"/>
                                        <p:tgtEl>
                                          <p:spTgt spid="13"/>
                                        </p:tgtEl>
                                      </p:cBhvr>
                                    </p:animEffect>
                                  </p:childTnLst>
                                </p:cTn>
                              </p:par>
                            </p:childTnLst>
                          </p:cTn>
                        </p:par>
                      </p:childTnLst>
                    </p:cTn>
                  </p:par>
                  <p:par>
                    <p:cTn id="42" fill="hold">
                      <p:stCondLst>
                        <p:cond delay="indefinite"/>
                      </p:stCondLst>
                      <p:childTnLst>
                        <p:par>
                          <p:cTn id="43" fill="hold">
                            <p:stCondLst>
                              <p:cond delay="0"/>
                            </p:stCondLst>
                            <p:childTnLst>
                              <p:par>
                                <p:cTn id="44" presetID="50" presetClass="entr" presetSubtype="0" decel="100000" fill="hold" nodeType="clickEffect">
                                  <p:stCondLst>
                                    <p:cond delay="0"/>
                                  </p:stCondLst>
                                  <p:childTnLst>
                                    <p:set>
                                      <p:cBhvr>
                                        <p:cTn id="45" dur="1" fill="hold">
                                          <p:stCondLst>
                                            <p:cond delay="0"/>
                                          </p:stCondLst>
                                        </p:cTn>
                                        <p:tgtEl>
                                          <p:spTgt spid="16"/>
                                        </p:tgtEl>
                                        <p:attrNameLst>
                                          <p:attrName>style.visibility</p:attrName>
                                        </p:attrNameLst>
                                      </p:cBhvr>
                                      <p:to>
                                        <p:strVal val="visible"/>
                                      </p:to>
                                    </p:set>
                                    <p:anim calcmode="lin" valueType="num">
                                      <p:cBhvr>
                                        <p:cTn id="46" dur="1000" fill="hold"/>
                                        <p:tgtEl>
                                          <p:spTgt spid="16"/>
                                        </p:tgtEl>
                                        <p:attrNameLst>
                                          <p:attrName>ppt_w</p:attrName>
                                        </p:attrNameLst>
                                      </p:cBhvr>
                                      <p:tavLst>
                                        <p:tav tm="0">
                                          <p:val>
                                            <p:strVal val="#ppt_w+.3"/>
                                          </p:val>
                                        </p:tav>
                                        <p:tav tm="100000">
                                          <p:val>
                                            <p:strVal val="#ppt_w"/>
                                          </p:val>
                                        </p:tav>
                                      </p:tavLst>
                                    </p:anim>
                                    <p:anim calcmode="lin" valueType="num">
                                      <p:cBhvr>
                                        <p:cTn id="47" dur="1000" fill="hold"/>
                                        <p:tgtEl>
                                          <p:spTgt spid="16"/>
                                        </p:tgtEl>
                                        <p:attrNameLst>
                                          <p:attrName>ppt_h</p:attrName>
                                        </p:attrNameLst>
                                      </p:cBhvr>
                                      <p:tavLst>
                                        <p:tav tm="0">
                                          <p:val>
                                            <p:strVal val="#ppt_h"/>
                                          </p:val>
                                        </p:tav>
                                        <p:tav tm="100000">
                                          <p:val>
                                            <p:strVal val="#ppt_h"/>
                                          </p:val>
                                        </p:tav>
                                      </p:tavLst>
                                    </p:anim>
                                    <p:animEffect transition="in" filter="fade">
                                      <p:cBhvr>
                                        <p:cTn id="48"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84</a:t>
            </a:fld>
            <a:endParaRPr lang="ar-EG"/>
          </a:p>
        </p:txBody>
      </p:sp>
      <p:sp>
        <p:nvSpPr>
          <p:cNvPr id="23" name="Rectangle 22"/>
          <p:cNvSpPr/>
          <p:nvPr/>
        </p:nvSpPr>
        <p:spPr>
          <a:xfrm>
            <a:off x="7375621" y="202376"/>
            <a:ext cx="4474710" cy="707886"/>
          </a:xfrm>
          <a:prstGeom prst="rect">
            <a:avLst/>
          </a:prstGeom>
        </p:spPr>
        <p:txBody>
          <a:bodyPr wrap="square">
            <a:spAutoFit/>
          </a:bodyPr>
          <a:lstStyle/>
          <a:p>
            <a:pPr lvl="0" algn="ctr">
              <a:lnSpc>
                <a:spcPct val="125000"/>
              </a:lnSpc>
            </a:pPr>
            <a:r>
              <a:rPr lang="ar-EG" sz="3200" dirty="0">
                <a:solidFill>
                  <a:prstClr val="white"/>
                </a:solidFill>
                <a:latin typeface="Sakkal Majalla" pitchFamily="2" charset="-78"/>
                <a:cs typeface="Sakkal Majalla" pitchFamily="2" charset="-78"/>
              </a:rPr>
              <a:t>تصنيف وترميز المواد</a:t>
            </a:r>
          </a:p>
        </p:txBody>
      </p:sp>
      <p:grpSp>
        <p:nvGrpSpPr>
          <p:cNvPr id="4" name="Group 3"/>
          <p:cNvGrpSpPr/>
          <p:nvPr/>
        </p:nvGrpSpPr>
        <p:grpSpPr>
          <a:xfrm>
            <a:off x="2132830" y="279442"/>
            <a:ext cx="3433781" cy="715169"/>
            <a:chOff x="1" y="0"/>
            <a:chExt cx="2425853" cy="628650"/>
          </a:xfrm>
        </p:grpSpPr>
        <p:pic>
          <p:nvPicPr>
            <p:cNvPr id="5" name="Picture 4" descr="C:\Users\Google\Desktop\اشكال\ghg_0008_Vector-Smart-Object.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 y="0"/>
              <a:ext cx="2425853" cy="628650"/>
            </a:xfrm>
            <a:prstGeom prst="rect">
              <a:avLst/>
            </a:prstGeom>
            <a:noFill/>
            <a:ln>
              <a:noFill/>
            </a:ln>
          </p:spPr>
        </p:pic>
        <p:sp>
          <p:nvSpPr>
            <p:cNvPr id="6" name="Rectangle 5"/>
            <p:cNvSpPr/>
            <p:nvPr/>
          </p:nvSpPr>
          <p:spPr>
            <a:xfrm>
              <a:off x="428336" y="54843"/>
              <a:ext cx="1665515" cy="461435"/>
            </a:xfrm>
            <a:prstGeom prst="rect">
              <a:avLst/>
            </a:prstGeom>
          </p:spPr>
          <p:txBody>
            <a:bodyPr wrap="square">
              <a:noAutofit/>
            </a:bodyPr>
            <a:lstStyle/>
            <a:p>
              <a:pPr algn="ctr" rtl="1">
                <a:lnSpc>
                  <a:spcPct val="107000"/>
                </a:lnSpc>
                <a:spcAft>
                  <a:spcPts val="800"/>
                </a:spcAft>
              </a:pPr>
              <a:r>
                <a:rPr lang="ar-EG" sz="2400" b="1">
                  <a:solidFill>
                    <a:srgbClr val="F2F2F2"/>
                  </a:solidFill>
                  <a:effectLst/>
                  <a:latin typeface="Sakkal Majalla" panose="02000000000000000000" pitchFamily="2" charset="-78"/>
                  <a:ea typeface="Calibri" panose="020F0502020204030204" pitchFamily="34" charset="0"/>
                  <a:cs typeface="Sakkal Majalla" panose="02000000000000000000" pitchFamily="2" charset="-78"/>
                </a:rPr>
                <a:t>أهمية وأهداف الترميز</a:t>
              </a:r>
              <a:endParaRPr lang="en-US" sz="140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2" name="Rectangle 1"/>
          <p:cNvSpPr/>
          <p:nvPr/>
        </p:nvSpPr>
        <p:spPr>
          <a:xfrm>
            <a:off x="625642" y="1263177"/>
            <a:ext cx="11269068" cy="1015663"/>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يعتبر الترميز خطوة أساسية لعمل دليل أصناف المخزون الذي تقضيه ضرورات الإدارة السليمة </a:t>
            </a:r>
            <a:r>
              <a:rPr lang="ar-EG" sz="2400" b="1" dirty="0" smtClean="0">
                <a:solidFill>
                  <a:srgbClr val="002060"/>
                </a:solidFill>
                <a:latin typeface="Calibri" panose="020F0502020204030204" pitchFamily="34" charset="0"/>
                <a:ea typeface="Calibri" panose="020F0502020204030204" pitchFamily="34" charset="0"/>
                <a:cs typeface="Sakkal Majalla" panose="02000000000000000000" pitchFamily="2" charset="-78"/>
              </a:rPr>
              <a:t>للمخزون في </a:t>
            </a: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المنشآت الحديثة على تعدد أغراضها وأنشطتها، </a:t>
            </a:r>
            <a:r>
              <a:rPr lang="ar-EG" sz="2400" b="1" dirty="0">
                <a:solidFill>
                  <a:srgbClr val="00B050"/>
                </a:solidFill>
                <a:latin typeface="Calibri" panose="020F0502020204030204" pitchFamily="34" charset="0"/>
                <a:ea typeface="Calibri" panose="020F0502020204030204" pitchFamily="34" charset="0"/>
                <a:cs typeface="Sakkal Majalla" panose="02000000000000000000" pitchFamily="2" charset="-78"/>
              </a:rPr>
              <a:t>ومن أهم أهدافه ما يلي</a:t>
            </a:r>
            <a:r>
              <a:rPr lang="en-US" sz="2400" b="1" dirty="0">
                <a:solidFill>
                  <a:srgbClr val="00B050"/>
                </a:solidFill>
                <a:latin typeface="Sakkal Majalla" panose="02000000000000000000" pitchFamily="2" charset="-78"/>
                <a:ea typeface="Calibri" panose="020F0502020204030204" pitchFamily="34" charset="0"/>
                <a:cs typeface="Arial" panose="020B0604020202020204" pitchFamily="34" charset="0"/>
              </a:rPr>
              <a:t>:</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grpSp>
        <p:nvGrpSpPr>
          <p:cNvPr id="8" name="Group 7"/>
          <p:cNvGrpSpPr/>
          <p:nvPr/>
        </p:nvGrpSpPr>
        <p:grpSpPr>
          <a:xfrm>
            <a:off x="561474" y="2422358"/>
            <a:ext cx="11288857" cy="721895"/>
            <a:chOff x="561474" y="2422358"/>
            <a:chExt cx="11288857" cy="721895"/>
          </a:xfrm>
        </p:grpSpPr>
        <p:pic>
          <p:nvPicPr>
            <p:cNvPr id="3" name="Picture 2"/>
            <p:cNvPicPr>
              <a:picLocks noChangeAspect="1"/>
            </p:cNvPicPr>
            <p:nvPr/>
          </p:nvPicPr>
          <p:blipFill rotWithShape="1">
            <a:blip r:embed="rId4"/>
            <a:srcRect l="7646" t="73046" r="68436" b="4531"/>
            <a:stretch/>
          </p:blipFill>
          <p:spPr>
            <a:xfrm>
              <a:off x="11080310" y="2422358"/>
              <a:ext cx="770021" cy="721895"/>
            </a:xfrm>
            <a:prstGeom prst="rect">
              <a:avLst/>
            </a:prstGeom>
          </p:spPr>
        </p:pic>
        <p:sp>
          <p:nvSpPr>
            <p:cNvPr id="9" name="Rectangle 8"/>
            <p:cNvSpPr/>
            <p:nvPr/>
          </p:nvSpPr>
          <p:spPr>
            <a:xfrm>
              <a:off x="561474" y="2470484"/>
              <a:ext cx="10619873" cy="553998"/>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اختصار الكثير من الوقت والجهد في تحرير الكثير من مستندات المواد</a:t>
              </a:r>
            </a:p>
          </p:txBody>
        </p:sp>
      </p:grpSp>
      <p:grpSp>
        <p:nvGrpSpPr>
          <p:cNvPr id="11" name="Group 10"/>
          <p:cNvGrpSpPr/>
          <p:nvPr/>
        </p:nvGrpSpPr>
        <p:grpSpPr>
          <a:xfrm>
            <a:off x="561474" y="3304903"/>
            <a:ext cx="11288857" cy="721895"/>
            <a:chOff x="561474" y="2422358"/>
            <a:chExt cx="11288857" cy="721895"/>
          </a:xfrm>
        </p:grpSpPr>
        <p:pic>
          <p:nvPicPr>
            <p:cNvPr id="12" name="Picture 11"/>
            <p:cNvPicPr>
              <a:picLocks noChangeAspect="1"/>
            </p:cNvPicPr>
            <p:nvPr/>
          </p:nvPicPr>
          <p:blipFill rotWithShape="1">
            <a:blip r:embed="rId4"/>
            <a:srcRect l="7646" t="73046" r="68436" b="4531"/>
            <a:stretch/>
          </p:blipFill>
          <p:spPr>
            <a:xfrm>
              <a:off x="11080310" y="2422358"/>
              <a:ext cx="770021" cy="721895"/>
            </a:xfrm>
            <a:prstGeom prst="rect">
              <a:avLst/>
            </a:prstGeom>
          </p:spPr>
        </p:pic>
        <p:sp>
          <p:nvSpPr>
            <p:cNvPr id="13" name="Rectangle 12"/>
            <p:cNvSpPr/>
            <p:nvPr/>
          </p:nvSpPr>
          <p:spPr>
            <a:xfrm>
              <a:off x="561474" y="2470484"/>
              <a:ext cx="10619873" cy="553998"/>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سهولة التعرف على الأصناف وتحديد مسمياتها وتمييزها بدقة عن بعضها</a:t>
              </a:r>
            </a:p>
          </p:txBody>
        </p:sp>
      </p:grpSp>
      <p:grpSp>
        <p:nvGrpSpPr>
          <p:cNvPr id="14" name="Group 13"/>
          <p:cNvGrpSpPr/>
          <p:nvPr/>
        </p:nvGrpSpPr>
        <p:grpSpPr>
          <a:xfrm>
            <a:off x="625642" y="4187448"/>
            <a:ext cx="11288857" cy="721895"/>
            <a:chOff x="561474" y="2422358"/>
            <a:chExt cx="11288857" cy="721895"/>
          </a:xfrm>
        </p:grpSpPr>
        <p:pic>
          <p:nvPicPr>
            <p:cNvPr id="15" name="Picture 14"/>
            <p:cNvPicPr>
              <a:picLocks noChangeAspect="1"/>
            </p:cNvPicPr>
            <p:nvPr/>
          </p:nvPicPr>
          <p:blipFill rotWithShape="1">
            <a:blip r:embed="rId4"/>
            <a:srcRect l="7646" t="73046" r="68436" b="4531"/>
            <a:stretch/>
          </p:blipFill>
          <p:spPr>
            <a:xfrm>
              <a:off x="11080310" y="2422358"/>
              <a:ext cx="770021" cy="721895"/>
            </a:xfrm>
            <a:prstGeom prst="rect">
              <a:avLst/>
            </a:prstGeom>
          </p:spPr>
        </p:pic>
        <p:sp>
          <p:nvSpPr>
            <p:cNvPr id="16" name="Rectangle 15"/>
            <p:cNvSpPr/>
            <p:nvPr/>
          </p:nvSpPr>
          <p:spPr>
            <a:xfrm>
              <a:off x="561474" y="2470484"/>
              <a:ext cx="10619873" cy="553998"/>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تيسير استخدام الآلات الالكترونية في رصد حركات الأصناف</a:t>
              </a:r>
            </a:p>
          </p:txBody>
        </p:sp>
      </p:grpSp>
      <p:grpSp>
        <p:nvGrpSpPr>
          <p:cNvPr id="17" name="Group 16"/>
          <p:cNvGrpSpPr/>
          <p:nvPr/>
        </p:nvGrpSpPr>
        <p:grpSpPr>
          <a:xfrm>
            <a:off x="575124" y="4822343"/>
            <a:ext cx="11339375" cy="1015663"/>
            <a:chOff x="510956" y="2174708"/>
            <a:chExt cx="11339375" cy="1015663"/>
          </a:xfrm>
        </p:grpSpPr>
        <p:pic>
          <p:nvPicPr>
            <p:cNvPr id="18" name="Picture 17"/>
            <p:cNvPicPr>
              <a:picLocks noChangeAspect="1"/>
            </p:cNvPicPr>
            <p:nvPr/>
          </p:nvPicPr>
          <p:blipFill rotWithShape="1">
            <a:blip r:embed="rId4"/>
            <a:srcRect l="7646" t="73046" r="68436" b="4531"/>
            <a:stretch/>
          </p:blipFill>
          <p:spPr>
            <a:xfrm>
              <a:off x="11080310" y="2422358"/>
              <a:ext cx="770021" cy="721895"/>
            </a:xfrm>
            <a:prstGeom prst="rect">
              <a:avLst/>
            </a:prstGeom>
          </p:spPr>
        </p:pic>
        <p:sp>
          <p:nvSpPr>
            <p:cNvPr id="19" name="Rectangle 18"/>
            <p:cNvSpPr/>
            <p:nvPr/>
          </p:nvSpPr>
          <p:spPr>
            <a:xfrm>
              <a:off x="510956" y="2174708"/>
              <a:ext cx="10619873" cy="1015663"/>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سهولة عمل وإعداد كشوف التسعير </a:t>
              </a:r>
              <a:r>
                <a:rPr lang="ar-EG" sz="2400" b="1" dirty="0" smtClean="0">
                  <a:solidFill>
                    <a:srgbClr val="002060"/>
                  </a:solidFill>
                  <a:latin typeface="Sakkal Majalla" panose="02000000000000000000" pitchFamily="2" charset="-78"/>
                  <a:cs typeface="Sakkal Majalla" panose="02000000000000000000" pitchFamily="2" charset="-78"/>
                </a:rPr>
                <a:t>للمواد </a:t>
              </a:r>
              <a:r>
                <a:rPr lang="ar-EG" sz="2400" b="1" dirty="0">
                  <a:solidFill>
                    <a:srgbClr val="002060"/>
                  </a:solidFill>
                  <a:latin typeface="Sakkal Majalla" panose="02000000000000000000" pitchFamily="2" charset="-78"/>
                  <a:cs typeface="Sakkal Majalla" panose="02000000000000000000" pitchFamily="2" charset="-78"/>
                </a:rPr>
                <a:t>وفي حالة مواد الإنتاج تطلق الرموز على أصناف المواد بشكل يسهل ربطها بالتبويب الخاص بحساب التكاليف ويساعد اقسام الإنتاج والمشتريات في تنسيق أنشطتها وزيادة فاعليتها ودقتها</a:t>
              </a:r>
            </a:p>
          </p:txBody>
        </p:sp>
      </p:grpSp>
      <p:pic>
        <p:nvPicPr>
          <p:cNvPr id="10" name="Picture 9"/>
          <p:cNvPicPr>
            <a:picLocks noChangeAspect="1"/>
          </p:cNvPicPr>
          <p:nvPr/>
        </p:nvPicPr>
        <p:blipFill>
          <a:blip r:embed="rId5"/>
          <a:stretch>
            <a:fillRect/>
          </a:stretch>
        </p:blipFill>
        <p:spPr>
          <a:xfrm>
            <a:off x="1384108" y="2175800"/>
            <a:ext cx="2533791" cy="2533791"/>
          </a:xfrm>
          <a:prstGeom prst="rect">
            <a:avLst/>
          </a:prstGeom>
        </p:spPr>
      </p:pic>
      <p:sp>
        <p:nvSpPr>
          <p:cNvPr id="21"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22"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6"/>
              </a:rPr>
              <a:t>www.dawliatraining.com</a:t>
            </a:r>
            <a:endParaRPr lang="en-US" sz="1100" dirty="0">
              <a:effectLst/>
              <a:ea typeface="Calibri"/>
              <a:cs typeface="Arial"/>
            </a:endParaRPr>
          </a:p>
        </p:txBody>
      </p:sp>
    </p:spTree>
    <p:extLst>
      <p:ext uri="{BB962C8B-B14F-4D97-AF65-F5344CB8AC3E}">
        <p14:creationId xmlns:p14="http://schemas.microsoft.com/office/powerpoint/2010/main" val="28039137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randombar(horizontal)">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50" presetClass="entr" presetSubtype="0" decel="10000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1000" fill="hold"/>
                                        <p:tgtEl>
                                          <p:spTgt spid="8"/>
                                        </p:tgtEl>
                                        <p:attrNameLst>
                                          <p:attrName>ppt_w</p:attrName>
                                        </p:attrNameLst>
                                      </p:cBhvr>
                                      <p:tavLst>
                                        <p:tav tm="0">
                                          <p:val>
                                            <p:strVal val="#ppt_w+.3"/>
                                          </p:val>
                                        </p:tav>
                                        <p:tav tm="100000">
                                          <p:val>
                                            <p:strVal val="#ppt_w"/>
                                          </p:val>
                                        </p:tav>
                                      </p:tavLst>
                                    </p:anim>
                                    <p:anim calcmode="lin" valueType="num">
                                      <p:cBhvr>
                                        <p:cTn id="20" dur="1000" fill="hold"/>
                                        <p:tgtEl>
                                          <p:spTgt spid="8"/>
                                        </p:tgtEl>
                                        <p:attrNameLst>
                                          <p:attrName>ppt_h</p:attrName>
                                        </p:attrNameLst>
                                      </p:cBhvr>
                                      <p:tavLst>
                                        <p:tav tm="0">
                                          <p:val>
                                            <p:strVal val="#ppt_h"/>
                                          </p:val>
                                        </p:tav>
                                        <p:tav tm="100000">
                                          <p:val>
                                            <p:strVal val="#ppt_h"/>
                                          </p:val>
                                        </p:tav>
                                      </p:tavLst>
                                    </p:anim>
                                    <p:animEffect transition="in" filter="fade">
                                      <p:cBhvr>
                                        <p:cTn id="21" dur="10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50" presetClass="entr" presetSubtype="0" decel="100000" fill="hold" nodeType="click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p:cTn id="26" dur="1000" fill="hold"/>
                                        <p:tgtEl>
                                          <p:spTgt spid="11"/>
                                        </p:tgtEl>
                                        <p:attrNameLst>
                                          <p:attrName>ppt_w</p:attrName>
                                        </p:attrNameLst>
                                      </p:cBhvr>
                                      <p:tavLst>
                                        <p:tav tm="0">
                                          <p:val>
                                            <p:strVal val="#ppt_w+.3"/>
                                          </p:val>
                                        </p:tav>
                                        <p:tav tm="100000">
                                          <p:val>
                                            <p:strVal val="#ppt_w"/>
                                          </p:val>
                                        </p:tav>
                                      </p:tavLst>
                                    </p:anim>
                                    <p:anim calcmode="lin" valueType="num">
                                      <p:cBhvr>
                                        <p:cTn id="27" dur="1000" fill="hold"/>
                                        <p:tgtEl>
                                          <p:spTgt spid="11"/>
                                        </p:tgtEl>
                                        <p:attrNameLst>
                                          <p:attrName>ppt_h</p:attrName>
                                        </p:attrNameLst>
                                      </p:cBhvr>
                                      <p:tavLst>
                                        <p:tav tm="0">
                                          <p:val>
                                            <p:strVal val="#ppt_h"/>
                                          </p:val>
                                        </p:tav>
                                        <p:tav tm="100000">
                                          <p:val>
                                            <p:strVal val="#ppt_h"/>
                                          </p:val>
                                        </p:tav>
                                      </p:tavLst>
                                    </p:anim>
                                    <p:animEffect transition="in" filter="fade">
                                      <p:cBhvr>
                                        <p:cTn id="28" dur="10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50" presetClass="entr" presetSubtype="0" decel="100000" fill="hold" nodeType="click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p:cTn id="33" dur="1000" fill="hold"/>
                                        <p:tgtEl>
                                          <p:spTgt spid="14"/>
                                        </p:tgtEl>
                                        <p:attrNameLst>
                                          <p:attrName>ppt_w</p:attrName>
                                        </p:attrNameLst>
                                      </p:cBhvr>
                                      <p:tavLst>
                                        <p:tav tm="0">
                                          <p:val>
                                            <p:strVal val="#ppt_w+.3"/>
                                          </p:val>
                                        </p:tav>
                                        <p:tav tm="100000">
                                          <p:val>
                                            <p:strVal val="#ppt_w"/>
                                          </p:val>
                                        </p:tav>
                                      </p:tavLst>
                                    </p:anim>
                                    <p:anim calcmode="lin" valueType="num">
                                      <p:cBhvr>
                                        <p:cTn id="34" dur="1000" fill="hold"/>
                                        <p:tgtEl>
                                          <p:spTgt spid="14"/>
                                        </p:tgtEl>
                                        <p:attrNameLst>
                                          <p:attrName>ppt_h</p:attrName>
                                        </p:attrNameLst>
                                      </p:cBhvr>
                                      <p:tavLst>
                                        <p:tav tm="0">
                                          <p:val>
                                            <p:strVal val="#ppt_h"/>
                                          </p:val>
                                        </p:tav>
                                        <p:tav tm="100000">
                                          <p:val>
                                            <p:strVal val="#ppt_h"/>
                                          </p:val>
                                        </p:tav>
                                      </p:tavLst>
                                    </p:anim>
                                    <p:animEffect transition="in" filter="fade">
                                      <p:cBhvr>
                                        <p:cTn id="35" dur="1000"/>
                                        <p:tgtEl>
                                          <p:spTgt spid="14"/>
                                        </p:tgtEl>
                                      </p:cBhvr>
                                    </p:animEffect>
                                  </p:childTnLst>
                                </p:cTn>
                              </p:par>
                            </p:childTnLst>
                          </p:cTn>
                        </p:par>
                      </p:childTnLst>
                    </p:cTn>
                  </p:par>
                  <p:par>
                    <p:cTn id="36" fill="hold">
                      <p:stCondLst>
                        <p:cond delay="indefinite"/>
                      </p:stCondLst>
                      <p:childTnLst>
                        <p:par>
                          <p:cTn id="37" fill="hold">
                            <p:stCondLst>
                              <p:cond delay="0"/>
                            </p:stCondLst>
                            <p:childTnLst>
                              <p:par>
                                <p:cTn id="38" presetID="50" presetClass="entr" presetSubtype="0" decel="100000" fill="hold" nodeType="clickEffect">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cBhvr>
                                        <p:cTn id="40" dur="1000" fill="hold"/>
                                        <p:tgtEl>
                                          <p:spTgt spid="17"/>
                                        </p:tgtEl>
                                        <p:attrNameLst>
                                          <p:attrName>ppt_w</p:attrName>
                                        </p:attrNameLst>
                                      </p:cBhvr>
                                      <p:tavLst>
                                        <p:tav tm="0">
                                          <p:val>
                                            <p:strVal val="#ppt_w+.3"/>
                                          </p:val>
                                        </p:tav>
                                        <p:tav tm="100000">
                                          <p:val>
                                            <p:strVal val="#ppt_w"/>
                                          </p:val>
                                        </p:tav>
                                      </p:tavLst>
                                    </p:anim>
                                    <p:anim calcmode="lin" valueType="num">
                                      <p:cBhvr>
                                        <p:cTn id="41" dur="1000" fill="hold"/>
                                        <p:tgtEl>
                                          <p:spTgt spid="17"/>
                                        </p:tgtEl>
                                        <p:attrNameLst>
                                          <p:attrName>ppt_h</p:attrName>
                                        </p:attrNameLst>
                                      </p:cBhvr>
                                      <p:tavLst>
                                        <p:tav tm="0">
                                          <p:val>
                                            <p:strVal val="#ppt_h"/>
                                          </p:val>
                                        </p:tav>
                                        <p:tav tm="100000">
                                          <p:val>
                                            <p:strVal val="#ppt_h"/>
                                          </p:val>
                                        </p:tav>
                                      </p:tavLst>
                                    </p:anim>
                                    <p:animEffect transition="in" filter="fade">
                                      <p:cBhvr>
                                        <p:cTn id="42"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85</a:t>
            </a:fld>
            <a:endParaRPr lang="ar-EG"/>
          </a:p>
        </p:txBody>
      </p:sp>
      <p:sp>
        <p:nvSpPr>
          <p:cNvPr id="23" name="Rectangle 22"/>
          <p:cNvSpPr/>
          <p:nvPr/>
        </p:nvSpPr>
        <p:spPr>
          <a:xfrm>
            <a:off x="7375621" y="202376"/>
            <a:ext cx="4474710" cy="707886"/>
          </a:xfrm>
          <a:prstGeom prst="rect">
            <a:avLst/>
          </a:prstGeom>
        </p:spPr>
        <p:txBody>
          <a:bodyPr wrap="square">
            <a:spAutoFit/>
          </a:bodyPr>
          <a:lstStyle/>
          <a:p>
            <a:pPr lvl="0" algn="ctr">
              <a:lnSpc>
                <a:spcPct val="125000"/>
              </a:lnSpc>
            </a:pPr>
            <a:r>
              <a:rPr lang="ar-EG" sz="3200" dirty="0">
                <a:solidFill>
                  <a:prstClr val="white"/>
                </a:solidFill>
                <a:latin typeface="Sakkal Majalla" pitchFamily="2" charset="-78"/>
                <a:cs typeface="Sakkal Majalla" pitchFamily="2" charset="-78"/>
              </a:rPr>
              <a:t>تصنيف وترميز المواد</a:t>
            </a:r>
          </a:p>
        </p:txBody>
      </p:sp>
      <p:grpSp>
        <p:nvGrpSpPr>
          <p:cNvPr id="4" name="Group 3"/>
          <p:cNvGrpSpPr/>
          <p:nvPr/>
        </p:nvGrpSpPr>
        <p:grpSpPr>
          <a:xfrm>
            <a:off x="600030" y="1314727"/>
            <a:ext cx="11389894" cy="721895"/>
            <a:chOff x="460437" y="2422358"/>
            <a:chExt cx="11389894" cy="721895"/>
          </a:xfrm>
        </p:grpSpPr>
        <p:pic>
          <p:nvPicPr>
            <p:cNvPr id="5" name="Picture 4"/>
            <p:cNvPicPr>
              <a:picLocks noChangeAspect="1"/>
            </p:cNvPicPr>
            <p:nvPr/>
          </p:nvPicPr>
          <p:blipFill rotWithShape="1">
            <a:blip r:embed="rId3"/>
            <a:srcRect l="7646" t="73046" r="68436" b="4531"/>
            <a:stretch/>
          </p:blipFill>
          <p:spPr>
            <a:xfrm>
              <a:off x="11080310" y="2422358"/>
              <a:ext cx="770021" cy="721895"/>
            </a:xfrm>
            <a:prstGeom prst="rect">
              <a:avLst/>
            </a:prstGeom>
          </p:spPr>
        </p:pic>
        <p:sp>
          <p:nvSpPr>
            <p:cNvPr id="6" name="Rectangle 5"/>
            <p:cNvSpPr/>
            <p:nvPr/>
          </p:nvSpPr>
          <p:spPr>
            <a:xfrm>
              <a:off x="460437" y="2422358"/>
              <a:ext cx="10619873" cy="553998"/>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يشكل أساسا متينا للتخطيط والتبسيط حيث تعطى المواد أو الأجزاء المتشابهة والتصاميم المتشابهة رموزا متقاربة</a:t>
              </a:r>
            </a:p>
          </p:txBody>
        </p:sp>
      </p:grpSp>
      <p:grpSp>
        <p:nvGrpSpPr>
          <p:cNvPr id="8" name="Group 7"/>
          <p:cNvGrpSpPr/>
          <p:nvPr/>
        </p:nvGrpSpPr>
        <p:grpSpPr>
          <a:xfrm>
            <a:off x="449179" y="1973181"/>
            <a:ext cx="11540745" cy="1477328"/>
            <a:chOff x="309586" y="2200414"/>
            <a:chExt cx="11540745" cy="1477328"/>
          </a:xfrm>
        </p:grpSpPr>
        <p:pic>
          <p:nvPicPr>
            <p:cNvPr id="9" name="Picture 8"/>
            <p:cNvPicPr>
              <a:picLocks noChangeAspect="1"/>
            </p:cNvPicPr>
            <p:nvPr/>
          </p:nvPicPr>
          <p:blipFill rotWithShape="1">
            <a:blip r:embed="rId3"/>
            <a:srcRect l="7646" t="73046" r="68436" b="4531"/>
            <a:stretch/>
          </p:blipFill>
          <p:spPr>
            <a:xfrm>
              <a:off x="11080310" y="2422358"/>
              <a:ext cx="770021" cy="721895"/>
            </a:xfrm>
            <a:prstGeom prst="rect">
              <a:avLst/>
            </a:prstGeom>
          </p:spPr>
        </p:pic>
        <p:sp>
          <p:nvSpPr>
            <p:cNvPr id="10" name="Rectangle 9"/>
            <p:cNvSpPr/>
            <p:nvPr/>
          </p:nvSpPr>
          <p:spPr>
            <a:xfrm>
              <a:off x="309586" y="2200414"/>
              <a:ext cx="10777195" cy="1477328"/>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يساعد في التعرف على أماكن تخزين المواد في المخازن كالمواد المبوبة حسب أوزانها أو أحجامها أو قربها من موقع الأقسام الطالبة لها، فيمكن في جميع هذه الأحوال التعرف على مكان تخزين كل باب من أبواب المواد بسهولة وسرعة وبذلك فهو يكون مكملا لنظام التبويب (التصنيف) المتبع في كل منشأة</a:t>
              </a:r>
            </a:p>
          </p:txBody>
        </p:sp>
      </p:grpSp>
      <p:grpSp>
        <p:nvGrpSpPr>
          <p:cNvPr id="11" name="Group 10"/>
          <p:cNvGrpSpPr/>
          <p:nvPr/>
        </p:nvGrpSpPr>
        <p:grpSpPr>
          <a:xfrm>
            <a:off x="419099" y="3407377"/>
            <a:ext cx="11540745" cy="1015663"/>
            <a:chOff x="309586" y="2200414"/>
            <a:chExt cx="11540745" cy="1015663"/>
          </a:xfrm>
        </p:grpSpPr>
        <p:pic>
          <p:nvPicPr>
            <p:cNvPr id="12" name="Picture 11"/>
            <p:cNvPicPr>
              <a:picLocks noChangeAspect="1"/>
            </p:cNvPicPr>
            <p:nvPr/>
          </p:nvPicPr>
          <p:blipFill rotWithShape="1">
            <a:blip r:embed="rId3"/>
            <a:srcRect l="7646" t="73046" r="68436" b="4531"/>
            <a:stretch/>
          </p:blipFill>
          <p:spPr>
            <a:xfrm>
              <a:off x="11080310" y="2422358"/>
              <a:ext cx="770021" cy="721895"/>
            </a:xfrm>
            <a:prstGeom prst="rect">
              <a:avLst/>
            </a:prstGeom>
          </p:spPr>
        </p:pic>
        <p:sp>
          <p:nvSpPr>
            <p:cNvPr id="13" name="Rectangle 12"/>
            <p:cNvSpPr/>
            <p:nvPr/>
          </p:nvSpPr>
          <p:spPr>
            <a:xfrm>
              <a:off x="309586" y="2200414"/>
              <a:ext cx="10777195" cy="1015663"/>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التقليل من تكاليف التخزين عن طريق تقليل عدد الموظفين بسبب سهولة التعرف على أماكن التخزين وسهولة الاستلام أو الصرف والأعمال الكتابية</a:t>
              </a:r>
            </a:p>
          </p:txBody>
        </p:sp>
      </p:grpSp>
      <p:grpSp>
        <p:nvGrpSpPr>
          <p:cNvPr id="14" name="Group 13"/>
          <p:cNvGrpSpPr/>
          <p:nvPr/>
        </p:nvGrpSpPr>
        <p:grpSpPr>
          <a:xfrm>
            <a:off x="320843" y="4401660"/>
            <a:ext cx="11632213" cy="1015663"/>
            <a:chOff x="218118" y="2200414"/>
            <a:chExt cx="11632213" cy="1015663"/>
          </a:xfrm>
        </p:grpSpPr>
        <p:pic>
          <p:nvPicPr>
            <p:cNvPr id="15" name="Picture 14"/>
            <p:cNvPicPr>
              <a:picLocks noChangeAspect="1"/>
            </p:cNvPicPr>
            <p:nvPr/>
          </p:nvPicPr>
          <p:blipFill rotWithShape="1">
            <a:blip r:embed="rId3"/>
            <a:srcRect l="7646" t="73046" r="68436" b="4531"/>
            <a:stretch/>
          </p:blipFill>
          <p:spPr>
            <a:xfrm>
              <a:off x="11080310" y="2422358"/>
              <a:ext cx="770021" cy="721895"/>
            </a:xfrm>
            <a:prstGeom prst="rect">
              <a:avLst/>
            </a:prstGeom>
          </p:spPr>
        </p:pic>
        <p:sp>
          <p:nvSpPr>
            <p:cNvPr id="16" name="Rectangle 15"/>
            <p:cNvSpPr/>
            <p:nvPr/>
          </p:nvSpPr>
          <p:spPr>
            <a:xfrm>
              <a:off x="218118" y="2200414"/>
              <a:ext cx="10868663" cy="1015663"/>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تسهيل استمرار العملية الإنتاجية في المشروع عند فقدان بعض المواد بالتعرف على المواد البديلة المقاربة لها بدلالة الرموز المقارنة حيث يمكن مثلا إجراء بعض التغيرات على بعض قطع الغيار واستخدامها بدلا عن القطع الأصلية النافذة</a:t>
              </a:r>
            </a:p>
          </p:txBody>
        </p:sp>
      </p:grpSp>
      <p:grpSp>
        <p:nvGrpSpPr>
          <p:cNvPr id="17" name="Group 16"/>
          <p:cNvGrpSpPr/>
          <p:nvPr/>
        </p:nvGrpSpPr>
        <p:grpSpPr>
          <a:xfrm>
            <a:off x="320843" y="5461873"/>
            <a:ext cx="11595343" cy="1015663"/>
            <a:chOff x="254988" y="2200414"/>
            <a:chExt cx="11595343" cy="1015663"/>
          </a:xfrm>
        </p:grpSpPr>
        <p:pic>
          <p:nvPicPr>
            <p:cNvPr id="18" name="Picture 17"/>
            <p:cNvPicPr>
              <a:picLocks noChangeAspect="1"/>
            </p:cNvPicPr>
            <p:nvPr/>
          </p:nvPicPr>
          <p:blipFill rotWithShape="1">
            <a:blip r:embed="rId3"/>
            <a:srcRect l="7646" t="73046" r="68436" b="4531"/>
            <a:stretch/>
          </p:blipFill>
          <p:spPr>
            <a:xfrm>
              <a:off x="11080310" y="2422358"/>
              <a:ext cx="770021" cy="721895"/>
            </a:xfrm>
            <a:prstGeom prst="rect">
              <a:avLst/>
            </a:prstGeom>
          </p:spPr>
        </p:pic>
        <p:sp>
          <p:nvSpPr>
            <p:cNvPr id="19" name="Rectangle 18"/>
            <p:cNvSpPr/>
            <p:nvPr/>
          </p:nvSpPr>
          <p:spPr>
            <a:xfrm>
              <a:off x="254988" y="2200414"/>
              <a:ext cx="10831794" cy="1015663"/>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تسهيل القيام بعمليات الجرد المخزني ومطالقة الموجود الفعلي بالسجلات والعثور على الأخطاء الكتابية، حيث أن بعض المواد تصرف لكنها تسجل مع البنود ذات الرموز المقاربة أو المتشابهة لذا فإن الترميز الجيد يتلافى هذه المشكلات</a:t>
              </a:r>
            </a:p>
          </p:txBody>
        </p:sp>
      </p:grpSp>
      <p:sp>
        <p:nvSpPr>
          <p:cNvPr id="20"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21"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4"/>
              </a:rPr>
              <a:t>www.dawliatraining.com</a:t>
            </a:r>
            <a:endParaRPr lang="en-US" sz="1100" dirty="0">
              <a:effectLst/>
              <a:ea typeface="Calibri"/>
              <a:cs typeface="Arial"/>
            </a:endParaRPr>
          </a:p>
        </p:txBody>
      </p:sp>
    </p:spTree>
    <p:extLst>
      <p:ext uri="{BB962C8B-B14F-4D97-AF65-F5344CB8AC3E}">
        <p14:creationId xmlns:p14="http://schemas.microsoft.com/office/powerpoint/2010/main" val="18347501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3"/>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1000" fill="hold"/>
                                        <p:tgtEl>
                                          <p:spTgt spid="8"/>
                                        </p:tgtEl>
                                        <p:attrNameLst>
                                          <p:attrName>ppt_w</p:attrName>
                                        </p:attrNameLst>
                                      </p:cBhvr>
                                      <p:tavLst>
                                        <p:tav tm="0">
                                          <p:val>
                                            <p:strVal val="#ppt_w+.3"/>
                                          </p:val>
                                        </p:tav>
                                        <p:tav tm="100000">
                                          <p:val>
                                            <p:strVal val="#ppt_w"/>
                                          </p:val>
                                        </p:tav>
                                      </p:tavLst>
                                    </p:anim>
                                    <p:anim calcmode="lin" valueType="num">
                                      <p:cBhvr>
                                        <p:cTn id="15" dur="1000" fill="hold"/>
                                        <p:tgtEl>
                                          <p:spTgt spid="8"/>
                                        </p:tgtEl>
                                        <p:attrNameLst>
                                          <p:attrName>ppt_h</p:attrName>
                                        </p:attrNameLst>
                                      </p:cBhvr>
                                      <p:tavLst>
                                        <p:tav tm="0">
                                          <p:val>
                                            <p:strVal val="#ppt_h"/>
                                          </p:val>
                                        </p:tav>
                                        <p:tav tm="100000">
                                          <p:val>
                                            <p:strVal val="#ppt_h"/>
                                          </p:val>
                                        </p:tav>
                                      </p:tavLst>
                                    </p:anim>
                                    <p:animEffect transition="in" filter="fade">
                                      <p:cBhvr>
                                        <p:cTn id="16" dur="10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50" presetClass="entr" presetSubtype="0" decel="100000"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1000" fill="hold"/>
                                        <p:tgtEl>
                                          <p:spTgt spid="11"/>
                                        </p:tgtEl>
                                        <p:attrNameLst>
                                          <p:attrName>ppt_w</p:attrName>
                                        </p:attrNameLst>
                                      </p:cBhvr>
                                      <p:tavLst>
                                        <p:tav tm="0">
                                          <p:val>
                                            <p:strVal val="#ppt_w+.3"/>
                                          </p:val>
                                        </p:tav>
                                        <p:tav tm="100000">
                                          <p:val>
                                            <p:strVal val="#ppt_w"/>
                                          </p:val>
                                        </p:tav>
                                      </p:tavLst>
                                    </p:anim>
                                    <p:anim calcmode="lin" valueType="num">
                                      <p:cBhvr>
                                        <p:cTn id="22" dur="1000" fill="hold"/>
                                        <p:tgtEl>
                                          <p:spTgt spid="11"/>
                                        </p:tgtEl>
                                        <p:attrNameLst>
                                          <p:attrName>ppt_h</p:attrName>
                                        </p:attrNameLst>
                                      </p:cBhvr>
                                      <p:tavLst>
                                        <p:tav tm="0">
                                          <p:val>
                                            <p:strVal val="#ppt_h"/>
                                          </p:val>
                                        </p:tav>
                                        <p:tav tm="100000">
                                          <p:val>
                                            <p:strVal val="#ppt_h"/>
                                          </p:val>
                                        </p:tav>
                                      </p:tavLst>
                                    </p:anim>
                                    <p:animEffect transition="in" filter="fade">
                                      <p:cBhvr>
                                        <p:cTn id="23" dur="10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50" presetClass="entr" presetSubtype="0" decel="100000" fill="hold" nodeType="click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p:cTn id="28" dur="1000" fill="hold"/>
                                        <p:tgtEl>
                                          <p:spTgt spid="14"/>
                                        </p:tgtEl>
                                        <p:attrNameLst>
                                          <p:attrName>ppt_w</p:attrName>
                                        </p:attrNameLst>
                                      </p:cBhvr>
                                      <p:tavLst>
                                        <p:tav tm="0">
                                          <p:val>
                                            <p:strVal val="#ppt_w+.3"/>
                                          </p:val>
                                        </p:tav>
                                        <p:tav tm="100000">
                                          <p:val>
                                            <p:strVal val="#ppt_w"/>
                                          </p:val>
                                        </p:tav>
                                      </p:tavLst>
                                    </p:anim>
                                    <p:anim calcmode="lin" valueType="num">
                                      <p:cBhvr>
                                        <p:cTn id="29" dur="1000" fill="hold"/>
                                        <p:tgtEl>
                                          <p:spTgt spid="14"/>
                                        </p:tgtEl>
                                        <p:attrNameLst>
                                          <p:attrName>ppt_h</p:attrName>
                                        </p:attrNameLst>
                                      </p:cBhvr>
                                      <p:tavLst>
                                        <p:tav tm="0">
                                          <p:val>
                                            <p:strVal val="#ppt_h"/>
                                          </p:val>
                                        </p:tav>
                                        <p:tav tm="100000">
                                          <p:val>
                                            <p:strVal val="#ppt_h"/>
                                          </p:val>
                                        </p:tav>
                                      </p:tavLst>
                                    </p:anim>
                                    <p:animEffect transition="in" filter="fade">
                                      <p:cBhvr>
                                        <p:cTn id="30" dur="1000"/>
                                        <p:tgtEl>
                                          <p:spTgt spid="14"/>
                                        </p:tgtEl>
                                      </p:cBhvr>
                                    </p:animEffect>
                                  </p:childTnLst>
                                </p:cTn>
                              </p:par>
                            </p:childTnLst>
                          </p:cTn>
                        </p:par>
                      </p:childTnLst>
                    </p:cTn>
                  </p:par>
                  <p:par>
                    <p:cTn id="31" fill="hold">
                      <p:stCondLst>
                        <p:cond delay="indefinite"/>
                      </p:stCondLst>
                      <p:childTnLst>
                        <p:par>
                          <p:cTn id="32" fill="hold">
                            <p:stCondLst>
                              <p:cond delay="0"/>
                            </p:stCondLst>
                            <p:childTnLst>
                              <p:par>
                                <p:cTn id="33" presetID="50" presetClass="entr" presetSubtype="0" decel="100000" fill="hold" nodeType="click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p:cTn id="35" dur="1000" fill="hold"/>
                                        <p:tgtEl>
                                          <p:spTgt spid="17"/>
                                        </p:tgtEl>
                                        <p:attrNameLst>
                                          <p:attrName>ppt_w</p:attrName>
                                        </p:attrNameLst>
                                      </p:cBhvr>
                                      <p:tavLst>
                                        <p:tav tm="0">
                                          <p:val>
                                            <p:strVal val="#ppt_w+.3"/>
                                          </p:val>
                                        </p:tav>
                                        <p:tav tm="100000">
                                          <p:val>
                                            <p:strVal val="#ppt_w"/>
                                          </p:val>
                                        </p:tav>
                                      </p:tavLst>
                                    </p:anim>
                                    <p:anim calcmode="lin" valueType="num">
                                      <p:cBhvr>
                                        <p:cTn id="36" dur="1000" fill="hold"/>
                                        <p:tgtEl>
                                          <p:spTgt spid="17"/>
                                        </p:tgtEl>
                                        <p:attrNameLst>
                                          <p:attrName>ppt_h</p:attrName>
                                        </p:attrNameLst>
                                      </p:cBhvr>
                                      <p:tavLst>
                                        <p:tav tm="0">
                                          <p:val>
                                            <p:strVal val="#ppt_h"/>
                                          </p:val>
                                        </p:tav>
                                        <p:tav tm="100000">
                                          <p:val>
                                            <p:strVal val="#ppt_h"/>
                                          </p:val>
                                        </p:tav>
                                      </p:tavLst>
                                    </p:anim>
                                    <p:animEffect transition="in" filter="fade">
                                      <p:cBhvr>
                                        <p:cTn id="37"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86</a:t>
            </a:fld>
            <a:endParaRPr lang="ar-EG"/>
          </a:p>
        </p:txBody>
      </p:sp>
      <p:sp>
        <p:nvSpPr>
          <p:cNvPr id="23" name="Rectangle 22"/>
          <p:cNvSpPr/>
          <p:nvPr/>
        </p:nvSpPr>
        <p:spPr>
          <a:xfrm>
            <a:off x="7375621" y="202376"/>
            <a:ext cx="4474710" cy="707886"/>
          </a:xfrm>
          <a:prstGeom prst="rect">
            <a:avLst/>
          </a:prstGeom>
        </p:spPr>
        <p:txBody>
          <a:bodyPr wrap="square">
            <a:spAutoFit/>
          </a:bodyPr>
          <a:lstStyle/>
          <a:p>
            <a:pPr lvl="0" algn="ctr">
              <a:lnSpc>
                <a:spcPct val="125000"/>
              </a:lnSpc>
            </a:pPr>
            <a:r>
              <a:rPr lang="ar-EG" sz="3200" dirty="0">
                <a:solidFill>
                  <a:prstClr val="white"/>
                </a:solidFill>
                <a:latin typeface="Sakkal Majalla" pitchFamily="2" charset="-78"/>
                <a:cs typeface="Sakkal Majalla" pitchFamily="2" charset="-78"/>
              </a:rPr>
              <a:t>تصنيف وترميز المواد</a:t>
            </a:r>
          </a:p>
        </p:txBody>
      </p:sp>
      <p:grpSp>
        <p:nvGrpSpPr>
          <p:cNvPr id="4" name="Group 3"/>
          <p:cNvGrpSpPr/>
          <p:nvPr/>
        </p:nvGrpSpPr>
        <p:grpSpPr>
          <a:xfrm flipH="1">
            <a:off x="2709060" y="202376"/>
            <a:ext cx="2023360" cy="969311"/>
            <a:chOff x="0" y="0"/>
            <a:chExt cx="2456180" cy="925830"/>
          </a:xfrm>
        </p:grpSpPr>
        <p:pic>
          <p:nvPicPr>
            <p:cNvPr id="5" name="Picture 4" descr="C:\Users\Google\Desktop\اشكال\ghg_0024_Vector-Smart-Object.png"/>
            <p:cNvPicPr>
              <a:picLocks noChangeAspect="1"/>
            </p:cNvPicPr>
            <p:nvPr/>
          </p:nvPicPr>
          <p:blipFill rotWithShape="1">
            <a:blip r:embed="rId3" cstate="print">
              <a:extLst>
                <a:ext uri="{28A0092B-C50C-407E-A947-70E740481C1C}">
                  <a14:useLocalDpi xmlns:a14="http://schemas.microsoft.com/office/drawing/2010/main" val="0"/>
                </a:ext>
              </a:extLst>
            </a:blip>
            <a:srcRect t="5991" b="11959"/>
            <a:stretch/>
          </p:blipFill>
          <p:spPr bwMode="auto">
            <a:xfrm>
              <a:off x="0" y="0"/>
              <a:ext cx="2456180" cy="925830"/>
            </a:xfrm>
            <a:prstGeom prst="rect">
              <a:avLst/>
            </a:prstGeom>
            <a:noFill/>
            <a:ln>
              <a:noFill/>
            </a:ln>
            <a:extLst>
              <a:ext uri="{53640926-AAD7-44D8-BBD7-CCE9431645EC}">
                <a14:shadowObscured xmlns:a14="http://schemas.microsoft.com/office/drawing/2010/main"/>
              </a:ext>
            </a:extLst>
          </p:spPr>
        </p:pic>
        <p:sp>
          <p:nvSpPr>
            <p:cNvPr id="6" name="Rectangle 5"/>
            <p:cNvSpPr/>
            <p:nvPr/>
          </p:nvSpPr>
          <p:spPr>
            <a:xfrm>
              <a:off x="152397" y="176687"/>
              <a:ext cx="2170465" cy="493741"/>
            </a:xfrm>
            <a:prstGeom prst="rect">
              <a:avLst/>
            </a:prstGeom>
          </p:spPr>
          <p:txBody>
            <a:bodyPr wrap="square">
              <a:noAutofit/>
            </a:bodyPr>
            <a:lstStyle/>
            <a:p>
              <a:pPr algn="ctr" rtl="1">
                <a:lnSpc>
                  <a:spcPct val="107000"/>
                </a:lnSpc>
                <a:spcAft>
                  <a:spcPts val="800"/>
                </a:spcAft>
              </a:pPr>
              <a:r>
                <a:rPr lang="ar-EG" sz="2400" b="1">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طرق الترميز</a:t>
              </a:r>
              <a:endParaRPr lang="en-US" sz="1200">
                <a:effectLst/>
                <a:latin typeface="Sakkal Majalla" panose="02000000000000000000" pitchFamily="2" charset="-78"/>
                <a:ea typeface="Calibri" panose="020F0502020204030204" pitchFamily="34" charset="0"/>
                <a:cs typeface="Sakkal Majalla" panose="02000000000000000000" pitchFamily="2" charset="-78"/>
              </a:endParaRPr>
            </a:p>
          </p:txBody>
        </p:sp>
      </p:grpSp>
      <p:pic>
        <p:nvPicPr>
          <p:cNvPr id="8" name="Picture Placeholder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79699" y="1376314"/>
            <a:ext cx="4712301" cy="5481686"/>
          </a:xfrm>
          <a:custGeom>
            <a:avLst/>
            <a:gdLst>
              <a:gd name="connsiteX0" fmla="*/ 4027003 w 10732631"/>
              <a:gd name="connsiteY0" fmla="*/ 6026314 h 6858000"/>
              <a:gd name="connsiteX1" fmla="*/ 4283530 w 10732631"/>
              <a:gd name="connsiteY1" fmla="*/ 6132571 h 6858000"/>
              <a:gd name="connsiteX2" fmla="*/ 5008959 w 10732631"/>
              <a:gd name="connsiteY2" fmla="*/ 6858000 h 6858000"/>
              <a:gd name="connsiteX3" fmla="*/ 3982847 w 10732631"/>
              <a:gd name="connsiteY3" fmla="*/ 6858000 h 6858000"/>
              <a:gd name="connsiteX4" fmla="*/ 3770474 w 10732631"/>
              <a:gd name="connsiteY4" fmla="*/ 6645627 h 6858000"/>
              <a:gd name="connsiteX5" fmla="*/ 3770474 w 10732631"/>
              <a:gd name="connsiteY5" fmla="*/ 6132571 h 6858000"/>
              <a:gd name="connsiteX6" fmla="*/ 4027003 w 10732631"/>
              <a:gd name="connsiteY6" fmla="*/ 6026314 h 6858000"/>
              <a:gd name="connsiteX7" fmla="*/ 5226044 w 10732631"/>
              <a:gd name="connsiteY7" fmla="*/ 4810762 h 6858000"/>
              <a:gd name="connsiteX8" fmla="*/ 5482571 w 10732631"/>
              <a:gd name="connsiteY8" fmla="*/ 4917019 h 6858000"/>
              <a:gd name="connsiteX9" fmla="*/ 7423552 w 10732631"/>
              <a:gd name="connsiteY9" fmla="*/ 6858000 h 6858000"/>
              <a:gd name="connsiteX10" fmla="*/ 6397442 w 10732631"/>
              <a:gd name="connsiteY10" fmla="*/ 6858000 h 6858000"/>
              <a:gd name="connsiteX11" fmla="*/ 4969516 w 10732631"/>
              <a:gd name="connsiteY11" fmla="*/ 5430074 h 6858000"/>
              <a:gd name="connsiteX12" fmla="*/ 4969516 w 10732631"/>
              <a:gd name="connsiteY12" fmla="*/ 4917019 h 6858000"/>
              <a:gd name="connsiteX13" fmla="*/ 5226044 w 10732631"/>
              <a:gd name="connsiteY13" fmla="*/ 4810762 h 6858000"/>
              <a:gd name="connsiteX14" fmla="*/ 4016831 w 10732631"/>
              <a:gd name="connsiteY14" fmla="*/ 4808883 h 6858000"/>
              <a:gd name="connsiteX15" fmla="*/ 4273358 w 10732631"/>
              <a:gd name="connsiteY15" fmla="*/ 4915140 h 6858000"/>
              <a:gd name="connsiteX16" fmla="*/ 6216216 w 10732631"/>
              <a:gd name="connsiteY16" fmla="*/ 6858000 h 6858000"/>
              <a:gd name="connsiteX17" fmla="*/ 5190107 w 10732631"/>
              <a:gd name="connsiteY17" fmla="*/ 6858000 h 6858000"/>
              <a:gd name="connsiteX18" fmla="*/ 3760302 w 10732631"/>
              <a:gd name="connsiteY18" fmla="*/ 5428196 h 6858000"/>
              <a:gd name="connsiteX19" fmla="*/ 3760302 w 10732631"/>
              <a:gd name="connsiteY19" fmla="*/ 4915140 h 6858000"/>
              <a:gd name="connsiteX20" fmla="*/ 4016831 w 10732631"/>
              <a:gd name="connsiteY20" fmla="*/ 4808883 h 6858000"/>
              <a:gd name="connsiteX21" fmla="*/ 4983334 w 10732631"/>
              <a:gd name="connsiteY21" fmla="*/ 3358111 h 6858000"/>
              <a:gd name="connsiteX22" fmla="*/ 5239861 w 10732631"/>
              <a:gd name="connsiteY22" fmla="*/ 3464368 h 6858000"/>
              <a:gd name="connsiteX23" fmla="*/ 8633493 w 10732631"/>
              <a:gd name="connsiteY23" fmla="*/ 6858000 h 6858000"/>
              <a:gd name="connsiteX24" fmla="*/ 7607384 w 10732631"/>
              <a:gd name="connsiteY24" fmla="*/ 6858000 h 6858000"/>
              <a:gd name="connsiteX25" fmla="*/ 4726806 w 10732631"/>
              <a:gd name="connsiteY25" fmla="*/ 3977423 h 6858000"/>
              <a:gd name="connsiteX26" fmla="*/ 4726806 w 10732631"/>
              <a:gd name="connsiteY26" fmla="*/ 3464368 h 6858000"/>
              <a:gd name="connsiteX27" fmla="*/ 4983334 w 10732631"/>
              <a:gd name="connsiteY27" fmla="*/ 3358111 h 6858000"/>
              <a:gd name="connsiteX28" fmla="*/ 4411835 w 10732631"/>
              <a:gd name="connsiteY28" fmla="*/ 1580111 h 6858000"/>
              <a:gd name="connsiteX29" fmla="*/ 4668361 w 10732631"/>
              <a:gd name="connsiteY29" fmla="*/ 1686369 h 6858000"/>
              <a:gd name="connsiteX30" fmla="*/ 9305884 w 10732631"/>
              <a:gd name="connsiteY30" fmla="*/ 6323892 h 6858000"/>
              <a:gd name="connsiteX31" fmla="*/ 9305884 w 10732631"/>
              <a:gd name="connsiteY31" fmla="*/ 6836948 h 6858000"/>
              <a:gd name="connsiteX32" fmla="*/ 9305884 w 10732631"/>
              <a:gd name="connsiteY32" fmla="*/ 6836946 h 6858000"/>
              <a:gd name="connsiteX33" fmla="*/ 9280109 w 10732631"/>
              <a:gd name="connsiteY33" fmla="*/ 6858000 h 6858000"/>
              <a:gd name="connsiteX34" fmla="*/ 8818604 w 10732631"/>
              <a:gd name="connsiteY34" fmla="*/ 6858000 h 6858000"/>
              <a:gd name="connsiteX35" fmla="*/ 8792829 w 10732631"/>
              <a:gd name="connsiteY35" fmla="*/ 6836946 h 6858000"/>
              <a:gd name="connsiteX36" fmla="*/ 4155306 w 10732631"/>
              <a:gd name="connsiteY36" fmla="*/ 2199424 h 6858000"/>
              <a:gd name="connsiteX37" fmla="*/ 4155306 w 10732631"/>
              <a:gd name="connsiteY37" fmla="*/ 1686369 h 6858000"/>
              <a:gd name="connsiteX38" fmla="*/ 4411835 w 10732631"/>
              <a:gd name="connsiteY38" fmla="*/ 1580111 h 6858000"/>
              <a:gd name="connsiteX39" fmla="*/ 5620152 w 10732631"/>
              <a:gd name="connsiteY39" fmla="*/ 1580110 h 6858000"/>
              <a:gd name="connsiteX40" fmla="*/ 5876680 w 10732631"/>
              <a:gd name="connsiteY40" fmla="*/ 1686368 h 6858000"/>
              <a:gd name="connsiteX41" fmla="*/ 10732631 w 10732631"/>
              <a:gd name="connsiteY41" fmla="*/ 6542320 h 6858000"/>
              <a:gd name="connsiteX42" fmla="*/ 10732631 w 10732631"/>
              <a:gd name="connsiteY42" fmla="*/ 6858000 h 6858000"/>
              <a:gd name="connsiteX43" fmla="*/ 10022202 w 10732631"/>
              <a:gd name="connsiteY43" fmla="*/ 6858000 h 6858000"/>
              <a:gd name="connsiteX44" fmla="*/ 5363625 w 10732631"/>
              <a:gd name="connsiteY44" fmla="*/ 2199423 h 6858000"/>
              <a:gd name="connsiteX45" fmla="*/ 5363625 w 10732631"/>
              <a:gd name="connsiteY45" fmla="*/ 1686368 h 6858000"/>
              <a:gd name="connsiteX46" fmla="*/ 5620152 w 10732631"/>
              <a:gd name="connsiteY46" fmla="*/ 1580110 h 6858000"/>
              <a:gd name="connsiteX47" fmla="*/ 1008756 w 10732631"/>
              <a:gd name="connsiteY47" fmla="*/ 1525191 h 6858000"/>
              <a:gd name="connsiteX48" fmla="*/ 2017511 w 10732631"/>
              <a:gd name="connsiteY48" fmla="*/ 2533946 h 6858000"/>
              <a:gd name="connsiteX49" fmla="*/ 2017511 w 10732631"/>
              <a:gd name="connsiteY49" fmla="*/ 2953645 h 6858000"/>
              <a:gd name="connsiteX50" fmla="*/ 1008756 w 10732631"/>
              <a:gd name="connsiteY50" fmla="*/ 3962400 h 6858000"/>
              <a:gd name="connsiteX51" fmla="*/ 0 w 10732631"/>
              <a:gd name="connsiteY51" fmla="*/ 2953645 h 6858000"/>
              <a:gd name="connsiteX52" fmla="*/ 0 w 10732631"/>
              <a:gd name="connsiteY52" fmla="*/ 2533946 h 6858000"/>
              <a:gd name="connsiteX53" fmla="*/ 1008756 w 10732631"/>
              <a:gd name="connsiteY53" fmla="*/ 1525191 h 6858000"/>
              <a:gd name="connsiteX54" fmla="*/ 8378524 w 10732631"/>
              <a:gd name="connsiteY54" fmla="*/ 743773 h 6858000"/>
              <a:gd name="connsiteX55" fmla="*/ 8635051 w 10732631"/>
              <a:gd name="connsiteY55" fmla="*/ 850031 h 6858000"/>
              <a:gd name="connsiteX56" fmla="*/ 10340228 w 10732631"/>
              <a:gd name="connsiteY56" fmla="*/ 2555209 h 6858000"/>
              <a:gd name="connsiteX57" fmla="*/ 10340228 w 10732631"/>
              <a:gd name="connsiteY57" fmla="*/ 3068265 h 6858000"/>
              <a:gd name="connsiteX58" fmla="*/ 10340228 w 10732631"/>
              <a:gd name="connsiteY58" fmla="*/ 3068263 h 6858000"/>
              <a:gd name="connsiteX59" fmla="*/ 9827172 w 10732631"/>
              <a:gd name="connsiteY59" fmla="*/ 3068263 h 6858000"/>
              <a:gd name="connsiteX60" fmla="*/ 8121996 w 10732631"/>
              <a:gd name="connsiteY60" fmla="*/ 1363086 h 6858000"/>
              <a:gd name="connsiteX61" fmla="*/ 8121996 w 10732631"/>
              <a:gd name="connsiteY61" fmla="*/ 850031 h 6858000"/>
              <a:gd name="connsiteX62" fmla="*/ 8378524 w 10732631"/>
              <a:gd name="connsiteY62" fmla="*/ 743773 h 6858000"/>
              <a:gd name="connsiteX63" fmla="*/ 7062200 w 10732631"/>
              <a:gd name="connsiteY63" fmla="*/ 612697 h 6858000"/>
              <a:gd name="connsiteX64" fmla="*/ 7318728 w 10732631"/>
              <a:gd name="connsiteY64" fmla="*/ 718955 h 6858000"/>
              <a:gd name="connsiteX65" fmla="*/ 10488805 w 10732631"/>
              <a:gd name="connsiteY65" fmla="*/ 3889033 h 6858000"/>
              <a:gd name="connsiteX66" fmla="*/ 10488805 w 10732631"/>
              <a:gd name="connsiteY66" fmla="*/ 4402089 h 6858000"/>
              <a:gd name="connsiteX67" fmla="*/ 10488805 w 10732631"/>
              <a:gd name="connsiteY67" fmla="*/ 4402087 h 6858000"/>
              <a:gd name="connsiteX68" fmla="*/ 9975750 w 10732631"/>
              <a:gd name="connsiteY68" fmla="*/ 4402087 h 6858000"/>
              <a:gd name="connsiteX69" fmla="*/ 6805673 w 10732631"/>
              <a:gd name="connsiteY69" fmla="*/ 1232010 h 6858000"/>
              <a:gd name="connsiteX70" fmla="*/ 6805673 w 10732631"/>
              <a:gd name="connsiteY70" fmla="*/ 718955 h 6858000"/>
              <a:gd name="connsiteX71" fmla="*/ 7062200 w 10732631"/>
              <a:gd name="connsiteY71" fmla="*/ 612697 h 6858000"/>
              <a:gd name="connsiteX72" fmla="*/ 4371995 w 10732631"/>
              <a:gd name="connsiteY72" fmla="*/ 0 h 6858000"/>
              <a:gd name="connsiteX73" fmla="*/ 5398106 w 10732631"/>
              <a:gd name="connsiteY73" fmla="*/ 0 h 6858000"/>
              <a:gd name="connsiteX74" fmla="*/ 10678822 w 10732631"/>
              <a:gd name="connsiteY74" fmla="*/ 5280718 h 6858000"/>
              <a:gd name="connsiteX75" fmla="*/ 10725310 w 10732631"/>
              <a:gd name="connsiteY75" fmla="*/ 5337629 h 6858000"/>
              <a:gd name="connsiteX76" fmla="*/ 10732631 w 10732631"/>
              <a:gd name="connsiteY76" fmla="*/ 5351542 h 6858000"/>
              <a:gd name="connsiteX77" fmla="*/ 10732631 w 10732631"/>
              <a:gd name="connsiteY77" fmla="*/ 5722950 h 6858000"/>
              <a:gd name="connsiteX78" fmla="*/ 10725310 w 10732631"/>
              <a:gd name="connsiteY78" fmla="*/ 5736863 h 6858000"/>
              <a:gd name="connsiteX79" fmla="*/ 10678822 w 10732631"/>
              <a:gd name="connsiteY79" fmla="*/ 5793774 h 6858000"/>
              <a:gd name="connsiteX80" fmla="*/ 10678822 w 10732631"/>
              <a:gd name="connsiteY80" fmla="*/ 5793772 h 6858000"/>
              <a:gd name="connsiteX81" fmla="*/ 10165767 w 10732631"/>
              <a:gd name="connsiteY81" fmla="*/ 5793772 h 6858000"/>
              <a:gd name="connsiteX0" fmla="*/ 4027003 w 10732631"/>
              <a:gd name="connsiteY0" fmla="*/ 6026314 h 6858000"/>
              <a:gd name="connsiteX1" fmla="*/ 4283530 w 10732631"/>
              <a:gd name="connsiteY1" fmla="*/ 6132571 h 6858000"/>
              <a:gd name="connsiteX2" fmla="*/ 5008959 w 10732631"/>
              <a:gd name="connsiteY2" fmla="*/ 6858000 h 6858000"/>
              <a:gd name="connsiteX3" fmla="*/ 3982847 w 10732631"/>
              <a:gd name="connsiteY3" fmla="*/ 6858000 h 6858000"/>
              <a:gd name="connsiteX4" fmla="*/ 3770474 w 10732631"/>
              <a:gd name="connsiteY4" fmla="*/ 6645627 h 6858000"/>
              <a:gd name="connsiteX5" fmla="*/ 3770474 w 10732631"/>
              <a:gd name="connsiteY5" fmla="*/ 6132571 h 6858000"/>
              <a:gd name="connsiteX6" fmla="*/ 4027003 w 10732631"/>
              <a:gd name="connsiteY6" fmla="*/ 6026314 h 6858000"/>
              <a:gd name="connsiteX7" fmla="*/ 5226044 w 10732631"/>
              <a:gd name="connsiteY7" fmla="*/ 4810762 h 6858000"/>
              <a:gd name="connsiteX8" fmla="*/ 5482571 w 10732631"/>
              <a:gd name="connsiteY8" fmla="*/ 4917019 h 6858000"/>
              <a:gd name="connsiteX9" fmla="*/ 7423552 w 10732631"/>
              <a:gd name="connsiteY9" fmla="*/ 6858000 h 6858000"/>
              <a:gd name="connsiteX10" fmla="*/ 6397442 w 10732631"/>
              <a:gd name="connsiteY10" fmla="*/ 6858000 h 6858000"/>
              <a:gd name="connsiteX11" fmla="*/ 4969516 w 10732631"/>
              <a:gd name="connsiteY11" fmla="*/ 5430074 h 6858000"/>
              <a:gd name="connsiteX12" fmla="*/ 4969516 w 10732631"/>
              <a:gd name="connsiteY12" fmla="*/ 4917019 h 6858000"/>
              <a:gd name="connsiteX13" fmla="*/ 5226044 w 10732631"/>
              <a:gd name="connsiteY13" fmla="*/ 4810762 h 6858000"/>
              <a:gd name="connsiteX14" fmla="*/ 4016831 w 10732631"/>
              <a:gd name="connsiteY14" fmla="*/ 4808883 h 6858000"/>
              <a:gd name="connsiteX15" fmla="*/ 4273358 w 10732631"/>
              <a:gd name="connsiteY15" fmla="*/ 4915140 h 6858000"/>
              <a:gd name="connsiteX16" fmla="*/ 6216216 w 10732631"/>
              <a:gd name="connsiteY16" fmla="*/ 6858000 h 6858000"/>
              <a:gd name="connsiteX17" fmla="*/ 5190107 w 10732631"/>
              <a:gd name="connsiteY17" fmla="*/ 6858000 h 6858000"/>
              <a:gd name="connsiteX18" fmla="*/ 3760302 w 10732631"/>
              <a:gd name="connsiteY18" fmla="*/ 5428196 h 6858000"/>
              <a:gd name="connsiteX19" fmla="*/ 3760302 w 10732631"/>
              <a:gd name="connsiteY19" fmla="*/ 4915140 h 6858000"/>
              <a:gd name="connsiteX20" fmla="*/ 4016831 w 10732631"/>
              <a:gd name="connsiteY20" fmla="*/ 4808883 h 6858000"/>
              <a:gd name="connsiteX21" fmla="*/ 4983334 w 10732631"/>
              <a:gd name="connsiteY21" fmla="*/ 3358111 h 6858000"/>
              <a:gd name="connsiteX22" fmla="*/ 5239861 w 10732631"/>
              <a:gd name="connsiteY22" fmla="*/ 3464368 h 6858000"/>
              <a:gd name="connsiteX23" fmla="*/ 8633493 w 10732631"/>
              <a:gd name="connsiteY23" fmla="*/ 6858000 h 6858000"/>
              <a:gd name="connsiteX24" fmla="*/ 7607384 w 10732631"/>
              <a:gd name="connsiteY24" fmla="*/ 6858000 h 6858000"/>
              <a:gd name="connsiteX25" fmla="*/ 4726806 w 10732631"/>
              <a:gd name="connsiteY25" fmla="*/ 3977423 h 6858000"/>
              <a:gd name="connsiteX26" fmla="*/ 4726806 w 10732631"/>
              <a:gd name="connsiteY26" fmla="*/ 3464368 h 6858000"/>
              <a:gd name="connsiteX27" fmla="*/ 4983334 w 10732631"/>
              <a:gd name="connsiteY27" fmla="*/ 3358111 h 6858000"/>
              <a:gd name="connsiteX28" fmla="*/ 4411835 w 10732631"/>
              <a:gd name="connsiteY28" fmla="*/ 1580111 h 6858000"/>
              <a:gd name="connsiteX29" fmla="*/ 4668361 w 10732631"/>
              <a:gd name="connsiteY29" fmla="*/ 1686369 h 6858000"/>
              <a:gd name="connsiteX30" fmla="*/ 9305884 w 10732631"/>
              <a:gd name="connsiteY30" fmla="*/ 6323892 h 6858000"/>
              <a:gd name="connsiteX31" fmla="*/ 9305884 w 10732631"/>
              <a:gd name="connsiteY31" fmla="*/ 6836948 h 6858000"/>
              <a:gd name="connsiteX32" fmla="*/ 9305884 w 10732631"/>
              <a:gd name="connsiteY32" fmla="*/ 6836946 h 6858000"/>
              <a:gd name="connsiteX33" fmla="*/ 9280109 w 10732631"/>
              <a:gd name="connsiteY33" fmla="*/ 6858000 h 6858000"/>
              <a:gd name="connsiteX34" fmla="*/ 8818604 w 10732631"/>
              <a:gd name="connsiteY34" fmla="*/ 6858000 h 6858000"/>
              <a:gd name="connsiteX35" fmla="*/ 8792829 w 10732631"/>
              <a:gd name="connsiteY35" fmla="*/ 6836946 h 6858000"/>
              <a:gd name="connsiteX36" fmla="*/ 4155306 w 10732631"/>
              <a:gd name="connsiteY36" fmla="*/ 2199424 h 6858000"/>
              <a:gd name="connsiteX37" fmla="*/ 4155306 w 10732631"/>
              <a:gd name="connsiteY37" fmla="*/ 1686369 h 6858000"/>
              <a:gd name="connsiteX38" fmla="*/ 4411835 w 10732631"/>
              <a:gd name="connsiteY38" fmla="*/ 1580111 h 6858000"/>
              <a:gd name="connsiteX39" fmla="*/ 5620152 w 10732631"/>
              <a:gd name="connsiteY39" fmla="*/ 1580110 h 6858000"/>
              <a:gd name="connsiteX40" fmla="*/ 5876680 w 10732631"/>
              <a:gd name="connsiteY40" fmla="*/ 1686368 h 6858000"/>
              <a:gd name="connsiteX41" fmla="*/ 10732631 w 10732631"/>
              <a:gd name="connsiteY41" fmla="*/ 6542320 h 6858000"/>
              <a:gd name="connsiteX42" fmla="*/ 10732631 w 10732631"/>
              <a:gd name="connsiteY42" fmla="*/ 6858000 h 6858000"/>
              <a:gd name="connsiteX43" fmla="*/ 10022202 w 10732631"/>
              <a:gd name="connsiteY43" fmla="*/ 6858000 h 6858000"/>
              <a:gd name="connsiteX44" fmla="*/ 5363625 w 10732631"/>
              <a:gd name="connsiteY44" fmla="*/ 2199423 h 6858000"/>
              <a:gd name="connsiteX45" fmla="*/ 5363625 w 10732631"/>
              <a:gd name="connsiteY45" fmla="*/ 1686368 h 6858000"/>
              <a:gd name="connsiteX46" fmla="*/ 5620152 w 10732631"/>
              <a:gd name="connsiteY46" fmla="*/ 1580110 h 6858000"/>
              <a:gd name="connsiteX47" fmla="*/ 0 w 10732631"/>
              <a:gd name="connsiteY47" fmla="*/ 2533946 h 6858000"/>
              <a:gd name="connsiteX48" fmla="*/ 2017511 w 10732631"/>
              <a:gd name="connsiteY48" fmla="*/ 2533946 h 6858000"/>
              <a:gd name="connsiteX49" fmla="*/ 2017511 w 10732631"/>
              <a:gd name="connsiteY49" fmla="*/ 2953645 h 6858000"/>
              <a:gd name="connsiteX50" fmla="*/ 1008756 w 10732631"/>
              <a:gd name="connsiteY50" fmla="*/ 3962400 h 6858000"/>
              <a:gd name="connsiteX51" fmla="*/ 0 w 10732631"/>
              <a:gd name="connsiteY51" fmla="*/ 2953645 h 6858000"/>
              <a:gd name="connsiteX52" fmla="*/ 0 w 10732631"/>
              <a:gd name="connsiteY52" fmla="*/ 2533946 h 6858000"/>
              <a:gd name="connsiteX53" fmla="*/ 8378524 w 10732631"/>
              <a:gd name="connsiteY53" fmla="*/ 743773 h 6858000"/>
              <a:gd name="connsiteX54" fmla="*/ 8635051 w 10732631"/>
              <a:gd name="connsiteY54" fmla="*/ 850031 h 6858000"/>
              <a:gd name="connsiteX55" fmla="*/ 10340228 w 10732631"/>
              <a:gd name="connsiteY55" fmla="*/ 2555209 h 6858000"/>
              <a:gd name="connsiteX56" fmla="*/ 10340228 w 10732631"/>
              <a:gd name="connsiteY56" fmla="*/ 3068265 h 6858000"/>
              <a:gd name="connsiteX57" fmla="*/ 10340228 w 10732631"/>
              <a:gd name="connsiteY57" fmla="*/ 3068263 h 6858000"/>
              <a:gd name="connsiteX58" fmla="*/ 9827172 w 10732631"/>
              <a:gd name="connsiteY58" fmla="*/ 3068263 h 6858000"/>
              <a:gd name="connsiteX59" fmla="*/ 8121996 w 10732631"/>
              <a:gd name="connsiteY59" fmla="*/ 1363086 h 6858000"/>
              <a:gd name="connsiteX60" fmla="*/ 8121996 w 10732631"/>
              <a:gd name="connsiteY60" fmla="*/ 850031 h 6858000"/>
              <a:gd name="connsiteX61" fmla="*/ 8378524 w 10732631"/>
              <a:gd name="connsiteY61" fmla="*/ 743773 h 6858000"/>
              <a:gd name="connsiteX62" fmla="*/ 7062200 w 10732631"/>
              <a:gd name="connsiteY62" fmla="*/ 612697 h 6858000"/>
              <a:gd name="connsiteX63" fmla="*/ 7318728 w 10732631"/>
              <a:gd name="connsiteY63" fmla="*/ 718955 h 6858000"/>
              <a:gd name="connsiteX64" fmla="*/ 10488805 w 10732631"/>
              <a:gd name="connsiteY64" fmla="*/ 3889033 h 6858000"/>
              <a:gd name="connsiteX65" fmla="*/ 10488805 w 10732631"/>
              <a:gd name="connsiteY65" fmla="*/ 4402089 h 6858000"/>
              <a:gd name="connsiteX66" fmla="*/ 10488805 w 10732631"/>
              <a:gd name="connsiteY66" fmla="*/ 4402087 h 6858000"/>
              <a:gd name="connsiteX67" fmla="*/ 9975750 w 10732631"/>
              <a:gd name="connsiteY67" fmla="*/ 4402087 h 6858000"/>
              <a:gd name="connsiteX68" fmla="*/ 6805673 w 10732631"/>
              <a:gd name="connsiteY68" fmla="*/ 1232010 h 6858000"/>
              <a:gd name="connsiteX69" fmla="*/ 6805673 w 10732631"/>
              <a:gd name="connsiteY69" fmla="*/ 718955 h 6858000"/>
              <a:gd name="connsiteX70" fmla="*/ 7062200 w 10732631"/>
              <a:gd name="connsiteY70" fmla="*/ 612697 h 6858000"/>
              <a:gd name="connsiteX71" fmla="*/ 4371995 w 10732631"/>
              <a:gd name="connsiteY71" fmla="*/ 0 h 6858000"/>
              <a:gd name="connsiteX72" fmla="*/ 5398106 w 10732631"/>
              <a:gd name="connsiteY72" fmla="*/ 0 h 6858000"/>
              <a:gd name="connsiteX73" fmla="*/ 10678822 w 10732631"/>
              <a:gd name="connsiteY73" fmla="*/ 5280718 h 6858000"/>
              <a:gd name="connsiteX74" fmla="*/ 10725310 w 10732631"/>
              <a:gd name="connsiteY74" fmla="*/ 5337629 h 6858000"/>
              <a:gd name="connsiteX75" fmla="*/ 10732631 w 10732631"/>
              <a:gd name="connsiteY75" fmla="*/ 5351542 h 6858000"/>
              <a:gd name="connsiteX76" fmla="*/ 10732631 w 10732631"/>
              <a:gd name="connsiteY76" fmla="*/ 5722950 h 6858000"/>
              <a:gd name="connsiteX77" fmla="*/ 10725310 w 10732631"/>
              <a:gd name="connsiteY77" fmla="*/ 5736863 h 6858000"/>
              <a:gd name="connsiteX78" fmla="*/ 10678822 w 10732631"/>
              <a:gd name="connsiteY78" fmla="*/ 5793774 h 6858000"/>
              <a:gd name="connsiteX79" fmla="*/ 10678822 w 10732631"/>
              <a:gd name="connsiteY79" fmla="*/ 5793772 h 6858000"/>
              <a:gd name="connsiteX80" fmla="*/ 10165767 w 10732631"/>
              <a:gd name="connsiteY80" fmla="*/ 5793772 h 6858000"/>
              <a:gd name="connsiteX81" fmla="*/ 4371995 w 10732631"/>
              <a:gd name="connsiteY81" fmla="*/ 0 h 6858000"/>
              <a:gd name="connsiteX0" fmla="*/ 4027003 w 10732631"/>
              <a:gd name="connsiteY0" fmla="*/ 6026314 h 6858000"/>
              <a:gd name="connsiteX1" fmla="*/ 4283530 w 10732631"/>
              <a:gd name="connsiteY1" fmla="*/ 6132571 h 6858000"/>
              <a:gd name="connsiteX2" fmla="*/ 5008959 w 10732631"/>
              <a:gd name="connsiteY2" fmla="*/ 6858000 h 6858000"/>
              <a:gd name="connsiteX3" fmla="*/ 3982847 w 10732631"/>
              <a:gd name="connsiteY3" fmla="*/ 6858000 h 6858000"/>
              <a:gd name="connsiteX4" fmla="*/ 3770474 w 10732631"/>
              <a:gd name="connsiteY4" fmla="*/ 6645627 h 6858000"/>
              <a:gd name="connsiteX5" fmla="*/ 3770474 w 10732631"/>
              <a:gd name="connsiteY5" fmla="*/ 6132571 h 6858000"/>
              <a:gd name="connsiteX6" fmla="*/ 4027003 w 10732631"/>
              <a:gd name="connsiteY6" fmla="*/ 6026314 h 6858000"/>
              <a:gd name="connsiteX7" fmla="*/ 5226044 w 10732631"/>
              <a:gd name="connsiteY7" fmla="*/ 4810762 h 6858000"/>
              <a:gd name="connsiteX8" fmla="*/ 5482571 w 10732631"/>
              <a:gd name="connsiteY8" fmla="*/ 4917019 h 6858000"/>
              <a:gd name="connsiteX9" fmla="*/ 7423552 w 10732631"/>
              <a:gd name="connsiteY9" fmla="*/ 6858000 h 6858000"/>
              <a:gd name="connsiteX10" fmla="*/ 6397442 w 10732631"/>
              <a:gd name="connsiteY10" fmla="*/ 6858000 h 6858000"/>
              <a:gd name="connsiteX11" fmla="*/ 4969516 w 10732631"/>
              <a:gd name="connsiteY11" fmla="*/ 5430074 h 6858000"/>
              <a:gd name="connsiteX12" fmla="*/ 4969516 w 10732631"/>
              <a:gd name="connsiteY12" fmla="*/ 4917019 h 6858000"/>
              <a:gd name="connsiteX13" fmla="*/ 5226044 w 10732631"/>
              <a:gd name="connsiteY13" fmla="*/ 4810762 h 6858000"/>
              <a:gd name="connsiteX14" fmla="*/ 4016831 w 10732631"/>
              <a:gd name="connsiteY14" fmla="*/ 4808883 h 6858000"/>
              <a:gd name="connsiteX15" fmla="*/ 4273358 w 10732631"/>
              <a:gd name="connsiteY15" fmla="*/ 4915140 h 6858000"/>
              <a:gd name="connsiteX16" fmla="*/ 6216216 w 10732631"/>
              <a:gd name="connsiteY16" fmla="*/ 6858000 h 6858000"/>
              <a:gd name="connsiteX17" fmla="*/ 5190107 w 10732631"/>
              <a:gd name="connsiteY17" fmla="*/ 6858000 h 6858000"/>
              <a:gd name="connsiteX18" fmla="*/ 3760302 w 10732631"/>
              <a:gd name="connsiteY18" fmla="*/ 5428196 h 6858000"/>
              <a:gd name="connsiteX19" fmla="*/ 3760302 w 10732631"/>
              <a:gd name="connsiteY19" fmla="*/ 4915140 h 6858000"/>
              <a:gd name="connsiteX20" fmla="*/ 4016831 w 10732631"/>
              <a:gd name="connsiteY20" fmla="*/ 4808883 h 6858000"/>
              <a:gd name="connsiteX21" fmla="*/ 4983334 w 10732631"/>
              <a:gd name="connsiteY21" fmla="*/ 3358111 h 6858000"/>
              <a:gd name="connsiteX22" fmla="*/ 5239861 w 10732631"/>
              <a:gd name="connsiteY22" fmla="*/ 3464368 h 6858000"/>
              <a:gd name="connsiteX23" fmla="*/ 8633493 w 10732631"/>
              <a:gd name="connsiteY23" fmla="*/ 6858000 h 6858000"/>
              <a:gd name="connsiteX24" fmla="*/ 7607384 w 10732631"/>
              <a:gd name="connsiteY24" fmla="*/ 6858000 h 6858000"/>
              <a:gd name="connsiteX25" fmla="*/ 4726806 w 10732631"/>
              <a:gd name="connsiteY25" fmla="*/ 3977423 h 6858000"/>
              <a:gd name="connsiteX26" fmla="*/ 4726806 w 10732631"/>
              <a:gd name="connsiteY26" fmla="*/ 3464368 h 6858000"/>
              <a:gd name="connsiteX27" fmla="*/ 4983334 w 10732631"/>
              <a:gd name="connsiteY27" fmla="*/ 3358111 h 6858000"/>
              <a:gd name="connsiteX28" fmla="*/ 4411835 w 10732631"/>
              <a:gd name="connsiteY28" fmla="*/ 1580111 h 6858000"/>
              <a:gd name="connsiteX29" fmla="*/ 4668361 w 10732631"/>
              <a:gd name="connsiteY29" fmla="*/ 1686369 h 6858000"/>
              <a:gd name="connsiteX30" fmla="*/ 9305884 w 10732631"/>
              <a:gd name="connsiteY30" fmla="*/ 6323892 h 6858000"/>
              <a:gd name="connsiteX31" fmla="*/ 9305884 w 10732631"/>
              <a:gd name="connsiteY31" fmla="*/ 6836948 h 6858000"/>
              <a:gd name="connsiteX32" fmla="*/ 9305884 w 10732631"/>
              <a:gd name="connsiteY32" fmla="*/ 6836946 h 6858000"/>
              <a:gd name="connsiteX33" fmla="*/ 9280109 w 10732631"/>
              <a:gd name="connsiteY33" fmla="*/ 6858000 h 6858000"/>
              <a:gd name="connsiteX34" fmla="*/ 8818604 w 10732631"/>
              <a:gd name="connsiteY34" fmla="*/ 6858000 h 6858000"/>
              <a:gd name="connsiteX35" fmla="*/ 8792829 w 10732631"/>
              <a:gd name="connsiteY35" fmla="*/ 6836946 h 6858000"/>
              <a:gd name="connsiteX36" fmla="*/ 4155306 w 10732631"/>
              <a:gd name="connsiteY36" fmla="*/ 2199424 h 6858000"/>
              <a:gd name="connsiteX37" fmla="*/ 4155306 w 10732631"/>
              <a:gd name="connsiteY37" fmla="*/ 1686369 h 6858000"/>
              <a:gd name="connsiteX38" fmla="*/ 4411835 w 10732631"/>
              <a:gd name="connsiteY38" fmla="*/ 1580111 h 6858000"/>
              <a:gd name="connsiteX39" fmla="*/ 5620152 w 10732631"/>
              <a:gd name="connsiteY39" fmla="*/ 1580110 h 6858000"/>
              <a:gd name="connsiteX40" fmla="*/ 5876680 w 10732631"/>
              <a:gd name="connsiteY40" fmla="*/ 1686368 h 6858000"/>
              <a:gd name="connsiteX41" fmla="*/ 10732631 w 10732631"/>
              <a:gd name="connsiteY41" fmla="*/ 6542320 h 6858000"/>
              <a:gd name="connsiteX42" fmla="*/ 10732631 w 10732631"/>
              <a:gd name="connsiteY42" fmla="*/ 6858000 h 6858000"/>
              <a:gd name="connsiteX43" fmla="*/ 10022202 w 10732631"/>
              <a:gd name="connsiteY43" fmla="*/ 6858000 h 6858000"/>
              <a:gd name="connsiteX44" fmla="*/ 5363625 w 10732631"/>
              <a:gd name="connsiteY44" fmla="*/ 2199423 h 6858000"/>
              <a:gd name="connsiteX45" fmla="*/ 5363625 w 10732631"/>
              <a:gd name="connsiteY45" fmla="*/ 1686368 h 6858000"/>
              <a:gd name="connsiteX46" fmla="*/ 5620152 w 10732631"/>
              <a:gd name="connsiteY46" fmla="*/ 1580110 h 6858000"/>
              <a:gd name="connsiteX47" fmla="*/ 0 w 10732631"/>
              <a:gd name="connsiteY47" fmla="*/ 2533946 h 6858000"/>
              <a:gd name="connsiteX48" fmla="*/ 2017511 w 10732631"/>
              <a:gd name="connsiteY48" fmla="*/ 2953645 h 6858000"/>
              <a:gd name="connsiteX49" fmla="*/ 1008756 w 10732631"/>
              <a:gd name="connsiteY49" fmla="*/ 3962400 h 6858000"/>
              <a:gd name="connsiteX50" fmla="*/ 0 w 10732631"/>
              <a:gd name="connsiteY50" fmla="*/ 2953645 h 6858000"/>
              <a:gd name="connsiteX51" fmla="*/ 0 w 10732631"/>
              <a:gd name="connsiteY51" fmla="*/ 2533946 h 6858000"/>
              <a:gd name="connsiteX52" fmla="*/ 8378524 w 10732631"/>
              <a:gd name="connsiteY52" fmla="*/ 743773 h 6858000"/>
              <a:gd name="connsiteX53" fmla="*/ 8635051 w 10732631"/>
              <a:gd name="connsiteY53" fmla="*/ 850031 h 6858000"/>
              <a:gd name="connsiteX54" fmla="*/ 10340228 w 10732631"/>
              <a:gd name="connsiteY54" fmla="*/ 2555209 h 6858000"/>
              <a:gd name="connsiteX55" fmla="*/ 10340228 w 10732631"/>
              <a:gd name="connsiteY55" fmla="*/ 3068265 h 6858000"/>
              <a:gd name="connsiteX56" fmla="*/ 10340228 w 10732631"/>
              <a:gd name="connsiteY56" fmla="*/ 3068263 h 6858000"/>
              <a:gd name="connsiteX57" fmla="*/ 9827172 w 10732631"/>
              <a:gd name="connsiteY57" fmla="*/ 3068263 h 6858000"/>
              <a:gd name="connsiteX58" fmla="*/ 8121996 w 10732631"/>
              <a:gd name="connsiteY58" fmla="*/ 1363086 h 6858000"/>
              <a:gd name="connsiteX59" fmla="*/ 8121996 w 10732631"/>
              <a:gd name="connsiteY59" fmla="*/ 850031 h 6858000"/>
              <a:gd name="connsiteX60" fmla="*/ 8378524 w 10732631"/>
              <a:gd name="connsiteY60" fmla="*/ 743773 h 6858000"/>
              <a:gd name="connsiteX61" fmla="*/ 7062200 w 10732631"/>
              <a:gd name="connsiteY61" fmla="*/ 612697 h 6858000"/>
              <a:gd name="connsiteX62" fmla="*/ 7318728 w 10732631"/>
              <a:gd name="connsiteY62" fmla="*/ 718955 h 6858000"/>
              <a:gd name="connsiteX63" fmla="*/ 10488805 w 10732631"/>
              <a:gd name="connsiteY63" fmla="*/ 3889033 h 6858000"/>
              <a:gd name="connsiteX64" fmla="*/ 10488805 w 10732631"/>
              <a:gd name="connsiteY64" fmla="*/ 4402089 h 6858000"/>
              <a:gd name="connsiteX65" fmla="*/ 10488805 w 10732631"/>
              <a:gd name="connsiteY65" fmla="*/ 4402087 h 6858000"/>
              <a:gd name="connsiteX66" fmla="*/ 9975750 w 10732631"/>
              <a:gd name="connsiteY66" fmla="*/ 4402087 h 6858000"/>
              <a:gd name="connsiteX67" fmla="*/ 6805673 w 10732631"/>
              <a:gd name="connsiteY67" fmla="*/ 1232010 h 6858000"/>
              <a:gd name="connsiteX68" fmla="*/ 6805673 w 10732631"/>
              <a:gd name="connsiteY68" fmla="*/ 718955 h 6858000"/>
              <a:gd name="connsiteX69" fmla="*/ 7062200 w 10732631"/>
              <a:gd name="connsiteY69" fmla="*/ 612697 h 6858000"/>
              <a:gd name="connsiteX70" fmla="*/ 4371995 w 10732631"/>
              <a:gd name="connsiteY70" fmla="*/ 0 h 6858000"/>
              <a:gd name="connsiteX71" fmla="*/ 5398106 w 10732631"/>
              <a:gd name="connsiteY71" fmla="*/ 0 h 6858000"/>
              <a:gd name="connsiteX72" fmla="*/ 10678822 w 10732631"/>
              <a:gd name="connsiteY72" fmla="*/ 5280718 h 6858000"/>
              <a:gd name="connsiteX73" fmla="*/ 10725310 w 10732631"/>
              <a:gd name="connsiteY73" fmla="*/ 5337629 h 6858000"/>
              <a:gd name="connsiteX74" fmla="*/ 10732631 w 10732631"/>
              <a:gd name="connsiteY74" fmla="*/ 5351542 h 6858000"/>
              <a:gd name="connsiteX75" fmla="*/ 10732631 w 10732631"/>
              <a:gd name="connsiteY75" fmla="*/ 5722950 h 6858000"/>
              <a:gd name="connsiteX76" fmla="*/ 10725310 w 10732631"/>
              <a:gd name="connsiteY76" fmla="*/ 5736863 h 6858000"/>
              <a:gd name="connsiteX77" fmla="*/ 10678822 w 10732631"/>
              <a:gd name="connsiteY77" fmla="*/ 5793774 h 6858000"/>
              <a:gd name="connsiteX78" fmla="*/ 10678822 w 10732631"/>
              <a:gd name="connsiteY78" fmla="*/ 5793772 h 6858000"/>
              <a:gd name="connsiteX79" fmla="*/ 10165767 w 10732631"/>
              <a:gd name="connsiteY79" fmla="*/ 5793772 h 6858000"/>
              <a:gd name="connsiteX80" fmla="*/ 4371995 w 10732631"/>
              <a:gd name="connsiteY80" fmla="*/ 0 h 6858000"/>
              <a:gd name="connsiteX0" fmla="*/ 4027003 w 10732631"/>
              <a:gd name="connsiteY0" fmla="*/ 6026314 h 6858000"/>
              <a:gd name="connsiteX1" fmla="*/ 4283530 w 10732631"/>
              <a:gd name="connsiteY1" fmla="*/ 6132571 h 6858000"/>
              <a:gd name="connsiteX2" fmla="*/ 5008959 w 10732631"/>
              <a:gd name="connsiteY2" fmla="*/ 6858000 h 6858000"/>
              <a:gd name="connsiteX3" fmla="*/ 3982847 w 10732631"/>
              <a:gd name="connsiteY3" fmla="*/ 6858000 h 6858000"/>
              <a:gd name="connsiteX4" fmla="*/ 3770474 w 10732631"/>
              <a:gd name="connsiteY4" fmla="*/ 6645627 h 6858000"/>
              <a:gd name="connsiteX5" fmla="*/ 3770474 w 10732631"/>
              <a:gd name="connsiteY5" fmla="*/ 6132571 h 6858000"/>
              <a:gd name="connsiteX6" fmla="*/ 4027003 w 10732631"/>
              <a:gd name="connsiteY6" fmla="*/ 6026314 h 6858000"/>
              <a:gd name="connsiteX7" fmla="*/ 5226044 w 10732631"/>
              <a:gd name="connsiteY7" fmla="*/ 4810762 h 6858000"/>
              <a:gd name="connsiteX8" fmla="*/ 5482571 w 10732631"/>
              <a:gd name="connsiteY8" fmla="*/ 4917019 h 6858000"/>
              <a:gd name="connsiteX9" fmla="*/ 7423552 w 10732631"/>
              <a:gd name="connsiteY9" fmla="*/ 6858000 h 6858000"/>
              <a:gd name="connsiteX10" fmla="*/ 6397442 w 10732631"/>
              <a:gd name="connsiteY10" fmla="*/ 6858000 h 6858000"/>
              <a:gd name="connsiteX11" fmla="*/ 4969516 w 10732631"/>
              <a:gd name="connsiteY11" fmla="*/ 5430074 h 6858000"/>
              <a:gd name="connsiteX12" fmla="*/ 4969516 w 10732631"/>
              <a:gd name="connsiteY12" fmla="*/ 4917019 h 6858000"/>
              <a:gd name="connsiteX13" fmla="*/ 5226044 w 10732631"/>
              <a:gd name="connsiteY13" fmla="*/ 4810762 h 6858000"/>
              <a:gd name="connsiteX14" fmla="*/ 4016831 w 10732631"/>
              <a:gd name="connsiteY14" fmla="*/ 4808883 h 6858000"/>
              <a:gd name="connsiteX15" fmla="*/ 4273358 w 10732631"/>
              <a:gd name="connsiteY15" fmla="*/ 4915140 h 6858000"/>
              <a:gd name="connsiteX16" fmla="*/ 6216216 w 10732631"/>
              <a:gd name="connsiteY16" fmla="*/ 6858000 h 6858000"/>
              <a:gd name="connsiteX17" fmla="*/ 5190107 w 10732631"/>
              <a:gd name="connsiteY17" fmla="*/ 6858000 h 6858000"/>
              <a:gd name="connsiteX18" fmla="*/ 3760302 w 10732631"/>
              <a:gd name="connsiteY18" fmla="*/ 5428196 h 6858000"/>
              <a:gd name="connsiteX19" fmla="*/ 3760302 w 10732631"/>
              <a:gd name="connsiteY19" fmla="*/ 4915140 h 6858000"/>
              <a:gd name="connsiteX20" fmla="*/ 4016831 w 10732631"/>
              <a:gd name="connsiteY20" fmla="*/ 4808883 h 6858000"/>
              <a:gd name="connsiteX21" fmla="*/ 4983334 w 10732631"/>
              <a:gd name="connsiteY21" fmla="*/ 3358111 h 6858000"/>
              <a:gd name="connsiteX22" fmla="*/ 5239861 w 10732631"/>
              <a:gd name="connsiteY22" fmla="*/ 3464368 h 6858000"/>
              <a:gd name="connsiteX23" fmla="*/ 8633493 w 10732631"/>
              <a:gd name="connsiteY23" fmla="*/ 6858000 h 6858000"/>
              <a:gd name="connsiteX24" fmla="*/ 7607384 w 10732631"/>
              <a:gd name="connsiteY24" fmla="*/ 6858000 h 6858000"/>
              <a:gd name="connsiteX25" fmla="*/ 4726806 w 10732631"/>
              <a:gd name="connsiteY25" fmla="*/ 3977423 h 6858000"/>
              <a:gd name="connsiteX26" fmla="*/ 4726806 w 10732631"/>
              <a:gd name="connsiteY26" fmla="*/ 3464368 h 6858000"/>
              <a:gd name="connsiteX27" fmla="*/ 4983334 w 10732631"/>
              <a:gd name="connsiteY27" fmla="*/ 3358111 h 6858000"/>
              <a:gd name="connsiteX28" fmla="*/ 4411835 w 10732631"/>
              <a:gd name="connsiteY28" fmla="*/ 1580111 h 6858000"/>
              <a:gd name="connsiteX29" fmla="*/ 4668361 w 10732631"/>
              <a:gd name="connsiteY29" fmla="*/ 1686369 h 6858000"/>
              <a:gd name="connsiteX30" fmla="*/ 9305884 w 10732631"/>
              <a:gd name="connsiteY30" fmla="*/ 6323892 h 6858000"/>
              <a:gd name="connsiteX31" fmla="*/ 9305884 w 10732631"/>
              <a:gd name="connsiteY31" fmla="*/ 6836948 h 6858000"/>
              <a:gd name="connsiteX32" fmla="*/ 9305884 w 10732631"/>
              <a:gd name="connsiteY32" fmla="*/ 6836946 h 6858000"/>
              <a:gd name="connsiteX33" fmla="*/ 9280109 w 10732631"/>
              <a:gd name="connsiteY33" fmla="*/ 6858000 h 6858000"/>
              <a:gd name="connsiteX34" fmla="*/ 8818604 w 10732631"/>
              <a:gd name="connsiteY34" fmla="*/ 6858000 h 6858000"/>
              <a:gd name="connsiteX35" fmla="*/ 8792829 w 10732631"/>
              <a:gd name="connsiteY35" fmla="*/ 6836946 h 6858000"/>
              <a:gd name="connsiteX36" fmla="*/ 4155306 w 10732631"/>
              <a:gd name="connsiteY36" fmla="*/ 2199424 h 6858000"/>
              <a:gd name="connsiteX37" fmla="*/ 4155306 w 10732631"/>
              <a:gd name="connsiteY37" fmla="*/ 1686369 h 6858000"/>
              <a:gd name="connsiteX38" fmla="*/ 4411835 w 10732631"/>
              <a:gd name="connsiteY38" fmla="*/ 1580111 h 6858000"/>
              <a:gd name="connsiteX39" fmla="*/ 5620152 w 10732631"/>
              <a:gd name="connsiteY39" fmla="*/ 1580110 h 6858000"/>
              <a:gd name="connsiteX40" fmla="*/ 5876680 w 10732631"/>
              <a:gd name="connsiteY40" fmla="*/ 1686368 h 6858000"/>
              <a:gd name="connsiteX41" fmla="*/ 10732631 w 10732631"/>
              <a:gd name="connsiteY41" fmla="*/ 6542320 h 6858000"/>
              <a:gd name="connsiteX42" fmla="*/ 10732631 w 10732631"/>
              <a:gd name="connsiteY42" fmla="*/ 6858000 h 6858000"/>
              <a:gd name="connsiteX43" fmla="*/ 10022202 w 10732631"/>
              <a:gd name="connsiteY43" fmla="*/ 6858000 h 6858000"/>
              <a:gd name="connsiteX44" fmla="*/ 5363625 w 10732631"/>
              <a:gd name="connsiteY44" fmla="*/ 2199423 h 6858000"/>
              <a:gd name="connsiteX45" fmla="*/ 5363625 w 10732631"/>
              <a:gd name="connsiteY45" fmla="*/ 1686368 h 6858000"/>
              <a:gd name="connsiteX46" fmla="*/ 5620152 w 10732631"/>
              <a:gd name="connsiteY46" fmla="*/ 1580110 h 6858000"/>
              <a:gd name="connsiteX47" fmla="*/ 0 w 10732631"/>
              <a:gd name="connsiteY47" fmla="*/ 2533946 h 6858000"/>
              <a:gd name="connsiteX48" fmla="*/ 1008756 w 10732631"/>
              <a:gd name="connsiteY48" fmla="*/ 3962400 h 6858000"/>
              <a:gd name="connsiteX49" fmla="*/ 0 w 10732631"/>
              <a:gd name="connsiteY49" fmla="*/ 2953645 h 6858000"/>
              <a:gd name="connsiteX50" fmla="*/ 0 w 10732631"/>
              <a:gd name="connsiteY50" fmla="*/ 2533946 h 6858000"/>
              <a:gd name="connsiteX51" fmla="*/ 8378524 w 10732631"/>
              <a:gd name="connsiteY51" fmla="*/ 743773 h 6858000"/>
              <a:gd name="connsiteX52" fmla="*/ 8635051 w 10732631"/>
              <a:gd name="connsiteY52" fmla="*/ 850031 h 6858000"/>
              <a:gd name="connsiteX53" fmla="*/ 10340228 w 10732631"/>
              <a:gd name="connsiteY53" fmla="*/ 2555209 h 6858000"/>
              <a:gd name="connsiteX54" fmla="*/ 10340228 w 10732631"/>
              <a:gd name="connsiteY54" fmla="*/ 3068265 h 6858000"/>
              <a:gd name="connsiteX55" fmla="*/ 10340228 w 10732631"/>
              <a:gd name="connsiteY55" fmla="*/ 3068263 h 6858000"/>
              <a:gd name="connsiteX56" fmla="*/ 9827172 w 10732631"/>
              <a:gd name="connsiteY56" fmla="*/ 3068263 h 6858000"/>
              <a:gd name="connsiteX57" fmla="*/ 8121996 w 10732631"/>
              <a:gd name="connsiteY57" fmla="*/ 1363086 h 6858000"/>
              <a:gd name="connsiteX58" fmla="*/ 8121996 w 10732631"/>
              <a:gd name="connsiteY58" fmla="*/ 850031 h 6858000"/>
              <a:gd name="connsiteX59" fmla="*/ 8378524 w 10732631"/>
              <a:gd name="connsiteY59" fmla="*/ 743773 h 6858000"/>
              <a:gd name="connsiteX60" fmla="*/ 7062200 w 10732631"/>
              <a:gd name="connsiteY60" fmla="*/ 612697 h 6858000"/>
              <a:gd name="connsiteX61" fmla="*/ 7318728 w 10732631"/>
              <a:gd name="connsiteY61" fmla="*/ 718955 h 6858000"/>
              <a:gd name="connsiteX62" fmla="*/ 10488805 w 10732631"/>
              <a:gd name="connsiteY62" fmla="*/ 3889033 h 6858000"/>
              <a:gd name="connsiteX63" fmla="*/ 10488805 w 10732631"/>
              <a:gd name="connsiteY63" fmla="*/ 4402089 h 6858000"/>
              <a:gd name="connsiteX64" fmla="*/ 10488805 w 10732631"/>
              <a:gd name="connsiteY64" fmla="*/ 4402087 h 6858000"/>
              <a:gd name="connsiteX65" fmla="*/ 9975750 w 10732631"/>
              <a:gd name="connsiteY65" fmla="*/ 4402087 h 6858000"/>
              <a:gd name="connsiteX66" fmla="*/ 6805673 w 10732631"/>
              <a:gd name="connsiteY66" fmla="*/ 1232010 h 6858000"/>
              <a:gd name="connsiteX67" fmla="*/ 6805673 w 10732631"/>
              <a:gd name="connsiteY67" fmla="*/ 718955 h 6858000"/>
              <a:gd name="connsiteX68" fmla="*/ 7062200 w 10732631"/>
              <a:gd name="connsiteY68" fmla="*/ 612697 h 6858000"/>
              <a:gd name="connsiteX69" fmla="*/ 4371995 w 10732631"/>
              <a:gd name="connsiteY69" fmla="*/ 0 h 6858000"/>
              <a:gd name="connsiteX70" fmla="*/ 5398106 w 10732631"/>
              <a:gd name="connsiteY70" fmla="*/ 0 h 6858000"/>
              <a:gd name="connsiteX71" fmla="*/ 10678822 w 10732631"/>
              <a:gd name="connsiteY71" fmla="*/ 5280718 h 6858000"/>
              <a:gd name="connsiteX72" fmla="*/ 10725310 w 10732631"/>
              <a:gd name="connsiteY72" fmla="*/ 5337629 h 6858000"/>
              <a:gd name="connsiteX73" fmla="*/ 10732631 w 10732631"/>
              <a:gd name="connsiteY73" fmla="*/ 5351542 h 6858000"/>
              <a:gd name="connsiteX74" fmla="*/ 10732631 w 10732631"/>
              <a:gd name="connsiteY74" fmla="*/ 5722950 h 6858000"/>
              <a:gd name="connsiteX75" fmla="*/ 10725310 w 10732631"/>
              <a:gd name="connsiteY75" fmla="*/ 5736863 h 6858000"/>
              <a:gd name="connsiteX76" fmla="*/ 10678822 w 10732631"/>
              <a:gd name="connsiteY76" fmla="*/ 5793774 h 6858000"/>
              <a:gd name="connsiteX77" fmla="*/ 10678822 w 10732631"/>
              <a:gd name="connsiteY77" fmla="*/ 5793772 h 6858000"/>
              <a:gd name="connsiteX78" fmla="*/ 10165767 w 10732631"/>
              <a:gd name="connsiteY78" fmla="*/ 5793772 h 6858000"/>
              <a:gd name="connsiteX79" fmla="*/ 4371995 w 10732631"/>
              <a:gd name="connsiteY79" fmla="*/ 0 h 6858000"/>
              <a:gd name="connsiteX0" fmla="*/ 4027003 w 10732631"/>
              <a:gd name="connsiteY0" fmla="*/ 6026314 h 6858000"/>
              <a:gd name="connsiteX1" fmla="*/ 4283530 w 10732631"/>
              <a:gd name="connsiteY1" fmla="*/ 6132571 h 6858000"/>
              <a:gd name="connsiteX2" fmla="*/ 5008959 w 10732631"/>
              <a:gd name="connsiteY2" fmla="*/ 6858000 h 6858000"/>
              <a:gd name="connsiteX3" fmla="*/ 3982847 w 10732631"/>
              <a:gd name="connsiteY3" fmla="*/ 6858000 h 6858000"/>
              <a:gd name="connsiteX4" fmla="*/ 3770474 w 10732631"/>
              <a:gd name="connsiteY4" fmla="*/ 6645627 h 6858000"/>
              <a:gd name="connsiteX5" fmla="*/ 3770474 w 10732631"/>
              <a:gd name="connsiteY5" fmla="*/ 6132571 h 6858000"/>
              <a:gd name="connsiteX6" fmla="*/ 4027003 w 10732631"/>
              <a:gd name="connsiteY6" fmla="*/ 6026314 h 6858000"/>
              <a:gd name="connsiteX7" fmla="*/ 5226044 w 10732631"/>
              <a:gd name="connsiteY7" fmla="*/ 4810762 h 6858000"/>
              <a:gd name="connsiteX8" fmla="*/ 5482571 w 10732631"/>
              <a:gd name="connsiteY8" fmla="*/ 4917019 h 6858000"/>
              <a:gd name="connsiteX9" fmla="*/ 7423552 w 10732631"/>
              <a:gd name="connsiteY9" fmla="*/ 6858000 h 6858000"/>
              <a:gd name="connsiteX10" fmla="*/ 6397442 w 10732631"/>
              <a:gd name="connsiteY10" fmla="*/ 6858000 h 6858000"/>
              <a:gd name="connsiteX11" fmla="*/ 4969516 w 10732631"/>
              <a:gd name="connsiteY11" fmla="*/ 5430074 h 6858000"/>
              <a:gd name="connsiteX12" fmla="*/ 4969516 w 10732631"/>
              <a:gd name="connsiteY12" fmla="*/ 4917019 h 6858000"/>
              <a:gd name="connsiteX13" fmla="*/ 5226044 w 10732631"/>
              <a:gd name="connsiteY13" fmla="*/ 4810762 h 6858000"/>
              <a:gd name="connsiteX14" fmla="*/ 4016831 w 10732631"/>
              <a:gd name="connsiteY14" fmla="*/ 4808883 h 6858000"/>
              <a:gd name="connsiteX15" fmla="*/ 4273358 w 10732631"/>
              <a:gd name="connsiteY15" fmla="*/ 4915140 h 6858000"/>
              <a:gd name="connsiteX16" fmla="*/ 6216216 w 10732631"/>
              <a:gd name="connsiteY16" fmla="*/ 6858000 h 6858000"/>
              <a:gd name="connsiteX17" fmla="*/ 5190107 w 10732631"/>
              <a:gd name="connsiteY17" fmla="*/ 6858000 h 6858000"/>
              <a:gd name="connsiteX18" fmla="*/ 3760302 w 10732631"/>
              <a:gd name="connsiteY18" fmla="*/ 5428196 h 6858000"/>
              <a:gd name="connsiteX19" fmla="*/ 3760302 w 10732631"/>
              <a:gd name="connsiteY19" fmla="*/ 4915140 h 6858000"/>
              <a:gd name="connsiteX20" fmla="*/ 4016831 w 10732631"/>
              <a:gd name="connsiteY20" fmla="*/ 4808883 h 6858000"/>
              <a:gd name="connsiteX21" fmla="*/ 4983334 w 10732631"/>
              <a:gd name="connsiteY21" fmla="*/ 3358111 h 6858000"/>
              <a:gd name="connsiteX22" fmla="*/ 5239861 w 10732631"/>
              <a:gd name="connsiteY22" fmla="*/ 3464368 h 6858000"/>
              <a:gd name="connsiteX23" fmla="*/ 8633493 w 10732631"/>
              <a:gd name="connsiteY23" fmla="*/ 6858000 h 6858000"/>
              <a:gd name="connsiteX24" fmla="*/ 7607384 w 10732631"/>
              <a:gd name="connsiteY24" fmla="*/ 6858000 h 6858000"/>
              <a:gd name="connsiteX25" fmla="*/ 4726806 w 10732631"/>
              <a:gd name="connsiteY25" fmla="*/ 3977423 h 6858000"/>
              <a:gd name="connsiteX26" fmla="*/ 4726806 w 10732631"/>
              <a:gd name="connsiteY26" fmla="*/ 3464368 h 6858000"/>
              <a:gd name="connsiteX27" fmla="*/ 4983334 w 10732631"/>
              <a:gd name="connsiteY27" fmla="*/ 3358111 h 6858000"/>
              <a:gd name="connsiteX28" fmla="*/ 4411835 w 10732631"/>
              <a:gd name="connsiteY28" fmla="*/ 1580111 h 6858000"/>
              <a:gd name="connsiteX29" fmla="*/ 4668361 w 10732631"/>
              <a:gd name="connsiteY29" fmla="*/ 1686369 h 6858000"/>
              <a:gd name="connsiteX30" fmla="*/ 9305884 w 10732631"/>
              <a:gd name="connsiteY30" fmla="*/ 6323892 h 6858000"/>
              <a:gd name="connsiteX31" fmla="*/ 9305884 w 10732631"/>
              <a:gd name="connsiteY31" fmla="*/ 6836948 h 6858000"/>
              <a:gd name="connsiteX32" fmla="*/ 9305884 w 10732631"/>
              <a:gd name="connsiteY32" fmla="*/ 6836946 h 6858000"/>
              <a:gd name="connsiteX33" fmla="*/ 9280109 w 10732631"/>
              <a:gd name="connsiteY33" fmla="*/ 6858000 h 6858000"/>
              <a:gd name="connsiteX34" fmla="*/ 8818604 w 10732631"/>
              <a:gd name="connsiteY34" fmla="*/ 6858000 h 6858000"/>
              <a:gd name="connsiteX35" fmla="*/ 8792829 w 10732631"/>
              <a:gd name="connsiteY35" fmla="*/ 6836946 h 6858000"/>
              <a:gd name="connsiteX36" fmla="*/ 4155306 w 10732631"/>
              <a:gd name="connsiteY36" fmla="*/ 2199424 h 6858000"/>
              <a:gd name="connsiteX37" fmla="*/ 4155306 w 10732631"/>
              <a:gd name="connsiteY37" fmla="*/ 1686369 h 6858000"/>
              <a:gd name="connsiteX38" fmla="*/ 4411835 w 10732631"/>
              <a:gd name="connsiteY38" fmla="*/ 1580111 h 6858000"/>
              <a:gd name="connsiteX39" fmla="*/ 5620152 w 10732631"/>
              <a:gd name="connsiteY39" fmla="*/ 1580110 h 6858000"/>
              <a:gd name="connsiteX40" fmla="*/ 5876680 w 10732631"/>
              <a:gd name="connsiteY40" fmla="*/ 1686368 h 6858000"/>
              <a:gd name="connsiteX41" fmla="*/ 10732631 w 10732631"/>
              <a:gd name="connsiteY41" fmla="*/ 6542320 h 6858000"/>
              <a:gd name="connsiteX42" fmla="*/ 10732631 w 10732631"/>
              <a:gd name="connsiteY42" fmla="*/ 6858000 h 6858000"/>
              <a:gd name="connsiteX43" fmla="*/ 10022202 w 10732631"/>
              <a:gd name="connsiteY43" fmla="*/ 6858000 h 6858000"/>
              <a:gd name="connsiteX44" fmla="*/ 5363625 w 10732631"/>
              <a:gd name="connsiteY44" fmla="*/ 2199423 h 6858000"/>
              <a:gd name="connsiteX45" fmla="*/ 5363625 w 10732631"/>
              <a:gd name="connsiteY45" fmla="*/ 1686368 h 6858000"/>
              <a:gd name="connsiteX46" fmla="*/ 5620152 w 10732631"/>
              <a:gd name="connsiteY46" fmla="*/ 1580110 h 6858000"/>
              <a:gd name="connsiteX47" fmla="*/ 0 w 10732631"/>
              <a:gd name="connsiteY47" fmla="*/ 2533946 h 6858000"/>
              <a:gd name="connsiteX48" fmla="*/ 0 w 10732631"/>
              <a:gd name="connsiteY48" fmla="*/ 2953645 h 6858000"/>
              <a:gd name="connsiteX49" fmla="*/ 0 w 10732631"/>
              <a:gd name="connsiteY49" fmla="*/ 2533946 h 6858000"/>
              <a:gd name="connsiteX50" fmla="*/ 8378524 w 10732631"/>
              <a:gd name="connsiteY50" fmla="*/ 743773 h 6858000"/>
              <a:gd name="connsiteX51" fmla="*/ 8635051 w 10732631"/>
              <a:gd name="connsiteY51" fmla="*/ 850031 h 6858000"/>
              <a:gd name="connsiteX52" fmla="*/ 10340228 w 10732631"/>
              <a:gd name="connsiteY52" fmla="*/ 2555209 h 6858000"/>
              <a:gd name="connsiteX53" fmla="*/ 10340228 w 10732631"/>
              <a:gd name="connsiteY53" fmla="*/ 3068265 h 6858000"/>
              <a:gd name="connsiteX54" fmla="*/ 10340228 w 10732631"/>
              <a:gd name="connsiteY54" fmla="*/ 3068263 h 6858000"/>
              <a:gd name="connsiteX55" fmla="*/ 9827172 w 10732631"/>
              <a:gd name="connsiteY55" fmla="*/ 3068263 h 6858000"/>
              <a:gd name="connsiteX56" fmla="*/ 8121996 w 10732631"/>
              <a:gd name="connsiteY56" fmla="*/ 1363086 h 6858000"/>
              <a:gd name="connsiteX57" fmla="*/ 8121996 w 10732631"/>
              <a:gd name="connsiteY57" fmla="*/ 850031 h 6858000"/>
              <a:gd name="connsiteX58" fmla="*/ 8378524 w 10732631"/>
              <a:gd name="connsiteY58" fmla="*/ 743773 h 6858000"/>
              <a:gd name="connsiteX59" fmla="*/ 7062200 w 10732631"/>
              <a:gd name="connsiteY59" fmla="*/ 612697 h 6858000"/>
              <a:gd name="connsiteX60" fmla="*/ 7318728 w 10732631"/>
              <a:gd name="connsiteY60" fmla="*/ 718955 h 6858000"/>
              <a:gd name="connsiteX61" fmla="*/ 10488805 w 10732631"/>
              <a:gd name="connsiteY61" fmla="*/ 3889033 h 6858000"/>
              <a:gd name="connsiteX62" fmla="*/ 10488805 w 10732631"/>
              <a:gd name="connsiteY62" fmla="*/ 4402089 h 6858000"/>
              <a:gd name="connsiteX63" fmla="*/ 10488805 w 10732631"/>
              <a:gd name="connsiteY63" fmla="*/ 4402087 h 6858000"/>
              <a:gd name="connsiteX64" fmla="*/ 9975750 w 10732631"/>
              <a:gd name="connsiteY64" fmla="*/ 4402087 h 6858000"/>
              <a:gd name="connsiteX65" fmla="*/ 6805673 w 10732631"/>
              <a:gd name="connsiteY65" fmla="*/ 1232010 h 6858000"/>
              <a:gd name="connsiteX66" fmla="*/ 6805673 w 10732631"/>
              <a:gd name="connsiteY66" fmla="*/ 718955 h 6858000"/>
              <a:gd name="connsiteX67" fmla="*/ 7062200 w 10732631"/>
              <a:gd name="connsiteY67" fmla="*/ 612697 h 6858000"/>
              <a:gd name="connsiteX68" fmla="*/ 4371995 w 10732631"/>
              <a:gd name="connsiteY68" fmla="*/ 0 h 6858000"/>
              <a:gd name="connsiteX69" fmla="*/ 5398106 w 10732631"/>
              <a:gd name="connsiteY69" fmla="*/ 0 h 6858000"/>
              <a:gd name="connsiteX70" fmla="*/ 10678822 w 10732631"/>
              <a:gd name="connsiteY70" fmla="*/ 5280718 h 6858000"/>
              <a:gd name="connsiteX71" fmla="*/ 10725310 w 10732631"/>
              <a:gd name="connsiteY71" fmla="*/ 5337629 h 6858000"/>
              <a:gd name="connsiteX72" fmla="*/ 10732631 w 10732631"/>
              <a:gd name="connsiteY72" fmla="*/ 5351542 h 6858000"/>
              <a:gd name="connsiteX73" fmla="*/ 10732631 w 10732631"/>
              <a:gd name="connsiteY73" fmla="*/ 5722950 h 6858000"/>
              <a:gd name="connsiteX74" fmla="*/ 10725310 w 10732631"/>
              <a:gd name="connsiteY74" fmla="*/ 5736863 h 6858000"/>
              <a:gd name="connsiteX75" fmla="*/ 10678822 w 10732631"/>
              <a:gd name="connsiteY75" fmla="*/ 5793774 h 6858000"/>
              <a:gd name="connsiteX76" fmla="*/ 10678822 w 10732631"/>
              <a:gd name="connsiteY76" fmla="*/ 5793772 h 6858000"/>
              <a:gd name="connsiteX77" fmla="*/ 10165767 w 10732631"/>
              <a:gd name="connsiteY77" fmla="*/ 5793772 h 6858000"/>
              <a:gd name="connsiteX78" fmla="*/ 4371995 w 10732631"/>
              <a:gd name="connsiteY78" fmla="*/ 0 h 6858000"/>
              <a:gd name="connsiteX0" fmla="*/ 372959 w 7078587"/>
              <a:gd name="connsiteY0" fmla="*/ 6026314 h 6858000"/>
              <a:gd name="connsiteX1" fmla="*/ 629486 w 7078587"/>
              <a:gd name="connsiteY1" fmla="*/ 6132571 h 6858000"/>
              <a:gd name="connsiteX2" fmla="*/ 1354915 w 7078587"/>
              <a:gd name="connsiteY2" fmla="*/ 6858000 h 6858000"/>
              <a:gd name="connsiteX3" fmla="*/ 328803 w 7078587"/>
              <a:gd name="connsiteY3" fmla="*/ 6858000 h 6858000"/>
              <a:gd name="connsiteX4" fmla="*/ 116430 w 7078587"/>
              <a:gd name="connsiteY4" fmla="*/ 6645627 h 6858000"/>
              <a:gd name="connsiteX5" fmla="*/ 116430 w 7078587"/>
              <a:gd name="connsiteY5" fmla="*/ 6132571 h 6858000"/>
              <a:gd name="connsiteX6" fmla="*/ 372959 w 7078587"/>
              <a:gd name="connsiteY6" fmla="*/ 6026314 h 6858000"/>
              <a:gd name="connsiteX7" fmla="*/ 1572000 w 7078587"/>
              <a:gd name="connsiteY7" fmla="*/ 4810762 h 6858000"/>
              <a:gd name="connsiteX8" fmla="*/ 1828527 w 7078587"/>
              <a:gd name="connsiteY8" fmla="*/ 4917019 h 6858000"/>
              <a:gd name="connsiteX9" fmla="*/ 3769508 w 7078587"/>
              <a:gd name="connsiteY9" fmla="*/ 6858000 h 6858000"/>
              <a:gd name="connsiteX10" fmla="*/ 2743398 w 7078587"/>
              <a:gd name="connsiteY10" fmla="*/ 6858000 h 6858000"/>
              <a:gd name="connsiteX11" fmla="*/ 1315472 w 7078587"/>
              <a:gd name="connsiteY11" fmla="*/ 5430074 h 6858000"/>
              <a:gd name="connsiteX12" fmla="*/ 1315472 w 7078587"/>
              <a:gd name="connsiteY12" fmla="*/ 4917019 h 6858000"/>
              <a:gd name="connsiteX13" fmla="*/ 1572000 w 7078587"/>
              <a:gd name="connsiteY13" fmla="*/ 4810762 h 6858000"/>
              <a:gd name="connsiteX14" fmla="*/ 362787 w 7078587"/>
              <a:gd name="connsiteY14" fmla="*/ 4808883 h 6858000"/>
              <a:gd name="connsiteX15" fmla="*/ 619314 w 7078587"/>
              <a:gd name="connsiteY15" fmla="*/ 4915140 h 6858000"/>
              <a:gd name="connsiteX16" fmla="*/ 2562172 w 7078587"/>
              <a:gd name="connsiteY16" fmla="*/ 6858000 h 6858000"/>
              <a:gd name="connsiteX17" fmla="*/ 1536063 w 7078587"/>
              <a:gd name="connsiteY17" fmla="*/ 6858000 h 6858000"/>
              <a:gd name="connsiteX18" fmla="*/ 106258 w 7078587"/>
              <a:gd name="connsiteY18" fmla="*/ 5428196 h 6858000"/>
              <a:gd name="connsiteX19" fmla="*/ 106258 w 7078587"/>
              <a:gd name="connsiteY19" fmla="*/ 4915140 h 6858000"/>
              <a:gd name="connsiteX20" fmla="*/ 362787 w 7078587"/>
              <a:gd name="connsiteY20" fmla="*/ 4808883 h 6858000"/>
              <a:gd name="connsiteX21" fmla="*/ 1329290 w 7078587"/>
              <a:gd name="connsiteY21" fmla="*/ 3358111 h 6858000"/>
              <a:gd name="connsiteX22" fmla="*/ 1585817 w 7078587"/>
              <a:gd name="connsiteY22" fmla="*/ 3464368 h 6858000"/>
              <a:gd name="connsiteX23" fmla="*/ 4979449 w 7078587"/>
              <a:gd name="connsiteY23" fmla="*/ 6858000 h 6858000"/>
              <a:gd name="connsiteX24" fmla="*/ 3953340 w 7078587"/>
              <a:gd name="connsiteY24" fmla="*/ 6858000 h 6858000"/>
              <a:gd name="connsiteX25" fmla="*/ 1072762 w 7078587"/>
              <a:gd name="connsiteY25" fmla="*/ 3977423 h 6858000"/>
              <a:gd name="connsiteX26" fmla="*/ 1072762 w 7078587"/>
              <a:gd name="connsiteY26" fmla="*/ 3464368 h 6858000"/>
              <a:gd name="connsiteX27" fmla="*/ 1329290 w 7078587"/>
              <a:gd name="connsiteY27" fmla="*/ 3358111 h 6858000"/>
              <a:gd name="connsiteX28" fmla="*/ 757791 w 7078587"/>
              <a:gd name="connsiteY28" fmla="*/ 1580111 h 6858000"/>
              <a:gd name="connsiteX29" fmla="*/ 1014317 w 7078587"/>
              <a:gd name="connsiteY29" fmla="*/ 1686369 h 6858000"/>
              <a:gd name="connsiteX30" fmla="*/ 5651840 w 7078587"/>
              <a:gd name="connsiteY30" fmla="*/ 6323892 h 6858000"/>
              <a:gd name="connsiteX31" fmla="*/ 5651840 w 7078587"/>
              <a:gd name="connsiteY31" fmla="*/ 6836948 h 6858000"/>
              <a:gd name="connsiteX32" fmla="*/ 5651840 w 7078587"/>
              <a:gd name="connsiteY32" fmla="*/ 6836946 h 6858000"/>
              <a:gd name="connsiteX33" fmla="*/ 5626065 w 7078587"/>
              <a:gd name="connsiteY33" fmla="*/ 6858000 h 6858000"/>
              <a:gd name="connsiteX34" fmla="*/ 5164560 w 7078587"/>
              <a:gd name="connsiteY34" fmla="*/ 6858000 h 6858000"/>
              <a:gd name="connsiteX35" fmla="*/ 5138785 w 7078587"/>
              <a:gd name="connsiteY35" fmla="*/ 6836946 h 6858000"/>
              <a:gd name="connsiteX36" fmla="*/ 501262 w 7078587"/>
              <a:gd name="connsiteY36" fmla="*/ 2199424 h 6858000"/>
              <a:gd name="connsiteX37" fmla="*/ 501262 w 7078587"/>
              <a:gd name="connsiteY37" fmla="*/ 1686369 h 6858000"/>
              <a:gd name="connsiteX38" fmla="*/ 757791 w 7078587"/>
              <a:gd name="connsiteY38" fmla="*/ 1580111 h 6858000"/>
              <a:gd name="connsiteX39" fmla="*/ 1966108 w 7078587"/>
              <a:gd name="connsiteY39" fmla="*/ 1580110 h 6858000"/>
              <a:gd name="connsiteX40" fmla="*/ 2222636 w 7078587"/>
              <a:gd name="connsiteY40" fmla="*/ 1686368 h 6858000"/>
              <a:gd name="connsiteX41" fmla="*/ 7078587 w 7078587"/>
              <a:gd name="connsiteY41" fmla="*/ 6542320 h 6858000"/>
              <a:gd name="connsiteX42" fmla="*/ 7078587 w 7078587"/>
              <a:gd name="connsiteY42" fmla="*/ 6858000 h 6858000"/>
              <a:gd name="connsiteX43" fmla="*/ 6368158 w 7078587"/>
              <a:gd name="connsiteY43" fmla="*/ 6858000 h 6858000"/>
              <a:gd name="connsiteX44" fmla="*/ 1709581 w 7078587"/>
              <a:gd name="connsiteY44" fmla="*/ 2199423 h 6858000"/>
              <a:gd name="connsiteX45" fmla="*/ 1709581 w 7078587"/>
              <a:gd name="connsiteY45" fmla="*/ 1686368 h 6858000"/>
              <a:gd name="connsiteX46" fmla="*/ 1966108 w 7078587"/>
              <a:gd name="connsiteY46" fmla="*/ 1580110 h 6858000"/>
              <a:gd name="connsiteX47" fmla="*/ 4724480 w 7078587"/>
              <a:gd name="connsiteY47" fmla="*/ 743773 h 6858000"/>
              <a:gd name="connsiteX48" fmla="*/ 4981007 w 7078587"/>
              <a:gd name="connsiteY48" fmla="*/ 850031 h 6858000"/>
              <a:gd name="connsiteX49" fmla="*/ 6686184 w 7078587"/>
              <a:gd name="connsiteY49" fmla="*/ 2555209 h 6858000"/>
              <a:gd name="connsiteX50" fmla="*/ 6686184 w 7078587"/>
              <a:gd name="connsiteY50" fmla="*/ 3068265 h 6858000"/>
              <a:gd name="connsiteX51" fmla="*/ 6686184 w 7078587"/>
              <a:gd name="connsiteY51" fmla="*/ 3068263 h 6858000"/>
              <a:gd name="connsiteX52" fmla="*/ 6173128 w 7078587"/>
              <a:gd name="connsiteY52" fmla="*/ 3068263 h 6858000"/>
              <a:gd name="connsiteX53" fmla="*/ 4467952 w 7078587"/>
              <a:gd name="connsiteY53" fmla="*/ 1363086 h 6858000"/>
              <a:gd name="connsiteX54" fmla="*/ 4467952 w 7078587"/>
              <a:gd name="connsiteY54" fmla="*/ 850031 h 6858000"/>
              <a:gd name="connsiteX55" fmla="*/ 4724480 w 7078587"/>
              <a:gd name="connsiteY55" fmla="*/ 743773 h 6858000"/>
              <a:gd name="connsiteX56" fmla="*/ 3408156 w 7078587"/>
              <a:gd name="connsiteY56" fmla="*/ 612697 h 6858000"/>
              <a:gd name="connsiteX57" fmla="*/ 3664684 w 7078587"/>
              <a:gd name="connsiteY57" fmla="*/ 718955 h 6858000"/>
              <a:gd name="connsiteX58" fmla="*/ 6834761 w 7078587"/>
              <a:gd name="connsiteY58" fmla="*/ 3889033 h 6858000"/>
              <a:gd name="connsiteX59" fmla="*/ 6834761 w 7078587"/>
              <a:gd name="connsiteY59" fmla="*/ 4402089 h 6858000"/>
              <a:gd name="connsiteX60" fmla="*/ 6834761 w 7078587"/>
              <a:gd name="connsiteY60" fmla="*/ 4402087 h 6858000"/>
              <a:gd name="connsiteX61" fmla="*/ 6321706 w 7078587"/>
              <a:gd name="connsiteY61" fmla="*/ 4402087 h 6858000"/>
              <a:gd name="connsiteX62" fmla="*/ 3151629 w 7078587"/>
              <a:gd name="connsiteY62" fmla="*/ 1232010 h 6858000"/>
              <a:gd name="connsiteX63" fmla="*/ 3151629 w 7078587"/>
              <a:gd name="connsiteY63" fmla="*/ 718955 h 6858000"/>
              <a:gd name="connsiteX64" fmla="*/ 3408156 w 7078587"/>
              <a:gd name="connsiteY64" fmla="*/ 612697 h 6858000"/>
              <a:gd name="connsiteX65" fmla="*/ 717951 w 7078587"/>
              <a:gd name="connsiteY65" fmla="*/ 0 h 6858000"/>
              <a:gd name="connsiteX66" fmla="*/ 1744062 w 7078587"/>
              <a:gd name="connsiteY66" fmla="*/ 0 h 6858000"/>
              <a:gd name="connsiteX67" fmla="*/ 7024778 w 7078587"/>
              <a:gd name="connsiteY67" fmla="*/ 5280718 h 6858000"/>
              <a:gd name="connsiteX68" fmla="*/ 7071266 w 7078587"/>
              <a:gd name="connsiteY68" fmla="*/ 5337629 h 6858000"/>
              <a:gd name="connsiteX69" fmla="*/ 7078587 w 7078587"/>
              <a:gd name="connsiteY69" fmla="*/ 5351542 h 6858000"/>
              <a:gd name="connsiteX70" fmla="*/ 7078587 w 7078587"/>
              <a:gd name="connsiteY70" fmla="*/ 5722950 h 6858000"/>
              <a:gd name="connsiteX71" fmla="*/ 7071266 w 7078587"/>
              <a:gd name="connsiteY71" fmla="*/ 5736863 h 6858000"/>
              <a:gd name="connsiteX72" fmla="*/ 7024778 w 7078587"/>
              <a:gd name="connsiteY72" fmla="*/ 5793774 h 6858000"/>
              <a:gd name="connsiteX73" fmla="*/ 7024778 w 7078587"/>
              <a:gd name="connsiteY73" fmla="*/ 5793772 h 6858000"/>
              <a:gd name="connsiteX74" fmla="*/ 6511723 w 7078587"/>
              <a:gd name="connsiteY74" fmla="*/ 5793772 h 6858000"/>
              <a:gd name="connsiteX75" fmla="*/ 717951 w 7078587"/>
              <a:gd name="connsiteY7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7078587" h="6858000">
                <a:moveTo>
                  <a:pt x="372959" y="6026314"/>
                </a:moveTo>
                <a:cubicBezTo>
                  <a:pt x="465804" y="6026314"/>
                  <a:pt x="558647" y="6061733"/>
                  <a:pt x="629486" y="6132571"/>
                </a:cubicBezTo>
                <a:lnTo>
                  <a:pt x="1354915" y="6858000"/>
                </a:lnTo>
                <a:lnTo>
                  <a:pt x="328803" y="6858000"/>
                </a:lnTo>
                <a:lnTo>
                  <a:pt x="116430" y="6645627"/>
                </a:lnTo>
                <a:cubicBezTo>
                  <a:pt x="-25247" y="6503950"/>
                  <a:pt x="-25247" y="6274248"/>
                  <a:pt x="116430" y="6132571"/>
                </a:cubicBezTo>
                <a:cubicBezTo>
                  <a:pt x="187269" y="6061733"/>
                  <a:pt x="280113" y="6026314"/>
                  <a:pt x="372959" y="6026314"/>
                </a:cubicBezTo>
                <a:close/>
                <a:moveTo>
                  <a:pt x="1572000" y="4810762"/>
                </a:moveTo>
                <a:cubicBezTo>
                  <a:pt x="1664844" y="4810762"/>
                  <a:pt x="1757689" y="4846181"/>
                  <a:pt x="1828527" y="4917019"/>
                </a:cubicBezTo>
                <a:lnTo>
                  <a:pt x="3769508" y="6858000"/>
                </a:lnTo>
                <a:lnTo>
                  <a:pt x="2743398" y="6858000"/>
                </a:lnTo>
                <a:lnTo>
                  <a:pt x="1315472" y="5430074"/>
                </a:lnTo>
                <a:cubicBezTo>
                  <a:pt x="1173795" y="5288397"/>
                  <a:pt x="1173795" y="5058695"/>
                  <a:pt x="1315472" y="4917019"/>
                </a:cubicBezTo>
                <a:cubicBezTo>
                  <a:pt x="1386310" y="4846181"/>
                  <a:pt x="1479155" y="4810762"/>
                  <a:pt x="1572000" y="4810762"/>
                </a:cubicBezTo>
                <a:close/>
                <a:moveTo>
                  <a:pt x="362787" y="4808883"/>
                </a:moveTo>
                <a:cubicBezTo>
                  <a:pt x="455632" y="4808883"/>
                  <a:pt x="548477" y="4844302"/>
                  <a:pt x="619314" y="4915140"/>
                </a:cubicBezTo>
                <a:lnTo>
                  <a:pt x="2562172" y="6858000"/>
                </a:lnTo>
                <a:lnTo>
                  <a:pt x="1536063" y="6858000"/>
                </a:lnTo>
                <a:lnTo>
                  <a:pt x="106258" y="5428196"/>
                </a:lnTo>
                <a:cubicBezTo>
                  <a:pt x="-35419" y="5286519"/>
                  <a:pt x="-35419" y="5056817"/>
                  <a:pt x="106258" y="4915140"/>
                </a:cubicBezTo>
                <a:cubicBezTo>
                  <a:pt x="177097" y="4844302"/>
                  <a:pt x="269941" y="4808883"/>
                  <a:pt x="362787" y="4808883"/>
                </a:cubicBezTo>
                <a:close/>
                <a:moveTo>
                  <a:pt x="1329290" y="3358111"/>
                </a:moveTo>
                <a:cubicBezTo>
                  <a:pt x="1422134" y="3358111"/>
                  <a:pt x="1514979" y="3393529"/>
                  <a:pt x="1585817" y="3464368"/>
                </a:cubicBezTo>
                <a:lnTo>
                  <a:pt x="4979449" y="6858000"/>
                </a:lnTo>
                <a:lnTo>
                  <a:pt x="3953340" y="6858000"/>
                </a:lnTo>
                <a:lnTo>
                  <a:pt x="1072762" y="3977423"/>
                </a:lnTo>
                <a:cubicBezTo>
                  <a:pt x="931085" y="3835747"/>
                  <a:pt x="931085" y="3606045"/>
                  <a:pt x="1072762" y="3464368"/>
                </a:cubicBezTo>
                <a:cubicBezTo>
                  <a:pt x="1143600" y="3393529"/>
                  <a:pt x="1236445" y="3358111"/>
                  <a:pt x="1329290" y="3358111"/>
                </a:cubicBezTo>
                <a:close/>
                <a:moveTo>
                  <a:pt x="757791" y="1580111"/>
                </a:moveTo>
                <a:cubicBezTo>
                  <a:pt x="850634" y="1580111"/>
                  <a:pt x="943479" y="1615530"/>
                  <a:pt x="1014317" y="1686369"/>
                </a:cubicBezTo>
                <a:lnTo>
                  <a:pt x="5651840" y="6323892"/>
                </a:lnTo>
                <a:cubicBezTo>
                  <a:pt x="5793517" y="6465569"/>
                  <a:pt x="5793517" y="6695271"/>
                  <a:pt x="5651840" y="6836948"/>
                </a:cubicBezTo>
                <a:lnTo>
                  <a:pt x="5651840" y="6836946"/>
                </a:lnTo>
                <a:lnTo>
                  <a:pt x="5626065" y="6858000"/>
                </a:lnTo>
                <a:lnTo>
                  <a:pt x="5164560" y="6858000"/>
                </a:lnTo>
                <a:lnTo>
                  <a:pt x="5138785" y="6836946"/>
                </a:lnTo>
                <a:lnTo>
                  <a:pt x="501262" y="2199424"/>
                </a:lnTo>
                <a:cubicBezTo>
                  <a:pt x="359585" y="2057747"/>
                  <a:pt x="359585" y="1828045"/>
                  <a:pt x="501262" y="1686369"/>
                </a:cubicBezTo>
                <a:cubicBezTo>
                  <a:pt x="572100" y="1615530"/>
                  <a:pt x="664946" y="1580111"/>
                  <a:pt x="757791" y="1580111"/>
                </a:cubicBezTo>
                <a:close/>
                <a:moveTo>
                  <a:pt x="1966108" y="1580110"/>
                </a:moveTo>
                <a:cubicBezTo>
                  <a:pt x="2058953" y="1580110"/>
                  <a:pt x="2151798" y="1615529"/>
                  <a:pt x="2222636" y="1686368"/>
                </a:cubicBezTo>
                <a:lnTo>
                  <a:pt x="7078587" y="6542320"/>
                </a:lnTo>
                <a:lnTo>
                  <a:pt x="7078587" y="6858000"/>
                </a:lnTo>
                <a:lnTo>
                  <a:pt x="6368158" y="6858000"/>
                </a:lnTo>
                <a:lnTo>
                  <a:pt x="1709581" y="2199423"/>
                </a:lnTo>
                <a:cubicBezTo>
                  <a:pt x="1567904" y="2057746"/>
                  <a:pt x="1567904" y="1828044"/>
                  <a:pt x="1709581" y="1686368"/>
                </a:cubicBezTo>
                <a:cubicBezTo>
                  <a:pt x="1780419" y="1615529"/>
                  <a:pt x="1873264" y="1580110"/>
                  <a:pt x="1966108" y="1580110"/>
                </a:cubicBezTo>
                <a:close/>
                <a:moveTo>
                  <a:pt x="4724480" y="743773"/>
                </a:moveTo>
                <a:cubicBezTo>
                  <a:pt x="4817324" y="743773"/>
                  <a:pt x="4910169" y="779192"/>
                  <a:pt x="4981007" y="850031"/>
                </a:cubicBezTo>
                <a:lnTo>
                  <a:pt x="6686184" y="2555209"/>
                </a:lnTo>
                <a:cubicBezTo>
                  <a:pt x="6827861" y="2696885"/>
                  <a:pt x="6827861" y="2926588"/>
                  <a:pt x="6686184" y="3068265"/>
                </a:cubicBezTo>
                <a:lnTo>
                  <a:pt x="6686184" y="3068263"/>
                </a:lnTo>
                <a:cubicBezTo>
                  <a:pt x="6544507" y="3209940"/>
                  <a:pt x="6314805" y="3209940"/>
                  <a:pt x="6173128" y="3068263"/>
                </a:cubicBezTo>
                <a:lnTo>
                  <a:pt x="4467952" y="1363086"/>
                </a:lnTo>
                <a:cubicBezTo>
                  <a:pt x="4326275" y="1221409"/>
                  <a:pt x="4326275" y="991707"/>
                  <a:pt x="4467952" y="850031"/>
                </a:cubicBezTo>
                <a:cubicBezTo>
                  <a:pt x="4538790" y="779192"/>
                  <a:pt x="4631635" y="743773"/>
                  <a:pt x="4724480" y="743773"/>
                </a:cubicBezTo>
                <a:close/>
                <a:moveTo>
                  <a:pt x="3408156" y="612697"/>
                </a:moveTo>
                <a:cubicBezTo>
                  <a:pt x="3501001" y="612697"/>
                  <a:pt x="3593846" y="648116"/>
                  <a:pt x="3664684" y="718955"/>
                </a:cubicBezTo>
                <a:lnTo>
                  <a:pt x="6834761" y="3889033"/>
                </a:lnTo>
                <a:cubicBezTo>
                  <a:pt x="6976438" y="4030710"/>
                  <a:pt x="6976438" y="4260412"/>
                  <a:pt x="6834761" y="4402089"/>
                </a:cubicBezTo>
                <a:lnTo>
                  <a:pt x="6834761" y="4402087"/>
                </a:lnTo>
                <a:cubicBezTo>
                  <a:pt x="6693085" y="4543764"/>
                  <a:pt x="6463382" y="4543764"/>
                  <a:pt x="6321706" y="4402087"/>
                </a:cubicBezTo>
                <a:lnTo>
                  <a:pt x="3151629" y="1232010"/>
                </a:lnTo>
                <a:cubicBezTo>
                  <a:pt x="3009952" y="1090334"/>
                  <a:pt x="3009952" y="860631"/>
                  <a:pt x="3151629" y="718955"/>
                </a:cubicBezTo>
                <a:cubicBezTo>
                  <a:pt x="3222467" y="648116"/>
                  <a:pt x="3315311" y="612697"/>
                  <a:pt x="3408156" y="612697"/>
                </a:cubicBezTo>
                <a:close/>
                <a:moveTo>
                  <a:pt x="717951" y="0"/>
                </a:moveTo>
                <a:lnTo>
                  <a:pt x="1744062" y="0"/>
                </a:lnTo>
                <a:lnTo>
                  <a:pt x="7024778" y="5280718"/>
                </a:lnTo>
                <a:cubicBezTo>
                  <a:pt x="7042488" y="5298428"/>
                  <a:pt x="7057984" y="5317513"/>
                  <a:pt x="7071266" y="5337629"/>
                </a:cubicBezTo>
                <a:lnTo>
                  <a:pt x="7078587" y="5351542"/>
                </a:lnTo>
                <a:lnTo>
                  <a:pt x="7078587" y="5722950"/>
                </a:lnTo>
                <a:lnTo>
                  <a:pt x="7071266" y="5736863"/>
                </a:lnTo>
                <a:cubicBezTo>
                  <a:pt x="7057984" y="5756980"/>
                  <a:pt x="7042488" y="5776065"/>
                  <a:pt x="7024778" y="5793774"/>
                </a:cubicBezTo>
                <a:lnTo>
                  <a:pt x="7024778" y="5793772"/>
                </a:lnTo>
                <a:cubicBezTo>
                  <a:pt x="6883102" y="5935449"/>
                  <a:pt x="6653400" y="5935449"/>
                  <a:pt x="6511723" y="5793772"/>
                </a:cubicBezTo>
                <a:lnTo>
                  <a:pt x="717951" y="0"/>
                </a:lnTo>
                <a:close/>
              </a:path>
            </a:pathLst>
          </a:custGeom>
        </p:spPr>
      </p:pic>
      <p:sp>
        <p:nvSpPr>
          <p:cNvPr id="9" name="Rectangle 8"/>
          <p:cNvSpPr/>
          <p:nvPr/>
        </p:nvSpPr>
        <p:spPr>
          <a:xfrm>
            <a:off x="419099" y="1356672"/>
            <a:ext cx="7318260" cy="1938992"/>
          </a:xfrm>
          <a:prstGeom prst="rect">
            <a:avLst/>
          </a:prstGeom>
        </p:spPr>
        <p:txBody>
          <a:bodyPr wrap="square">
            <a:spAutoFit/>
          </a:bodyPr>
          <a:lstStyle/>
          <a:p>
            <a:pPr algn="justLow">
              <a:lnSpc>
                <a:spcPct val="125000"/>
              </a:lnSpc>
              <a:spcAft>
                <a:spcPts val="800"/>
              </a:spcAft>
            </a:pPr>
            <a:r>
              <a:rPr lang="ar-EG" sz="2400" b="1" dirty="0">
                <a:solidFill>
                  <a:srgbClr val="002060"/>
                </a:solidFill>
                <a:ea typeface="Calibri" panose="020F0502020204030204" pitchFamily="34" charset="0"/>
                <a:cs typeface="Sakkal Majalla" panose="02000000000000000000" pitchFamily="2" charset="-78"/>
              </a:rPr>
              <a:t>للتميز طرق عديدة منها البسيط ومنها المعقد واختيار إحدى هذه الطرق يعتمد على عدد البنود التي تتعامل بها </a:t>
            </a:r>
            <a:r>
              <a:rPr lang="ar-EG" sz="2400" b="1" dirty="0" smtClean="0">
                <a:solidFill>
                  <a:srgbClr val="002060"/>
                </a:solidFill>
                <a:ea typeface="Calibri" panose="020F0502020204030204" pitchFamily="34" charset="0"/>
                <a:cs typeface="Sakkal Majalla" panose="02000000000000000000" pitchFamily="2" charset="-78"/>
              </a:rPr>
              <a:t>المنشأة </a:t>
            </a:r>
            <a:r>
              <a:rPr lang="ar-EG" sz="2400" b="1" dirty="0">
                <a:solidFill>
                  <a:srgbClr val="002060"/>
                </a:solidFill>
                <a:ea typeface="Calibri" panose="020F0502020204030204" pitchFamily="34" charset="0"/>
                <a:cs typeface="Sakkal Majalla" panose="02000000000000000000" pitchFamily="2" charset="-78"/>
              </a:rPr>
              <a:t>من ناحية وعلى تنوع البنود من ناحية أخرى كما تعتمد على نشاط المنشأة فكلما كان عدد البنود وتنوعها قليلاً كلما كان نظام الترميز بسيطاً وسهلاً</a:t>
            </a:r>
            <a:endParaRPr lang="en-US" sz="2400" b="1" dirty="0">
              <a:solidFill>
                <a:srgbClr val="002060"/>
              </a:solidFill>
              <a:ea typeface="Calibri" panose="020F0502020204030204" pitchFamily="34" charset="0"/>
              <a:cs typeface="Sakkal Majalla" panose="02000000000000000000" pitchFamily="2" charset="-78"/>
            </a:endParaRPr>
          </a:p>
        </p:txBody>
      </p:sp>
      <p:sp>
        <p:nvSpPr>
          <p:cNvPr id="10" name="Rectangle 9"/>
          <p:cNvSpPr/>
          <p:nvPr/>
        </p:nvSpPr>
        <p:spPr>
          <a:xfrm>
            <a:off x="419099" y="3599504"/>
            <a:ext cx="7737361" cy="1477328"/>
          </a:xfrm>
          <a:prstGeom prst="rect">
            <a:avLst/>
          </a:prstGeom>
        </p:spPr>
        <p:txBody>
          <a:bodyPr wrap="square">
            <a:spAutoFit/>
          </a:bodyPr>
          <a:lstStyle/>
          <a:p>
            <a:pPr algn="justLow">
              <a:lnSpc>
                <a:spcPct val="125000"/>
              </a:lnSpc>
              <a:spcAft>
                <a:spcPts val="800"/>
              </a:spcAft>
            </a:pPr>
            <a:r>
              <a:rPr lang="ar-EG" sz="2400" b="1" dirty="0">
                <a:solidFill>
                  <a:srgbClr val="002060"/>
                </a:solidFill>
                <a:ea typeface="Calibri" panose="020F0502020204030204" pitchFamily="34" charset="0"/>
                <a:cs typeface="Sakkal Majalla" panose="02000000000000000000" pitchFamily="2" charset="-78"/>
              </a:rPr>
              <a:t>أما إذا كانت المنشأة تتعامل في عدد كبير من البنود فعندئذ يجب أن تلجأ إلى أنظمة ترميز أكثر تعقيدا حتى تتمكن من ترميز البنود كافة بطريقة تؤدي إلى معرفة تلك البنود والوصول إليها بدقة وسهولة</a:t>
            </a:r>
            <a:endParaRPr lang="en-US" sz="2400" b="1" dirty="0">
              <a:solidFill>
                <a:srgbClr val="002060"/>
              </a:solidFill>
              <a:ea typeface="Calibri" panose="020F0502020204030204" pitchFamily="34" charset="0"/>
              <a:cs typeface="Sakkal Majalla" panose="02000000000000000000" pitchFamily="2" charset="-78"/>
            </a:endParaRPr>
          </a:p>
        </p:txBody>
      </p:sp>
      <p:sp>
        <p:nvSpPr>
          <p:cNvPr id="11"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12"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5"/>
              </a:rPr>
              <a:t>www.dawliatraining.com</a:t>
            </a:r>
            <a:endParaRPr lang="en-US" sz="1100" dirty="0">
              <a:effectLst/>
              <a:ea typeface="Calibri"/>
              <a:cs typeface="Arial"/>
            </a:endParaRPr>
          </a:p>
        </p:txBody>
      </p:sp>
    </p:spTree>
    <p:extLst>
      <p:ext uri="{BB962C8B-B14F-4D97-AF65-F5344CB8AC3E}">
        <p14:creationId xmlns:p14="http://schemas.microsoft.com/office/powerpoint/2010/main" val="36671127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heel(1)">
                                      <p:cBhvr>
                                        <p:cTn id="14" dur="2000"/>
                                        <p:tgtEl>
                                          <p:spTgt spid="9"/>
                                        </p:tgtEl>
                                      </p:cBhvr>
                                    </p:animEffect>
                                  </p:childTnLst>
                                </p:cTn>
                              </p:par>
                              <p:par>
                                <p:cTn id="15" presetID="21" presetClass="entr" presetSubtype="1"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heel(1)">
                                      <p:cBhvr>
                                        <p:cTn id="17" dur="20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heel(1)">
                                      <p:cBhvr>
                                        <p:cTn id="22"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87</a:t>
            </a:fld>
            <a:endParaRPr lang="ar-EG"/>
          </a:p>
        </p:txBody>
      </p:sp>
      <p:sp>
        <p:nvSpPr>
          <p:cNvPr id="23" name="Rectangle 22"/>
          <p:cNvSpPr/>
          <p:nvPr/>
        </p:nvSpPr>
        <p:spPr>
          <a:xfrm>
            <a:off x="7375621" y="202376"/>
            <a:ext cx="4474710" cy="707886"/>
          </a:xfrm>
          <a:prstGeom prst="rect">
            <a:avLst/>
          </a:prstGeom>
        </p:spPr>
        <p:txBody>
          <a:bodyPr wrap="square">
            <a:spAutoFit/>
          </a:bodyPr>
          <a:lstStyle/>
          <a:p>
            <a:pPr lvl="0" algn="ctr">
              <a:lnSpc>
                <a:spcPct val="125000"/>
              </a:lnSpc>
            </a:pPr>
            <a:r>
              <a:rPr lang="ar-EG" sz="3200" dirty="0">
                <a:solidFill>
                  <a:prstClr val="white"/>
                </a:solidFill>
                <a:latin typeface="Sakkal Majalla" pitchFamily="2" charset="-78"/>
                <a:cs typeface="Sakkal Majalla" pitchFamily="2" charset="-78"/>
              </a:rPr>
              <a:t>تصنيف وترميز المواد</a:t>
            </a:r>
          </a:p>
        </p:txBody>
      </p:sp>
      <p:sp>
        <p:nvSpPr>
          <p:cNvPr id="2" name="Rectangle 1"/>
          <p:cNvSpPr/>
          <p:nvPr/>
        </p:nvSpPr>
        <p:spPr>
          <a:xfrm>
            <a:off x="2166264" y="79265"/>
            <a:ext cx="2919083" cy="954107"/>
          </a:xfrm>
          <a:prstGeom prst="rect">
            <a:avLst/>
          </a:prstGeom>
        </p:spPr>
        <p:txBody>
          <a:bodyPr wrap="square">
            <a:spAutoFit/>
          </a:bodyPr>
          <a:lstStyle/>
          <a:p>
            <a:pPr algn="ctr"/>
            <a:r>
              <a:rPr lang="ar-EG" sz="2800" b="1" dirty="0" smtClean="0">
                <a:solidFill>
                  <a:srgbClr val="28B056"/>
                </a:solidFill>
                <a:latin typeface="Sakkal Majalla" panose="02000000000000000000" pitchFamily="2" charset="-78"/>
                <a:cs typeface="Sakkal Majalla" panose="02000000000000000000" pitchFamily="2" charset="-78"/>
              </a:rPr>
              <a:t>لترميز </a:t>
            </a:r>
            <a:r>
              <a:rPr lang="ar-EG" sz="2800" b="1" dirty="0">
                <a:solidFill>
                  <a:srgbClr val="28B056"/>
                </a:solidFill>
                <a:latin typeface="Sakkal Majalla" panose="02000000000000000000" pitchFamily="2" charset="-78"/>
                <a:cs typeface="Sakkal Majalla" panose="02000000000000000000" pitchFamily="2" charset="-78"/>
              </a:rPr>
              <a:t>المخزون طرق عديدة وفيما يلي شرح بعضاً منها:</a:t>
            </a:r>
          </a:p>
        </p:txBody>
      </p:sp>
      <p:grpSp>
        <p:nvGrpSpPr>
          <p:cNvPr id="5" name="Group 4"/>
          <p:cNvGrpSpPr/>
          <p:nvPr/>
        </p:nvGrpSpPr>
        <p:grpSpPr>
          <a:xfrm>
            <a:off x="7535933" y="1686623"/>
            <a:ext cx="4314398" cy="1700462"/>
            <a:chOff x="7535933" y="1363580"/>
            <a:chExt cx="4314398" cy="1700462"/>
          </a:xfrm>
        </p:grpSpPr>
        <p:pic>
          <p:nvPicPr>
            <p:cNvPr id="3" name="Picture 2"/>
            <p:cNvPicPr>
              <a:picLocks noChangeAspect="1"/>
            </p:cNvPicPr>
            <p:nvPr/>
          </p:nvPicPr>
          <p:blipFill rotWithShape="1">
            <a:blip r:embed="rId3"/>
            <a:srcRect l="35051" t="36172" r="36048" b="36423"/>
            <a:stretch/>
          </p:blipFill>
          <p:spPr>
            <a:xfrm>
              <a:off x="10057115" y="1363580"/>
              <a:ext cx="1793216" cy="1700462"/>
            </a:xfrm>
            <a:prstGeom prst="rect">
              <a:avLst/>
            </a:prstGeom>
          </p:spPr>
        </p:pic>
        <p:sp>
          <p:nvSpPr>
            <p:cNvPr id="4" name="Rectangle 3"/>
            <p:cNvSpPr/>
            <p:nvPr/>
          </p:nvSpPr>
          <p:spPr>
            <a:xfrm>
              <a:off x="7535933" y="1363580"/>
              <a:ext cx="3546127" cy="523220"/>
            </a:xfrm>
            <a:prstGeom prst="rect">
              <a:avLst/>
            </a:prstGeom>
          </p:spPr>
          <p:txBody>
            <a:bodyPr wrap="square">
              <a:spAutoFit/>
            </a:bodyPr>
            <a:lstStyle/>
            <a:p>
              <a:pPr algn="justLow"/>
              <a:r>
                <a:rPr lang="ar-EG" sz="2800" b="1" dirty="0">
                  <a:solidFill>
                    <a:srgbClr val="C00000"/>
                  </a:solidFill>
                  <a:latin typeface="Sakkal Majalla" panose="02000000000000000000" pitchFamily="2" charset="-78"/>
                  <a:cs typeface="Sakkal Majalla" panose="02000000000000000000" pitchFamily="2" charset="-78"/>
                </a:rPr>
                <a:t>النظام الهجائي البسيط:</a:t>
              </a:r>
            </a:p>
          </p:txBody>
        </p:sp>
      </p:grpSp>
      <p:sp>
        <p:nvSpPr>
          <p:cNvPr id="6" name="Rectangle 5"/>
          <p:cNvSpPr/>
          <p:nvPr/>
        </p:nvSpPr>
        <p:spPr>
          <a:xfrm>
            <a:off x="320842" y="2068798"/>
            <a:ext cx="9881937" cy="1015663"/>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به يتم إعطاء كل بند حرف من حروف الهجاء العربية أو الأجنبية وهذا النظام سهل ويستخدم في المنشآت التي تتعامل بعدد محدود من البنود فيعطى للبند الأول الحرف (أ، أو</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A</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والبند الثاني الحرف (ب، أو</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B</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وهكذا</a:t>
            </a:r>
            <a:endPar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grpSp>
        <p:nvGrpSpPr>
          <p:cNvPr id="9" name="Group 8"/>
          <p:cNvGrpSpPr/>
          <p:nvPr/>
        </p:nvGrpSpPr>
        <p:grpSpPr>
          <a:xfrm>
            <a:off x="7535933" y="3781271"/>
            <a:ext cx="4314398" cy="1700462"/>
            <a:chOff x="7535933" y="1363580"/>
            <a:chExt cx="4314398" cy="1700462"/>
          </a:xfrm>
        </p:grpSpPr>
        <p:pic>
          <p:nvPicPr>
            <p:cNvPr id="10" name="Picture 9"/>
            <p:cNvPicPr>
              <a:picLocks noChangeAspect="1"/>
            </p:cNvPicPr>
            <p:nvPr/>
          </p:nvPicPr>
          <p:blipFill rotWithShape="1">
            <a:blip r:embed="rId3"/>
            <a:srcRect l="35051" t="36172" r="36048" b="36423"/>
            <a:stretch/>
          </p:blipFill>
          <p:spPr>
            <a:xfrm>
              <a:off x="10057115" y="1363580"/>
              <a:ext cx="1793216" cy="1700462"/>
            </a:xfrm>
            <a:prstGeom prst="rect">
              <a:avLst/>
            </a:prstGeom>
          </p:spPr>
        </p:pic>
        <p:sp>
          <p:nvSpPr>
            <p:cNvPr id="11" name="Rectangle 10"/>
            <p:cNvSpPr/>
            <p:nvPr/>
          </p:nvSpPr>
          <p:spPr>
            <a:xfrm>
              <a:off x="7535933" y="1363580"/>
              <a:ext cx="3546127" cy="523220"/>
            </a:xfrm>
            <a:prstGeom prst="rect">
              <a:avLst/>
            </a:prstGeom>
          </p:spPr>
          <p:txBody>
            <a:bodyPr wrap="square">
              <a:spAutoFit/>
            </a:bodyPr>
            <a:lstStyle/>
            <a:p>
              <a:pPr algn="justLow"/>
              <a:r>
                <a:rPr lang="ar-EG" sz="2800" b="1" dirty="0">
                  <a:solidFill>
                    <a:srgbClr val="C00000"/>
                  </a:solidFill>
                  <a:latin typeface="Sakkal Majalla" panose="02000000000000000000" pitchFamily="2" charset="-78"/>
                  <a:cs typeface="Sakkal Majalla" panose="02000000000000000000" pitchFamily="2" charset="-78"/>
                </a:rPr>
                <a:t>النظام الرقمي البسيط:</a:t>
              </a:r>
            </a:p>
          </p:txBody>
        </p:sp>
      </p:grpSp>
      <p:sp>
        <p:nvSpPr>
          <p:cNvPr id="12" name="Rectangle 11"/>
          <p:cNvSpPr/>
          <p:nvPr/>
        </p:nvSpPr>
        <p:spPr>
          <a:xfrm>
            <a:off x="320842" y="4163446"/>
            <a:ext cx="9881937" cy="1477328"/>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في هذا النظام يعطى رقم تسلسلي لكل بند ويبدأ من الرقم واحد إلى ما لانهاية... وهكذا يعطى البند الأول الرقم 1 والبند الثاني عند وروده يعطى الرقم ۲.. الخ، وهذا النظام أيضا سهل وبسيط وكسابقه يناسب المنشآت الصغيرة التي لديها عدد محدود من البنود</a:t>
            </a:r>
            <a:endPar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sp>
        <p:nvSpPr>
          <p:cNvPr id="13"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14"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4"/>
              </a:rPr>
              <a:t>www.dawliatraining.com</a:t>
            </a:r>
            <a:endParaRPr lang="en-US" sz="1100" dirty="0">
              <a:effectLst/>
              <a:ea typeface="Calibri"/>
              <a:cs typeface="Arial"/>
            </a:endParaRPr>
          </a:p>
        </p:txBody>
      </p:sp>
    </p:spTree>
    <p:extLst>
      <p:ext uri="{BB962C8B-B14F-4D97-AF65-F5344CB8AC3E}">
        <p14:creationId xmlns:p14="http://schemas.microsoft.com/office/powerpoint/2010/main" val="28571782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1000" fill="hold"/>
                                        <p:tgtEl>
                                          <p:spTgt spid="5"/>
                                        </p:tgtEl>
                                        <p:attrNameLst>
                                          <p:attrName>ppt_w</p:attrName>
                                        </p:attrNameLst>
                                      </p:cBhvr>
                                      <p:tavLst>
                                        <p:tav tm="0">
                                          <p:val>
                                            <p:fltVal val="0"/>
                                          </p:val>
                                        </p:tav>
                                        <p:tav tm="100000">
                                          <p:val>
                                            <p:strVal val="#ppt_w"/>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style.rotation</p:attrName>
                                        </p:attrNameLst>
                                      </p:cBhvr>
                                      <p:tavLst>
                                        <p:tav tm="0">
                                          <p:val>
                                            <p:fltVal val="90"/>
                                          </p:val>
                                        </p:tav>
                                        <p:tav tm="100000">
                                          <p:val>
                                            <p:fltVal val="0"/>
                                          </p:val>
                                        </p:tav>
                                      </p:tavLst>
                                    </p:anim>
                                    <p:animEffect transition="in" filter="fade">
                                      <p:cBhvr>
                                        <p:cTn id="17" dur="1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31" presetClass="entr" presetSubtype="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1000" fill="hold"/>
                                        <p:tgtEl>
                                          <p:spTgt spid="9"/>
                                        </p:tgtEl>
                                        <p:attrNameLst>
                                          <p:attrName>ppt_w</p:attrName>
                                        </p:attrNameLst>
                                      </p:cBhvr>
                                      <p:tavLst>
                                        <p:tav tm="0">
                                          <p:val>
                                            <p:fltVal val="0"/>
                                          </p:val>
                                        </p:tav>
                                        <p:tav tm="100000">
                                          <p:val>
                                            <p:strVal val="#ppt_w"/>
                                          </p:val>
                                        </p:tav>
                                      </p:tavLst>
                                    </p:anim>
                                    <p:anim calcmode="lin" valueType="num">
                                      <p:cBhvr>
                                        <p:cTn id="28" dur="1000" fill="hold"/>
                                        <p:tgtEl>
                                          <p:spTgt spid="9"/>
                                        </p:tgtEl>
                                        <p:attrNameLst>
                                          <p:attrName>ppt_h</p:attrName>
                                        </p:attrNameLst>
                                      </p:cBhvr>
                                      <p:tavLst>
                                        <p:tav tm="0">
                                          <p:val>
                                            <p:fltVal val="0"/>
                                          </p:val>
                                        </p:tav>
                                        <p:tav tm="100000">
                                          <p:val>
                                            <p:strVal val="#ppt_h"/>
                                          </p:val>
                                        </p:tav>
                                      </p:tavLst>
                                    </p:anim>
                                    <p:anim calcmode="lin" valueType="num">
                                      <p:cBhvr>
                                        <p:cTn id="29" dur="1000" fill="hold"/>
                                        <p:tgtEl>
                                          <p:spTgt spid="9"/>
                                        </p:tgtEl>
                                        <p:attrNameLst>
                                          <p:attrName>style.rotation</p:attrName>
                                        </p:attrNameLst>
                                      </p:cBhvr>
                                      <p:tavLst>
                                        <p:tav tm="0">
                                          <p:val>
                                            <p:fltVal val="90"/>
                                          </p:val>
                                        </p:tav>
                                        <p:tav tm="100000">
                                          <p:val>
                                            <p:fltVal val="0"/>
                                          </p:val>
                                        </p:tav>
                                      </p:tavLst>
                                    </p:anim>
                                    <p:animEffect transition="in" filter="fade">
                                      <p:cBhvr>
                                        <p:cTn id="30" dur="1000"/>
                                        <p:tgtEl>
                                          <p:spTgt spid="9"/>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down)">
                                      <p:cBhvr>
                                        <p:cTn id="3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12"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88</a:t>
            </a:fld>
            <a:endParaRPr lang="ar-EG"/>
          </a:p>
        </p:txBody>
      </p:sp>
      <p:sp>
        <p:nvSpPr>
          <p:cNvPr id="23" name="Rectangle 22"/>
          <p:cNvSpPr/>
          <p:nvPr/>
        </p:nvSpPr>
        <p:spPr>
          <a:xfrm>
            <a:off x="7375621" y="202376"/>
            <a:ext cx="4474710" cy="707886"/>
          </a:xfrm>
          <a:prstGeom prst="rect">
            <a:avLst/>
          </a:prstGeom>
        </p:spPr>
        <p:txBody>
          <a:bodyPr wrap="square">
            <a:spAutoFit/>
          </a:bodyPr>
          <a:lstStyle/>
          <a:p>
            <a:pPr lvl="0" algn="ctr">
              <a:lnSpc>
                <a:spcPct val="125000"/>
              </a:lnSpc>
            </a:pPr>
            <a:r>
              <a:rPr lang="ar-EG" sz="3200" dirty="0">
                <a:solidFill>
                  <a:prstClr val="white"/>
                </a:solidFill>
                <a:latin typeface="Sakkal Majalla" pitchFamily="2" charset="-78"/>
                <a:cs typeface="Sakkal Majalla" pitchFamily="2" charset="-78"/>
              </a:rPr>
              <a:t>تصنيف وترميز المواد</a:t>
            </a:r>
          </a:p>
        </p:txBody>
      </p:sp>
      <p:grpSp>
        <p:nvGrpSpPr>
          <p:cNvPr id="5" name="Group 4"/>
          <p:cNvGrpSpPr/>
          <p:nvPr/>
        </p:nvGrpSpPr>
        <p:grpSpPr>
          <a:xfrm>
            <a:off x="7535933" y="1686623"/>
            <a:ext cx="4314398" cy="1700462"/>
            <a:chOff x="7535933" y="1363580"/>
            <a:chExt cx="4314398" cy="1700462"/>
          </a:xfrm>
        </p:grpSpPr>
        <p:pic>
          <p:nvPicPr>
            <p:cNvPr id="3" name="Picture 2"/>
            <p:cNvPicPr>
              <a:picLocks noChangeAspect="1"/>
            </p:cNvPicPr>
            <p:nvPr/>
          </p:nvPicPr>
          <p:blipFill rotWithShape="1">
            <a:blip r:embed="rId3"/>
            <a:srcRect l="35051" t="36172" r="36048" b="36423"/>
            <a:stretch/>
          </p:blipFill>
          <p:spPr>
            <a:xfrm>
              <a:off x="10057115" y="1363580"/>
              <a:ext cx="1793216" cy="1700462"/>
            </a:xfrm>
            <a:prstGeom prst="rect">
              <a:avLst/>
            </a:prstGeom>
          </p:spPr>
        </p:pic>
        <p:sp>
          <p:nvSpPr>
            <p:cNvPr id="4" name="Rectangle 3"/>
            <p:cNvSpPr/>
            <p:nvPr/>
          </p:nvSpPr>
          <p:spPr>
            <a:xfrm>
              <a:off x="7535933" y="1363580"/>
              <a:ext cx="3546127" cy="523220"/>
            </a:xfrm>
            <a:prstGeom prst="rect">
              <a:avLst/>
            </a:prstGeom>
          </p:spPr>
          <p:txBody>
            <a:bodyPr wrap="square">
              <a:spAutoFit/>
            </a:bodyPr>
            <a:lstStyle/>
            <a:p>
              <a:pPr algn="justLow"/>
              <a:r>
                <a:rPr lang="ar-EG" sz="2800" b="1" dirty="0">
                  <a:solidFill>
                    <a:srgbClr val="C00000"/>
                  </a:solidFill>
                  <a:latin typeface="Sakkal Majalla" panose="02000000000000000000" pitchFamily="2" charset="-78"/>
                  <a:cs typeface="Sakkal Majalla" panose="02000000000000000000" pitchFamily="2" charset="-78"/>
                </a:rPr>
                <a:t>نظام المجموعات الرقمية:</a:t>
              </a:r>
            </a:p>
          </p:txBody>
        </p:sp>
      </p:grpSp>
      <p:sp>
        <p:nvSpPr>
          <p:cNvPr id="6" name="Rectangle 5"/>
          <p:cNvSpPr/>
          <p:nvPr/>
        </p:nvSpPr>
        <p:spPr>
          <a:xfrm>
            <a:off x="320842" y="2068798"/>
            <a:ext cx="9881937" cy="1477328"/>
          </a:xfrm>
          <a:prstGeom prst="rect">
            <a:avLst/>
          </a:prstGeom>
        </p:spPr>
        <p:txBody>
          <a:bodyPr wrap="square">
            <a:spAutoFit/>
          </a:bodyPr>
          <a:lstStyle/>
          <a:p>
            <a:pPr algn="justLow">
              <a:lnSpc>
                <a:spcPct val="125000"/>
              </a:lnSpc>
              <a:spcAft>
                <a:spcPts val="800"/>
              </a:spcAft>
            </a:pPr>
            <a:r>
              <a:rPr lang="ar-EG"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t>وهو </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تطوير للنظام السابق حيث يكون هناك عدد ثابت من المراتب لجميع السلع والأجزاء والقطع مهما كانت، ويخصص بموجب هذا النظام تسلسل معلوم لكل سلعة ومن بين هذه المجموعات يمكن تخصيص أجزاء منها للمجموعات </a:t>
            </a:r>
            <a:endPar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grpSp>
        <p:nvGrpSpPr>
          <p:cNvPr id="9" name="Group 8"/>
          <p:cNvGrpSpPr/>
          <p:nvPr/>
        </p:nvGrpSpPr>
        <p:grpSpPr>
          <a:xfrm>
            <a:off x="7535933" y="3781271"/>
            <a:ext cx="4314398" cy="1700462"/>
            <a:chOff x="7535933" y="1363580"/>
            <a:chExt cx="4314398" cy="1700462"/>
          </a:xfrm>
        </p:grpSpPr>
        <p:pic>
          <p:nvPicPr>
            <p:cNvPr id="10" name="Picture 9"/>
            <p:cNvPicPr>
              <a:picLocks noChangeAspect="1"/>
            </p:cNvPicPr>
            <p:nvPr/>
          </p:nvPicPr>
          <p:blipFill rotWithShape="1">
            <a:blip r:embed="rId3"/>
            <a:srcRect l="35051" t="36172" r="36048" b="36423"/>
            <a:stretch/>
          </p:blipFill>
          <p:spPr>
            <a:xfrm>
              <a:off x="10057115" y="1363580"/>
              <a:ext cx="1793216" cy="1700462"/>
            </a:xfrm>
            <a:prstGeom prst="rect">
              <a:avLst/>
            </a:prstGeom>
          </p:spPr>
        </p:pic>
        <p:sp>
          <p:nvSpPr>
            <p:cNvPr id="11" name="Rectangle 10"/>
            <p:cNvSpPr/>
            <p:nvPr/>
          </p:nvSpPr>
          <p:spPr>
            <a:xfrm>
              <a:off x="7535933" y="1363580"/>
              <a:ext cx="3546127" cy="523220"/>
            </a:xfrm>
            <a:prstGeom prst="rect">
              <a:avLst/>
            </a:prstGeom>
          </p:spPr>
          <p:txBody>
            <a:bodyPr wrap="square">
              <a:spAutoFit/>
            </a:bodyPr>
            <a:lstStyle/>
            <a:p>
              <a:pPr algn="justLow"/>
              <a:r>
                <a:rPr lang="ar-EG" sz="2800" b="1" dirty="0">
                  <a:solidFill>
                    <a:srgbClr val="C00000"/>
                  </a:solidFill>
                  <a:latin typeface="Sakkal Majalla" panose="02000000000000000000" pitchFamily="2" charset="-78"/>
                  <a:cs typeface="Sakkal Majalla" panose="02000000000000000000" pitchFamily="2" charset="-78"/>
                </a:rPr>
                <a:t>النظام المختلط البسيط:</a:t>
              </a:r>
            </a:p>
          </p:txBody>
        </p:sp>
      </p:grpSp>
      <p:sp>
        <p:nvSpPr>
          <p:cNvPr id="12" name="Rectangle 11"/>
          <p:cNvSpPr/>
          <p:nvPr/>
        </p:nvSpPr>
        <p:spPr>
          <a:xfrm>
            <a:off x="320842" y="4163446"/>
            <a:ext cx="9881937" cy="1477328"/>
          </a:xfrm>
          <a:prstGeom prst="rect">
            <a:avLst/>
          </a:prstGeom>
        </p:spPr>
        <p:txBody>
          <a:bodyPr wrap="square">
            <a:spAutoFit/>
          </a:bodyPr>
          <a:lstStyle/>
          <a:p>
            <a:pPr algn="justLow">
              <a:lnSpc>
                <a:spcPct val="125000"/>
              </a:lnSpc>
              <a:spcAft>
                <a:spcPts val="800"/>
              </a:spcAft>
            </a:pPr>
            <a:r>
              <a:rPr lang="ar-EG"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t>وفي </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هذا النظام يتم دمج النظام الهجائي البسيط والنظام الرقمي البسيط بحيث تدل الحروف على الباب الرئيسي بينما تدل الأرقام على الأبواب الفرعية منه، وتخصص الأرقام حسب تسلسل وورد كل صنف </a:t>
            </a:r>
            <a:r>
              <a:rPr lang="ar-EG"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t/>
            </a:r>
            <a:br>
              <a:rPr lang="ar-EG"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br>
            <a:r>
              <a:rPr lang="ar-EG"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t>من </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المواد أو الأصناف </a:t>
            </a:r>
            <a:r>
              <a:rPr lang="ar-EG"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t>الموجودة</a:t>
            </a:r>
            <a:endPar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sp>
        <p:nvSpPr>
          <p:cNvPr id="13"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14"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4"/>
              </a:rPr>
              <a:t>www.dawliatraining.com</a:t>
            </a:r>
            <a:endParaRPr lang="en-US" sz="1100" dirty="0">
              <a:effectLst/>
              <a:ea typeface="Calibri"/>
              <a:cs typeface="Arial"/>
            </a:endParaRPr>
          </a:p>
        </p:txBody>
      </p:sp>
    </p:spTree>
    <p:extLst>
      <p:ext uri="{BB962C8B-B14F-4D97-AF65-F5344CB8AC3E}">
        <p14:creationId xmlns:p14="http://schemas.microsoft.com/office/powerpoint/2010/main" val="24142845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31" presetClass="entr" presetSubtype="0" fill="hold" nodeType="click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1000" fill="hold"/>
                                        <p:tgtEl>
                                          <p:spTgt spid="9"/>
                                        </p:tgtEl>
                                        <p:attrNameLst>
                                          <p:attrName>ppt_w</p:attrName>
                                        </p:attrNameLst>
                                      </p:cBhvr>
                                      <p:tavLst>
                                        <p:tav tm="0">
                                          <p:val>
                                            <p:fltVal val="0"/>
                                          </p:val>
                                        </p:tav>
                                        <p:tav tm="100000">
                                          <p:val>
                                            <p:strVal val="#ppt_w"/>
                                          </p:val>
                                        </p:tav>
                                      </p:tavLst>
                                    </p:anim>
                                    <p:anim calcmode="lin" valueType="num">
                                      <p:cBhvr>
                                        <p:cTn id="21" dur="1000" fill="hold"/>
                                        <p:tgtEl>
                                          <p:spTgt spid="9"/>
                                        </p:tgtEl>
                                        <p:attrNameLst>
                                          <p:attrName>ppt_h</p:attrName>
                                        </p:attrNameLst>
                                      </p:cBhvr>
                                      <p:tavLst>
                                        <p:tav tm="0">
                                          <p:val>
                                            <p:fltVal val="0"/>
                                          </p:val>
                                        </p:tav>
                                        <p:tav tm="100000">
                                          <p:val>
                                            <p:strVal val="#ppt_h"/>
                                          </p:val>
                                        </p:tav>
                                      </p:tavLst>
                                    </p:anim>
                                    <p:anim calcmode="lin" valueType="num">
                                      <p:cBhvr>
                                        <p:cTn id="22" dur="1000" fill="hold"/>
                                        <p:tgtEl>
                                          <p:spTgt spid="9"/>
                                        </p:tgtEl>
                                        <p:attrNameLst>
                                          <p:attrName>style.rotation</p:attrName>
                                        </p:attrNameLst>
                                      </p:cBhvr>
                                      <p:tavLst>
                                        <p:tav tm="0">
                                          <p:val>
                                            <p:fltVal val="90"/>
                                          </p:val>
                                        </p:tav>
                                        <p:tav tm="100000">
                                          <p:val>
                                            <p:fltVal val="0"/>
                                          </p:val>
                                        </p:tav>
                                      </p:tavLst>
                                    </p:anim>
                                    <p:animEffect transition="in" filter="fade">
                                      <p:cBhvr>
                                        <p:cTn id="23" dur="10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down)">
                                      <p:cBhvr>
                                        <p:cTn id="2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89</a:t>
            </a:fld>
            <a:endParaRPr lang="ar-EG"/>
          </a:p>
        </p:txBody>
      </p:sp>
      <p:sp>
        <p:nvSpPr>
          <p:cNvPr id="23" name="Rectangle 22"/>
          <p:cNvSpPr/>
          <p:nvPr/>
        </p:nvSpPr>
        <p:spPr>
          <a:xfrm>
            <a:off x="7375621" y="202376"/>
            <a:ext cx="4474710" cy="707886"/>
          </a:xfrm>
          <a:prstGeom prst="rect">
            <a:avLst/>
          </a:prstGeom>
        </p:spPr>
        <p:txBody>
          <a:bodyPr wrap="square">
            <a:spAutoFit/>
          </a:bodyPr>
          <a:lstStyle/>
          <a:p>
            <a:pPr lvl="0" algn="ctr">
              <a:lnSpc>
                <a:spcPct val="125000"/>
              </a:lnSpc>
            </a:pPr>
            <a:r>
              <a:rPr lang="ar-EG" sz="3200" dirty="0">
                <a:solidFill>
                  <a:prstClr val="white"/>
                </a:solidFill>
                <a:latin typeface="Sakkal Majalla" pitchFamily="2" charset="-78"/>
                <a:cs typeface="Sakkal Majalla" pitchFamily="2" charset="-78"/>
              </a:rPr>
              <a:t>تصنيف وترميز المواد</a:t>
            </a:r>
          </a:p>
        </p:txBody>
      </p:sp>
      <p:grpSp>
        <p:nvGrpSpPr>
          <p:cNvPr id="5" name="Group 4"/>
          <p:cNvGrpSpPr/>
          <p:nvPr/>
        </p:nvGrpSpPr>
        <p:grpSpPr>
          <a:xfrm>
            <a:off x="7760522" y="1237445"/>
            <a:ext cx="4314398" cy="1700462"/>
            <a:chOff x="7535933" y="1363580"/>
            <a:chExt cx="4314398" cy="1700462"/>
          </a:xfrm>
        </p:grpSpPr>
        <p:pic>
          <p:nvPicPr>
            <p:cNvPr id="3" name="Picture 2"/>
            <p:cNvPicPr>
              <a:picLocks noChangeAspect="1"/>
            </p:cNvPicPr>
            <p:nvPr/>
          </p:nvPicPr>
          <p:blipFill rotWithShape="1">
            <a:blip r:embed="rId3"/>
            <a:srcRect l="35051" t="36172" r="36048" b="36423"/>
            <a:stretch/>
          </p:blipFill>
          <p:spPr>
            <a:xfrm>
              <a:off x="10057115" y="1363580"/>
              <a:ext cx="1793216" cy="1700462"/>
            </a:xfrm>
            <a:prstGeom prst="rect">
              <a:avLst/>
            </a:prstGeom>
          </p:spPr>
        </p:pic>
        <p:sp>
          <p:nvSpPr>
            <p:cNvPr id="4" name="Rectangle 3"/>
            <p:cNvSpPr/>
            <p:nvPr/>
          </p:nvSpPr>
          <p:spPr>
            <a:xfrm>
              <a:off x="7535933" y="1363580"/>
              <a:ext cx="3546127" cy="523220"/>
            </a:xfrm>
            <a:prstGeom prst="rect">
              <a:avLst/>
            </a:prstGeom>
          </p:spPr>
          <p:txBody>
            <a:bodyPr wrap="square">
              <a:spAutoFit/>
            </a:bodyPr>
            <a:lstStyle/>
            <a:p>
              <a:pPr algn="justLow"/>
              <a:r>
                <a:rPr lang="ar-EG" sz="2800" b="1" dirty="0">
                  <a:solidFill>
                    <a:srgbClr val="C00000"/>
                  </a:solidFill>
                  <a:latin typeface="Sakkal Majalla" panose="02000000000000000000" pitchFamily="2" charset="-78"/>
                  <a:cs typeface="Sakkal Majalla" panose="02000000000000000000" pitchFamily="2" charset="-78"/>
                </a:rPr>
                <a:t>نظام الألوان:</a:t>
              </a:r>
            </a:p>
          </p:txBody>
        </p:sp>
      </p:grpSp>
      <p:sp>
        <p:nvSpPr>
          <p:cNvPr id="6" name="Rectangle 5"/>
          <p:cNvSpPr/>
          <p:nvPr/>
        </p:nvSpPr>
        <p:spPr>
          <a:xfrm>
            <a:off x="545431" y="1619620"/>
            <a:ext cx="9881937" cy="1477328"/>
          </a:xfrm>
          <a:prstGeom prst="rect">
            <a:avLst/>
          </a:prstGeom>
        </p:spPr>
        <p:txBody>
          <a:bodyPr wrap="square">
            <a:spAutoFit/>
          </a:bodyPr>
          <a:lstStyle/>
          <a:p>
            <a:pPr algn="justLow">
              <a:lnSpc>
                <a:spcPct val="125000"/>
              </a:lnSpc>
              <a:spcAft>
                <a:spcPts val="800"/>
              </a:spcAft>
            </a:pPr>
            <a:r>
              <a:rPr lang="ar-EG"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t>تستخدم </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الألوان في حالات خاصة ومحدودة لتمييز بعض المواد كالأجزاء الالكترونية والمنتجات الفولاذية </a:t>
            </a:r>
            <a:r>
              <a:rPr lang="ar-EG"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t/>
            </a:r>
            <a:br>
              <a:rPr lang="ar-EG"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br>
            <a:r>
              <a:rPr lang="ar-EG"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t>ولا </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تستخدم كنظام رئيسي في المنشآت. أما الحقول التي تصلح لها الألوان فهي ترميز الأجزاء الالكترونية الصغيرة كالمقاومات والمكثفات التي لا تصلح لها الحروف أو الأرقام</a:t>
            </a:r>
            <a:endPar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sp>
        <p:nvSpPr>
          <p:cNvPr id="13" name="Rectangle 12"/>
          <p:cNvSpPr/>
          <p:nvPr/>
        </p:nvSpPr>
        <p:spPr>
          <a:xfrm>
            <a:off x="1968394" y="3105491"/>
            <a:ext cx="9881937" cy="1477328"/>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وتستخدم ايضا في المنتجات الفولاذية النمطية كالألواح السميكة والقضبان التي يتشابه مظهرها الخارجي ولكن خواصها وسبائكها تختلف لأن الحروف والأرقام تمحى نتيجة الاحتكاك فمثلا الحديد يعطي اللون الأصفر والألومنيوم يعطي اللون الأسود وهكذا</a:t>
            </a:r>
            <a:endPar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sp>
        <p:nvSpPr>
          <p:cNvPr id="14" name="Rectangle 13"/>
          <p:cNvSpPr/>
          <p:nvPr/>
        </p:nvSpPr>
        <p:spPr>
          <a:xfrm>
            <a:off x="545430" y="4750403"/>
            <a:ext cx="9432759" cy="1477328"/>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وفي العصر الحالي ومع انتشار استخدام الحاسبات الآلية في معظم المنشآت فلقد أصبحت الترميز أكثر سهولة ولا يحتاج إلى الاعتماد على الذاكرة أو اللجوء إلى الأنظمة المبسطة التي لا تصلح للمنشآت التي تتعامل بأعداد كبيرة من البنود </a:t>
            </a:r>
            <a:endPar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pic>
        <p:nvPicPr>
          <p:cNvPr id="2" name="Picture 1"/>
          <p:cNvPicPr>
            <a:picLocks noChangeAspect="1"/>
          </p:cNvPicPr>
          <p:nvPr/>
        </p:nvPicPr>
        <p:blipFill rotWithShape="1">
          <a:blip r:embed="rId3"/>
          <a:srcRect l="64450" t="8268" r="5154" b="66319"/>
          <a:stretch/>
        </p:blipFill>
        <p:spPr>
          <a:xfrm>
            <a:off x="201438" y="2976871"/>
            <a:ext cx="1766956" cy="1477291"/>
          </a:xfrm>
          <a:prstGeom prst="rect">
            <a:avLst/>
          </a:prstGeom>
        </p:spPr>
      </p:pic>
      <p:pic>
        <p:nvPicPr>
          <p:cNvPr id="15" name="Picture 14"/>
          <p:cNvPicPr>
            <a:picLocks noChangeAspect="1"/>
          </p:cNvPicPr>
          <p:nvPr/>
        </p:nvPicPr>
        <p:blipFill rotWithShape="1">
          <a:blip r:embed="rId3"/>
          <a:srcRect l="5118" t="40556" r="64486" b="34031"/>
          <a:stretch/>
        </p:blipFill>
        <p:spPr>
          <a:xfrm>
            <a:off x="9978189" y="4920852"/>
            <a:ext cx="1766956" cy="1477291"/>
          </a:xfrm>
          <a:prstGeom prst="rect">
            <a:avLst/>
          </a:prstGeom>
        </p:spPr>
      </p:pic>
      <p:sp>
        <p:nvSpPr>
          <p:cNvPr id="12"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16"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4"/>
              </a:rPr>
              <a:t>www.dawliatraining.com</a:t>
            </a:r>
            <a:endParaRPr lang="en-US" sz="1100" dirty="0">
              <a:effectLst/>
              <a:ea typeface="Calibri"/>
              <a:cs typeface="Arial"/>
            </a:endParaRPr>
          </a:p>
        </p:txBody>
      </p:sp>
    </p:spTree>
    <p:extLst>
      <p:ext uri="{BB962C8B-B14F-4D97-AF65-F5344CB8AC3E}">
        <p14:creationId xmlns:p14="http://schemas.microsoft.com/office/powerpoint/2010/main" val="14216542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down)">
                                      <p:cBhvr>
                                        <p:cTn id="20" dur="500"/>
                                        <p:tgtEl>
                                          <p:spTgt spid="13"/>
                                        </p:tgtEl>
                                      </p:cBhvr>
                                    </p:animEffect>
                                  </p:childTnLst>
                                </p:cTn>
                              </p:par>
                              <p:par>
                                <p:cTn id="21" presetID="22" presetClass="entr" presetSubtype="4" fill="hold"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down)">
                                      <p:cBhvr>
                                        <p:cTn id="23" dur="500"/>
                                        <p:tgtEl>
                                          <p:spTgt spid="2"/>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down)">
                                      <p:cBhvr>
                                        <p:cTn id="28" dur="500"/>
                                        <p:tgtEl>
                                          <p:spTgt spid="15"/>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down)">
                                      <p:cBhvr>
                                        <p:cTn id="3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3" grpId="0"/>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9</a:t>
            </a:fld>
            <a:endParaRPr lang="ar-EG"/>
          </a:p>
        </p:txBody>
      </p:sp>
      <p:grpSp>
        <p:nvGrpSpPr>
          <p:cNvPr id="23" name="Group 22"/>
          <p:cNvGrpSpPr/>
          <p:nvPr/>
        </p:nvGrpSpPr>
        <p:grpSpPr>
          <a:xfrm>
            <a:off x="266853" y="122683"/>
            <a:ext cx="11119833" cy="6663128"/>
            <a:chOff x="266853" y="122683"/>
            <a:chExt cx="11119833" cy="6663128"/>
          </a:xfrm>
        </p:grpSpPr>
        <p:pic>
          <p:nvPicPr>
            <p:cNvPr id="20" name="Picture 19"/>
            <p:cNvPicPr>
              <a:picLocks noChangeAspect="1"/>
            </p:cNvPicPr>
            <p:nvPr/>
          </p:nvPicPr>
          <p:blipFill>
            <a:blip r:embed="rId3"/>
            <a:stretch>
              <a:fillRect/>
            </a:stretch>
          </p:blipFill>
          <p:spPr>
            <a:xfrm>
              <a:off x="5097500" y="122683"/>
              <a:ext cx="6289186" cy="6663128"/>
            </a:xfrm>
            <a:prstGeom prst="rect">
              <a:avLst/>
            </a:prstGeom>
          </p:spPr>
        </p:pic>
        <p:sp>
          <p:nvSpPr>
            <p:cNvPr id="21" name="TextBox 20">
              <a:extLst>
                <a:ext uri="{FF2B5EF4-FFF2-40B4-BE49-F238E27FC236}">
                  <a16:creationId xmlns:a16="http://schemas.microsoft.com/office/drawing/2014/main" xmlns="" id="{7E5A0D50-BD01-48CF-9E1E-6EBE3CFE0757}"/>
                </a:ext>
              </a:extLst>
            </p:cNvPr>
            <p:cNvSpPr txBox="1"/>
            <p:nvPr/>
          </p:nvSpPr>
          <p:spPr>
            <a:xfrm>
              <a:off x="5494159" y="2326935"/>
              <a:ext cx="1715164" cy="1285130"/>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lnSpc>
                  <a:spcPct val="150000"/>
                </a:lnSpc>
                <a:defRPr/>
              </a:pPr>
              <a:r>
                <a:rPr lang="ar-EG" sz="6000" b="1" kern="0" dirty="0" smtClean="0">
                  <a:solidFill>
                    <a:srgbClr val="C00000"/>
                  </a:solidFill>
                  <a:effectLst>
                    <a:outerShdw blurRad="38100" dist="38100" dir="2700000" algn="tl">
                      <a:srgbClr val="000000">
                        <a:alpha val="43137"/>
                      </a:srgbClr>
                    </a:outerShdw>
                  </a:effectLst>
                  <a:latin typeface="Sakkal Majalla" pitchFamily="2" charset="-78"/>
                  <a:cs typeface="Sakkal Majalla" pitchFamily="2" charset="-78"/>
                </a:rPr>
                <a:t>نشاط</a:t>
              </a:r>
              <a:endParaRPr lang="ar-EG" sz="6000" b="1" kern="0" dirty="0">
                <a:solidFill>
                  <a:srgbClr val="C00000"/>
                </a:solidFill>
                <a:effectLst>
                  <a:outerShdw blurRad="38100" dist="38100" dir="2700000" algn="tl">
                    <a:srgbClr val="000000">
                      <a:alpha val="43137"/>
                    </a:srgbClr>
                  </a:outerShdw>
                </a:effectLst>
                <a:latin typeface="Sakkal Majalla" pitchFamily="2" charset="-78"/>
                <a:cs typeface="Sakkal Majalla" pitchFamily="2" charset="-78"/>
              </a:endParaRPr>
            </a:p>
          </p:txBody>
        </p:sp>
        <p:sp>
          <p:nvSpPr>
            <p:cNvPr id="22" name="TextBox 21">
              <a:extLst>
                <a:ext uri="{FF2B5EF4-FFF2-40B4-BE49-F238E27FC236}">
                  <a16:creationId xmlns:a16="http://schemas.microsoft.com/office/drawing/2014/main" xmlns="" id="{7E5A0D50-BD01-48CF-9E1E-6EBE3CFE0757}"/>
                </a:ext>
              </a:extLst>
            </p:cNvPr>
            <p:cNvSpPr txBox="1"/>
            <p:nvPr/>
          </p:nvSpPr>
          <p:spPr>
            <a:xfrm>
              <a:off x="266853" y="3863607"/>
              <a:ext cx="5401994" cy="111265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lnSpc>
                  <a:spcPct val="150000"/>
                </a:lnSpc>
                <a:defRPr/>
              </a:pPr>
              <a:r>
                <a:rPr lang="ar-EG" sz="6600" b="1" kern="0" dirty="0" smtClean="0">
                  <a:solidFill>
                    <a:schemeClr val="tx1">
                      <a:lumMod val="65000"/>
                      <a:lumOff val="35000"/>
                    </a:schemeClr>
                  </a:solidFill>
                  <a:effectLst>
                    <a:outerShdw blurRad="38100" dist="38100" dir="2700000" algn="tl">
                      <a:srgbClr val="000000">
                        <a:alpha val="43137"/>
                      </a:srgbClr>
                    </a:outerShdw>
                  </a:effectLst>
                  <a:latin typeface="Sakkal Majalla" pitchFamily="2" charset="-78"/>
                  <a:cs typeface="Sakkal Majalla" pitchFamily="2" charset="-78"/>
                </a:rPr>
                <a:t>انظر دليل المتدرب</a:t>
              </a:r>
              <a:endParaRPr lang="ar-EG" sz="6600" b="1" kern="0" dirty="0">
                <a:solidFill>
                  <a:schemeClr val="tx1">
                    <a:lumMod val="65000"/>
                    <a:lumOff val="35000"/>
                  </a:schemeClr>
                </a:solidFill>
                <a:effectLst>
                  <a:outerShdw blurRad="38100" dist="38100" dir="2700000" algn="tl">
                    <a:srgbClr val="000000">
                      <a:alpha val="43137"/>
                    </a:srgbClr>
                  </a:outerShdw>
                </a:effectLst>
                <a:latin typeface="Sakkal Majalla" pitchFamily="2" charset="-78"/>
                <a:cs typeface="Sakkal Majalla" pitchFamily="2" charset="-78"/>
              </a:endParaRPr>
            </a:p>
          </p:txBody>
        </p:sp>
      </p:grpSp>
      <p:sp>
        <p:nvSpPr>
          <p:cNvPr id="8"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9"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4"/>
              </a:rPr>
              <a:t>www.dawliatraining.com</a:t>
            </a:r>
            <a:endParaRPr lang="en-US" sz="1100" dirty="0">
              <a:effectLst/>
              <a:ea typeface="Calibri"/>
              <a:cs typeface="Arial"/>
            </a:endParaRPr>
          </a:p>
        </p:txBody>
      </p:sp>
    </p:spTree>
    <p:extLst>
      <p:ext uri="{BB962C8B-B14F-4D97-AF65-F5344CB8AC3E}">
        <p14:creationId xmlns:p14="http://schemas.microsoft.com/office/powerpoint/2010/main" val="1556552425"/>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oogle Shape;105;p14"/>
          <p:cNvPicPr preferRelativeResize="0"/>
          <p:nvPr/>
        </p:nvPicPr>
        <p:blipFill>
          <a:blip r:embed="rId3">
            <a:extLst>
              <a:ext uri="{28A0092B-C50C-407E-A947-70E740481C1C}">
                <a14:useLocalDpi xmlns:a14="http://schemas.microsoft.com/office/drawing/2010/main" val="0"/>
              </a:ext>
            </a:extLst>
          </a:blip>
          <a:stretch>
            <a:fillRect/>
          </a:stretch>
        </p:blipFill>
        <p:spPr>
          <a:xfrm flipH="1">
            <a:off x="5604588" y="0"/>
            <a:ext cx="6587412" cy="6858000"/>
          </a:xfrm>
          <a:custGeom>
            <a:avLst/>
            <a:gdLst/>
            <a:ahLst/>
            <a:cxnLst/>
            <a:rect l="l" t="t" r="r" b="b"/>
            <a:pathLst>
              <a:path w="21600" h="21600" extrusionOk="0">
                <a:moveTo>
                  <a:pt x="0" y="0"/>
                </a:moveTo>
                <a:lnTo>
                  <a:pt x="0" y="21600"/>
                </a:lnTo>
                <a:lnTo>
                  <a:pt x="20218" y="21600"/>
                </a:lnTo>
                <a:lnTo>
                  <a:pt x="21600" y="15354"/>
                </a:lnTo>
                <a:lnTo>
                  <a:pt x="16966" y="16698"/>
                </a:lnTo>
                <a:lnTo>
                  <a:pt x="14603" y="14996"/>
                </a:lnTo>
                <a:lnTo>
                  <a:pt x="14607" y="14994"/>
                </a:lnTo>
                <a:lnTo>
                  <a:pt x="17925" y="0"/>
                </a:lnTo>
                <a:lnTo>
                  <a:pt x="0" y="0"/>
                </a:lnTo>
                <a:close/>
              </a:path>
            </a:pathLst>
          </a:custGeom>
          <a:blipFill>
            <a:blip r:embed="rId4"/>
            <a:stretch>
              <a:fillRect/>
            </a:stretch>
          </a:blipFill>
          <a:ln>
            <a:noFill/>
          </a:ln>
        </p:spPr>
      </p:pic>
      <p:sp>
        <p:nvSpPr>
          <p:cNvPr id="19" name="TextBox 18">
            <a:extLst>
              <a:ext uri="{FF2B5EF4-FFF2-40B4-BE49-F238E27FC236}">
                <a16:creationId xmlns:a16="http://schemas.microsoft.com/office/drawing/2014/main" xmlns="" id="{7E5A0D50-BD01-48CF-9E1E-6EBE3CFE0757}"/>
              </a:ext>
            </a:extLst>
          </p:cNvPr>
          <p:cNvSpPr txBox="1"/>
          <p:nvPr/>
        </p:nvSpPr>
        <p:spPr>
          <a:xfrm rot="4793141" flipH="1">
            <a:off x="4500585" y="1646021"/>
            <a:ext cx="4622296" cy="1143728"/>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sz="4000" b="1" kern="0" dirty="0">
                <a:solidFill>
                  <a:prstClr val="white"/>
                </a:solidFill>
                <a:latin typeface="Sakkal Majalla" pitchFamily="2" charset="-78"/>
                <a:cs typeface="Sakkal Majalla" pitchFamily="2" charset="-78"/>
              </a:rPr>
              <a:t>الجلسة التدريبية الثانية</a:t>
            </a:r>
            <a:endParaRPr kumimoji="0" lang="ar-EG" sz="4000" b="1" i="0" u="none" strike="noStrike" kern="0" cap="none" spc="0" normalizeH="0" baseline="0" noProof="0" dirty="0">
              <a:ln>
                <a:noFill/>
              </a:ln>
              <a:solidFill>
                <a:prstClr val="white"/>
              </a:solidFill>
              <a:effectLst/>
              <a:uLnTx/>
              <a:uFillTx/>
              <a:latin typeface="Sakkal Majalla" pitchFamily="2" charset="-78"/>
              <a:ea typeface="+mn-ea"/>
              <a:cs typeface="Sakkal Majalla" pitchFamily="2" charset="-78"/>
            </a:endParaRPr>
          </a:p>
        </p:txBody>
      </p:sp>
      <p:sp>
        <p:nvSpPr>
          <p:cNvPr id="18" name="TextBox 17">
            <a:extLst>
              <a:ext uri="{FF2B5EF4-FFF2-40B4-BE49-F238E27FC236}">
                <a16:creationId xmlns:a16="http://schemas.microsoft.com/office/drawing/2014/main" xmlns="" id="{7E5A0D50-BD01-48CF-9E1E-6EBE3CFE0757}"/>
              </a:ext>
            </a:extLst>
          </p:cNvPr>
          <p:cNvSpPr txBox="1"/>
          <p:nvPr/>
        </p:nvSpPr>
        <p:spPr>
          <a:xfrm>
            <a:off x="838200" y="1816797"/>
            <a:ext cx="4435905" cy="1888930"/>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b="1" kern="0" dirty="0">
                <a:solidFill>
                  <a:prstClr val="black">
                    <a:lumMod val="75000"/>
                    <a:lumOff val="25000"/>
                  </a:prstClr>
                </a:solidFill>
                <a:effectLst>
                  <a:outerShdw blurRad="38100" dist="38100" dir="2700000" algn="tl">
                    <a:srgbClr val="000000">
                      <a:alpha val="43137"/>
                    </a:srgbClr>
                  </a:outerShdw>
                </a:effectLst>
                <a:latin typeface="Sakkal Majalla" pitchFamily="2" charset="-78"/>
                <a:cs typeface="Sakkal Majalla" pitchFamily="2" charset="-78"/>
              </a:rPr>
              <a:t>سياسات قواعد حفظ المخزون</a:t>
            </a:r>
            <a:endParaRPr kumimoji="0" lang="ar-EG" sz="5400" b="1" i="0" u="none" strike="noStrike" kern="0" cap="none" spc="0" normalizeH="0" baseline="0" noProof="0" dirty="0">
              <a:ln>
                <a:noFill/>
              </a:ln>
              <a:solidFill>
                <a:prstClr val="black">
                  <a:lumMod val="75000"/>
                  <a:lumOff val="25000"/>
                </a:prstClr>
              </a:solidFill>
              <a:effectLst>
                <a:outerShdw blurRad="38100" dist="38100" dir="2700000" algn="tl">
                  <a:srgbClr val="000000">
                    <a:alpha val="43137"/>
                  </a:srgbClr>
                </a:outerShdw>
              </a:effectLst>
              <a:uLnTx/>
              <a:uFillTx/>
              <a:latin typeface="Sakkal Majalla" pitchFamily="2" charset="-78"/>
              <a:ea typeface="+mn-ea"/>
              <a:cs typeface="Sakkal Majalla" pitchFamily="2" charset="-78"/>
            </a:endParaRPr>
          </a:p>
        </p:txBody>
      </p:sp>
      <p:sp>
        <p:nvSpPr>
          <p:cNvPr id="4" name="Slide Number Placeholder 3"/>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90</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7" name="مستطيل 2"/>
          <p:cNvSpPr/>
          <p:nvPr/>
        </p:nvSpPr>
        <p:spPr>
          <a:xfrm>
            <a:off x="8898294" y="655320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5"/>
              </a:rPr>
              <a:t>www.dawliatraining.com</a:t>
            </a:r>
            <a:endParaRPr lang="en-US" sz="1100" dirty="0">
              <a:effectLst/>
              <a:ea typeface="Calibri"/>
              <a:cs typeface="Arial"/>
            </a:endParaRPr>
          </a:p>
        </p:txBody>
      </p:sp>
    </p:spTree>
    <p:extLst>
      <p:ext uri="{BB962C8B-B14F-4D97-AF65-F5344CB8AC3E}">
        <p14:creationId xmlns:p14="http://schemas.microsoft.com/office/powerpoint/2010/main" val="553227301"/>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xmlns="" id="{7E5A0D50-BD01-48CF-9E1E-6EBE3CFE0757}"/>
              </a:ext>
            </a:extLst>
          </p:cNvPr>
          <p:cNvSpPr txBox="1"/>
          <p:nvPr/>
        </p:nvSpPr>
        <p:spPr>
          <a:xfrm>
            <a:off x="6770367" y="2361136"/>
            <a:ext cx="4699738" cy="1777727"/>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sz="4800" kern="0" dirty="0">
                <a:solidFill>
                  <a:prstClr val="black">
                    <a:lumMod val="75000"/>
                    <a:lumOff val="25000"/>
                  </a:prstClr>
                </a:solidFill>
                <a:latin typeface="Sakkal Majalla" panose="02000000000000000000" pitchFamily="2" charset="-78"/>
                <a:cs typeface="Sakkal Majalla" pitchFamily="2" charset="-78"/>
              </a:rPr>
              <a:t>أهم القواعد المنظمة للمخازن والمخزون</a:t>
            </a:r>
            <a:endParaRPr kumimoji="0" lang="ar-EG" sz="4800" b="0" i="0" u="none" strike="noStrike" kern="0" cap="none" spc="0" normalizeH="0" baseline="0" noProof="0" dirty="0">
              <a:ln>
                <a:noFill/>
              </a:ln>
              <a:solidFill>
                <a:prstClr val="black">
                  <a:lumMod val="75000"/>
                  <a:lumOff val="25000"/>
                </a:prstClr>
              </a:solidFill>
              <a:effectLst/>
              <a:uLnTx/>
              <a:uFillTx/>
              <a:latin typeface="Sakkal Majalla" panose="02000000000000000000" pitchFamily="2" charset="-78"/>
              <a:ea typeface="+mn-ea"/>
              <a:cs typeface="Sakkal Majalla" pitchFamily="2" charset="-78"/>
            </a:endParaRP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91</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7" name="Picture 6" descr="D:\esraa\الإدارة الحديثة للمستودعات والمخازن\photos\feat_inventory.jpg"/>
          <p:cNvPicPr/>
          <p:nvPr/>
        </p:nvPicPr>
        <p:blipFill>
          <a:blip r:embed="rId3">
            <a:clrChange>
              <a:clrFrom>
                <a:srgbClr val="E9E9EB"/>
              </a:clrFrom>
              <a:clrTo>
                <a:srgbClr val="E9E9EB">
                  <a:alpha val="0"/>
                </a:srgbClr>
              </a:clrTo>
            </a:clrChange>
            <a:extLst>
              <a:ext uri="{28A0092B-C50C-407E-A947-70E740481C1C}">
                <a14:useLocalDpi xmlns:a14="http://schemas.microsoft.com/office/drawing/2010/main" val="0"/>
              </a:ext>
            </a:extLst>
          </a:blip>
          <a:srcRect/>
          <a:stretch>
            <a:fillRect/>
          </a:stretch>
        </p:blipFill>
        <p:spPr bwMode="auto">
          <a:xfrm>
            <a:off x="2277979" y="1996508"/>
            <a:ext cx="3240505" cy="2142355"/>
          </a:xfrm>
          <a:prstGeom prst="rect">
            <a:avLst/>
          </a:prstGeom>
        </p:spPr>
      </p:pic>
      <p:sp>
        <p:nvSpPr>
          <p:cNvPr id="5"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6" name="مستطيل 2"/>
          <p:cNvSpPr/>
          <p:nvPr/>
        </p:nvSpPr>
        <p:spPr>
          <a:xfrm>
            <a:off x="0" y="329823"/>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4"/>
              </a:rPr>
              <a:t>www.dawliatraining.com</a:t>
            </a:r>
            <a:endParaRPr lang="en-US" sz="1100" dirty="0">
              <a:effectLst/>
              <a:ea typeface="Calibri"/>
              <a:cs typeface="Arial"/>
            </a:endParaRPr>
          </a:p>
        </p:txBody>
      </p:sp>
    </p:spTree>
    <p:extLst>
      <p:ext uri="{BB962C8B-B14F-4D97-AF65-F5344CB8AC3E}">
        <p14:creationId xmlns:p14="http://schemas.microsoft.com/office/powerpoint/2010/main" val="681442970"/>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92</a:t>
            </a:fld>
            <a:endParaRPr lang="ar-EG"/>
          </a:p>
        </p:txBody>
      </p:sp>
      <p:sp>
        <p:nvSpPr>
          <p:cNvPr id="23" name="Rectangle 22"/>
          <p:cNvSpPr/>
          <p:nvPr/>
        </p:nvSpPr>
        <p:spPr>
          <a:xfrm>
            <a:off x="6978316" y="202376"/>
            <a:ext cx="4872015" cy="707886"/>
          </a:xfrm>
          <a:prstGeom prst="rect">
            <a:avLst/>
          </a:prstGeom>
        </p:spPr>
        <p:txBody>
          <a:bodyPr wrap="square">
            <a:spAutoFit/>
          </a:bodyPr>
          <a:lstStyle/>
          <a:p>
            <a:pPr lvl="0" algn="ctr">
              <a:lnSpc>
                <a:spcPct val="125000"/>
              </a:lnSpc>
            </a:pPr>
            <a:r>
              <a:rPr lang="ar-EG" sz="3200" dirty="0">
                <a:solidFill>
                  <a:prstClr val="white"/>
                </a:solidFill>
                <a:latin typeface="Sakkal Majalla" pitchFamily="2" charset="-78"/>
                <a:cs typeface="Sakkal Majalla" pitchFamily="2" charset="-78"/>
              </a:rPr>
              <a:t>أهم القواعد المنظمة للمخازن والمخزون</a:t>
            </a:r>
          </a:p>
        </p:txBody>
      </p:sp>
      <p:grpSp>
        <p:nvGrpSpPr>
          <p:cNvPr id="2" name="Group 1"/>
          <p:cNvGrpSpPr/>
          <p:nvPr/>
        </p:nvGrpSpPr>
        <p:grpSpPr>
          <a:xfrm>
            <a:off x="336884" y="1443789"/>
            <a:ext cx="11625742" cy="802106"/>
            <a:chOff x="336884" y="1443789"/>
            <a:chExt cx="11625742" cy="802106"/>
          </a:xfrm>
        </p:grpSpPr>
        <p:pic>
          <p:nvPicPr>
            <p:cNvPr id="4" name="Picture 3" descr="Image result for المخازن والمستودعات"/>
            <p:cNvPicPr/>
            <p:nvPr/>
          </p:nvPicPr>
          <p:blipFill rotWithShape="1">
            <a:blip r:embed="rId3" cstate="print">
              <a:clrChange>
                <a:clrFrom>
                  <a:srgbClr val="EEEEEE"/>
                </a:clrFrom>
                <a:clrTo>
                  <a:srgbClr val="EEEEEE">
                    <a:alpha val="0"/>
                  </a:srgbClr>
                </a:clrTo>
              </a:clrChange>
              <a:extLst>
                <a:ext uri="{28A0092B-C50C-407E-A947-70E740481C1C}">
                  <a14:useLocalDpi xmlns:a14="http://schemas.microsoft.com/office/drawing/2010/main" val="0"/>
                </a:ext>
              </a:extLst>
            </a:blip>
            <a:srcRect l="9490" r="36141"/>
            <a:stretch/>
          </p:blipFill>
          <p:spPr bwMode="auto">
            <a:xfrm flipH="1">
              <a:off x="11213432" y="1443789"/>
              <a:ext cx="749194" cy="802106"/>
            </a:xfrm>
            <a:prstGeom prst="rect">
              <a:avLst/>
            </a:prstGeom>
            <a:noFill/>
            <a:ln>
              <a:noFill/>
            </a:ln>
            <a:extLst>
              <a:ext uri="{53640926-AAD7-44D8-BBD7-CCE9431645EC}">
                <a14:shadowObscured xmlns:a14="http://schemas.microsoft.com/office/drawing/2010/main"/>
              </a:ext>
            </a:extLst>
          </p:spPr>
        </p:pic>
        <p:sp>
          <p:nvSpPr>
            <p:cNvPr id="5" name="Rectangle 4"/>
            <p:cNvSpPr/>
            <p:nvPr/>
          </p:nvSpPr>
          <p:spPr>
            <a:xfrm>
              <a:off x="336884" y="1443789"/>
              <a:ext cx="10924674" cy="553998"/>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لا يجوز أن يتم استلام أو صرف أي صنف إلا عن طريق المخازن</a:t>
              </a:r>
              <a:endPar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8" name="Group 7"/>
          <p:cNvGrpSpPr/>
          <p:nvPr/>
        </p:nvGrpSpPr>
        <p:grpSpPr>
          <a:xfrm>
            <a:off x="224589" y="2287438"/>
            <a:ext cx="11625742" cy="802106"/>
            <a:chOff x="336884" y="1443789"/>
            <a:chExt cx="11625742" cy="802106"/>
          </a:xfrm>
        </p:grpSpPr>
        <p:pic>
          <p:nvPicPr>
            <p:cNvPr id="9" name="Picture 8" descr="Image result for المخازن والمستودعات"/>
            <p:cNvPicPr/>
            <p:nvPr/>
          </p:nvPicPr>
          <p:blipFill rotWithShape="1">
            <a:blip r:embed="rId3" cstate="print">
              <a:clrChange>
                <a:clrFrom>
                  <a:srgbClr val="EEEEEE"/>
                </a:clrFrom>
                <a:clrTo>
                  <a:srgbClr val="EEEEEE">
                    <a:alpha val="0"/>
                  </a:srgbClr>
                </a:clrTo>
              </a:clrChange>
              <a:extLst>
                <a:ext uri="{28A0092B-C50C-407E-A947-70E740481C1C}">
                  <a14:useLocalDpi xmlns:a14="http://schemas.microsoft.com/office/drawing/2010/main" val="0"/>
                </a:ext>
              </a:extLst>
            </a:blip>
            <a:srcRect l="9490" r="36141"/>
            <a:stretch/>
          </p:blipFill>
          <p:spPr bwMode="auto">
            <a:xfrm flipH="1">
              <a:off x="11213432" y="1443789"/>
              <a:ext cx="749194" cy="802106"/>
            </a:xfrm>
            <a:prstGeom prst="rect">
              <a:avLst/>
            </a:prstGeom>
            <a:noFill/>
            <a:ln>
              <a:noFill/>
            </a:ln>
            <a:extLst>
              <a:ext uri="{53640926-AAD7-44D8-BBD7-CCE9431645EC}">
                <a14:shadowObscured xmlns:a14="http://schemas.microsoft.com/office/drawing/2010/main"/>
              </a:ext>
            </a:extLst>
          </p:spPr>
        </p:pic>
        <p:sp>
          <p:nvSpPr>
            <p:cNvPr id="10" name="Rectangle 9"/>
            <p:cNvSpPr/>
            <p:nvPr/>
          </p:nvSpPr>
          <p:spPr>
            <a:xfrm>
              <a:off x="336884" y="1443789"/>
              <a:ext cx="10924674" cy="553998"/>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تحتفظ المخازن بالحد المناسب من المواد المخزونة الصالحة للاستعمال</a:t>
              </a:r>
              <a:endPar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1" name="Group 10"/>
          <p:cNvGrpSpPr/>
          <p:nvPr/>
        </p:nvGrpSpPr>
        <p:grpSpPr>
          <a:xfrm>
            <a:off x="224589" y="3131087"/>
            <a:ext cx="11625742" cy="1477328"/>
            <a:chOff x="336884" y="1373630"/>
            <a:chExt cx="11625742" cy="1477328"/>
          </a:xfrm>
        </p:grpSpPr>
        <p:pic>
          <p:nvPicPr>
            <p:cNvPr id="12" name="Picture 11" descr="Image result for المخازن والمستودعات"/>
            <p:cNvPicPr/>
            <p:nvPr/>
          </p:nvPicPr>
          <p:blipFill rotWithShape="1">
            <a:blip r:embed="rId3" cstate="print">
              <a:clrChange>
                <a:clrFrom>
                  <a:srgbClr val="EEEEEE"/>
                </a:clrFrom>
                <a:clrTo>
                  <a:srgbClr val="EEEEEE">
                    <a:alpha val="0"/>
                  </a:srgbClr>
                </a:clrTo>
              </a:clrChange>
              <a:extLst>
                <a:ext uri="{28A0092B-C50C-407E-A947-70E740481C1C}">
                  <a14:useLocalDpi xmlns:a14="http://schemas.microsoft.com/office/drawing/2010/main" val="0"/>
                </a:ext>
              </a:extLst>
            </a:blip>
            <a:srcRect l="9490" r="36141"/>
            <a:stretch/>
          </p:blipFill>
          <p:spPr bwMode="auto">
            <a:xfrm flipH="1">
              <a:off x="11213432" y="1443789"/>
              <a:ext cx="749194" cy="802106"/>
            </a:xfrm>
            <a:prstGeom prst="rect">
              <a:avLst/>
            </a:prstGeom>
            <a:noFill/>
            <a:ln>
              <a:noFill/>
            </a:ln>
            <a:extLst>
              <a:ext uri="{53640926-AAD7-44D8-BBD7-CCE9431645EC}">
                <a14:shadowObscured xmlns:a14="http://schemas.microsoft.com/office/drawing/2010/main"/>
              </a:ext>
            </a:extLst>
          </p:spPr>
        </p:pic>
        <p:sp>
          <p:nvSpPr>
            <p:cNvPr id="13" name="Rectangle 12"/>
            <p:cNvSpPr/>
            <p:nvPr/>
          </p:nvSpPr>
          <p:spPr>
            <a:xfrm>
              <a:off x="336884" y="1373630"/>
              <a:ext cx="10924674" cy="1477328"/>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يكون للمنظمة أو الوحدة مخزن رئيسي أو أكثر ومخازن فرعية حسب احتياجات العمل وتنظيم عهد المخازن الفرعية </a:t>
              </a:r>
              <a:r>
                <a:rPr lang="ar-EG"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t/>
              </a:r>
              <a:br>
                <a:rPr lang="ar-EG"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br>
              <a:r>
                <a:rPr lang="ar-EG"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t>على </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أساس العهدة الفعلية المستديمة فتحدد أرصدة أصناف هذه العهد في ضوء معدلات الصرف الفعلية في السنة المالية السابقة، ويكمل النقص في هذه الأرصدة حسب الحاجة</a:t>
              </a:r>
              <a:endPar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4" name="Group 13"/>
          <p:cNvGrpSpPr/>
          <p:nvPr/>
        </p:nvGrpSpPr>
        <p:grpSpPr>
          <a:xfrm>
            <a:off x="288758" y="4608415"/>
            <a:ext cx="11673868" cy="802106"/>
            <a:chOff x="288758" y="1443789"/>
            <a:chExt cx="11673868" cy="802106"/>
          </a:xfrm>
        </p:grpSpPr>
        <p:pic>
          <p:nvPicPr>
            <p:cNvPr id="15" name="Picture 14" descr="Image result for المخازن والمستودعات"/>
            <p:cNvPicPr/>
            <p:nvPr/>
          </p:nvPicPr>
          <p:blipFill rotWithShape="1">
            <a:blip r:embed="rId3" cstate="print">
              <a:clrChange>
                <a:clrFrom>
                  <a:srgbClr val="EEEEEE"/>
                </a:clrFrom>
                <a:clrTo>
                  <a:srgbClr val="EEEEEE">
                    <a:alpha val="0"/>
                  </a:srgbClr>
                </a:clrTo>
              </a:clrChange>
              <a:extLst>
                <a:ext uri="{28A0092B-C50C-407E-A947-70E740481C1C}">
                  <a14:useLocalDpi xmlns:a14="http://schemas.microsoft.com/office/drawing/2010/main" val="0"/>
                </a:ext>
              </a:extLst>
            </a:blip>
            <a:srcRect l="9490" r="36141"/>
            <a:stretch/>
          </p:blipFill>
          <p:spPr bwMode="auto">
            <a:xfrm flipH="1">
              <a:off x="11213432" y="1443789"/>
              <a:ext cx="749194" cy="802106"/>
            </a:xfrm>
            <a:prstGeom prst="rect">
              <a:avLst/>
            </a:prstGeom>
            <a:noFill/>
            <a:ln>
              <a:noFill/>
            </a:ln>
            <a:extLst>
              <a:ext uri="{53640926-AAD7-44D8-BBD7-CCE9431645EC}">
                <a14:shadowObscured xmlns:a14="http://schemas.microsoft.com/office/drawing/2010/main"/>
              </a:ext>
            </a:extLst>
          </p:spPr>
        </p:pic>
        <p:sp>
          <p:nvSpPr>
            <p:cNvPr id="16" name="Rectangle 15"/>
            <p:cNvSpPr/>
            <p:nvPr/>
          </p:nvSpPr>
          <p:spPr>
            <a:xfrm>
              <a:off x="288758" y="1567843"/>
              <a:ext cx="10924674" cy="553998"/>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تكون المخازن مستقلة محاسبية عن الإدارة التي تستخدم أصنافها</a:t>
              </a:r>
              <a:endPar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7" name="Group 16"/>
          <p:cNvGrpSpPr/>
          <p:nvPr/>
        </p:nvGrpSpPr>
        <p:grpSpPr>
          <a:xfrm>
            <a:off x="283973" y="5313577"/>
            <a:ext cx="11673868" cy="1022715"/>
            <a:chOff x="288758" y="1223180"/>
            <a:chExt cx="11673868" cy="1022715"/>
          </a:xfrm>
        </p:grpSpPr>
        <p:pic>
          <p:nvPicPr>
            <p:cNvPr id="18" name="Picture 17" descr="Image result for المخازن والمستودعات"/>
            <p:cNvPicPr/>
            <p:nvPr/>
          </p:nvPicPr>
          <p:blipFill rotWithShape="1">
            <a:blip r:embed="rId3" cstate="print">
              <a:clrChange>
                <a:clrFrom>
                  <a:srgbClr val="EEEEEE"/>
                </a:clrFrom>
                <a:clrTo>
                  <a:srgbClr val="EEEEEE">
                    <a:alpha val="0"/>
                  </a:srgbClr>
                </a:clrTo>
              </a:clrChange>
              <a:extLst>
                <a:ext uri="{28A0092B-C50C-407E-A947-70E740481C1C}">
                  <a14:useLocalDpi xmlns:a14="http://schemas.microsoft.com/office/drawing/2010/main" val="0"/>
                </a:ext>
              </a:extLst>
            </a:blip>
            <a:srcRect l="9490" r="36141"/>
            <a:stretch/>
          </p:blipFill>
          <p:spPr bwMode="auto">
            <a:xfrm flipH="1">
              <a:off x="11213432" y="1443789"/>
              <a:ext cx="749194" cy="802106"/>
            </a:xfrm>
            <a:prstGeom prst="rect">
              <a:avLst/>
            </a:prstGeom>
            <a:noFill/>
            <a:ln>
              <a:noFill/>
            </a:ln>
            <a:extLst>
              <a:ext uri="{53640926-AAD7-44D8-BBD7-CCE9431645EC}">
                <a14:shadowObscured xmlns:a14="http://schemas.microsoft.com/office/drawing/2010/main"/>
              </a:ext>
            </a:extLst>
          </p:spPr>
        </p:pic>
        <p:sp>
          <p:nvSpPr>
            <p:cNvPr id="19" name="Rectangle 18"/>
            <p:cNvSpPr/>
            <p:nvPr/>
          </p:nvSpPr>
          <p:spPr>
            <a:xfrm>
              <a:off x="288758" y="1223180"/>
              <a:ext cx="10924674" cy="1015663"/>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يكون لكل مخزن أمين أو أكثر حسب حاجة العمل يتولى مسؤولية الإشراف على تخزين الأصناف والمهمات التي بعهدته وترتيبها وصرفها</a:t>
              </a:r>
              <a:endPar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grpSp>
      <p:pic>
        <p:nvPicPr>
          <p:cNvPr id="20" name="Picture 19" descr="D:\esraa\الإدارة الحديثة للمستودعات والمخازن\photos\ing_47129_15498.jpg"/>
          <p:cNvPicPr/>
          <p:nvPr/>
        </p:nvPicPr>
        <p:blipFill rotWithShape="1">
          <a:blip r:embed="rId4" cstate="print">
            <a:extLst>
              <a:ext uri="{28A0092B-C50C-407E-A947-70E740481C1C}">
                <a14:useLocalDpi xmlns:a14="http://schemas.microsoft.com/office/drawing/2010/main" val="0"/>
              </a:ext>
            </a:extLst>
          </a:blip>
          <a:srcRect t="5645" r="6452" b="8065"/>
          <a:stretch/>
        </p:blipFill>
        <p:spPr bwMode="auto">
          <a:xfrm>
            <a:off x="838199" y="401053"/>
            <a:ext cx="3220453" cy="2800193"/>
          </a:xfrm>
          <a:prstGeom prst="rect">
            <a:avLst/>
          </a:prstGeom>
          <a:noFill/>
          <a:ln>
            <a:noFill/>
          </a:ln>
          <a:extLst>
            <a:ext uri="{53640926-AAD7-44D8-BBD7-CCE9431645EC}">
              <a14:shadowObscured xmlns:a14="http://schemas.microsoft.com/office/drawing/2010/main"/>
            </a:ext>
          </a:extLst>
        </p:spPr>
      </p:pic>
      <p:sp>
        <p:nvSpPr>
          <p:cNvPr id="21"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22"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5"/>
              </a:rPr>
              <a:t>www.dawliatraining.com</a:t>
            </a:r>
            <a:endParaRPr lang="en-US" sz="1100" dirty="0">
              <a:effectLst/>
              <a:ea typeface="Calibri"/>
              <a:cs typeface="Arial"/>
            </a:endParaRPr>
          </a:p>
        </p:txBody>
      </p:sp>
    </p:spTree>
    <p:extLst>
      <p:ext uri="{BB962C8B-B14F-4D97-AF65-F5344CB8AC3E}">
        <p14:creationId xmlns:p14="http://schemas.microsoft.com/office/powerpoint/2010/main" val="3170277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ppt_x"/>
                                          </p:val>
                                        </p:tav>
                                        <p:tav tm="100000">
                                          <p:val>
                                            <p:strVal val="#ppt_x"/>
                                          </p:val>
                                        </p:tav>
                                      </p:tavLst>
                                    </p:anim>
                                    <p:anim calcmode="lin" valueType="num">
                                      <p:cBhvr additive="base">
                                        <p:cTn id="2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fill="hold"/>
                                        <p:tgtEl>
                                          <p:spTgt spid="17"/>
                                        </p:tgtEl>
                                        <p:attrNameLst>
                                          <p:attrName>ppt_x</p:attrName>
                                        </p:attrNameLst>
                                      </p:cBhvr>
                                      <p:tavLst>
                                        <p:tav tm="0">
                                          <p:val>
                                            <p:strVal val="#ppt_x"/>
                                          </p:val>
                                        </p:tav>
                                        <p:tav tm="100000">
                                          <p:val>
                                            <p:strVal val="#ppt_x"/>
                                          </p:val>
                                        </p:tav>
                                      </p:tavLst>
                                    </p:anim>
                                    <p:anim calcmode="lin" valueType="num">
                                      <p:cBhvr additive="base">
                                        <p:cTn id="3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93</a:t>
            </a:fld>
            <a:endParaRPr lang="ar-EG"/>
          </a:p>
        </p:txBody>
      </p:sp>
      <p:sp>
        <p:nvSpPr>
          <p:cNvPr id="23" name="Rectangle 22"/>
          <p:cNvSpPr/>
          <p:nvPr/>
        </p:nvSpPr>
        <p:spPr>
          <a:xfrm>
            <a:off x="6978316" y="202376"/>
            <a:ext cx="4872015" cy="707886"/>
          </a:xfrm>
          <a:prstGeom prst="rect">
            <a:avLst/>
          </a:prstGeom>
        </p:spPr>
        <p:txBody>
          <a:bodyPr wrap="square">
            <a:spAutoFit/>
          </a:bodyPr>
          <a:lstStyle/>
          <a:p>
            <a:pPr lvl="0" algn="ctr">
              <a:lnSpc>
                <a:spcPct val="125000"/>
              </a:lnSpc>
            </a:pPr>
            <a:r>
              <a:rPr lang="ar-EG" sz="3200" dirty="0">
                <a:solidFill>
                  <a:prstClr val="white"/>
                </a:solidFill>
                <a:latin typeface="Sakkal Majalla" pitchFamily="2" charset="-78"/>
                <a:cs typeface="Sakkal Majalla" pitchFamily="2" charset="-78"/>
              </a:rPr>
              <a:t>أهم القواعد المنظمة للمخازن والمخزون</a:t>
            </a:r>
          </a:p>
        </p:txBody>
      </p:sp>
      <p:grpSp>
        <p:nvGrpSpPr>
          <p:cNvPr id="4" name="Group 3"/>
          <p:cNvGrpSpPr/>
          <p:nvPr/>
        </p:nvGrpSpPr>
        <p:grpSpPr>
          <a:xfrm>
            <a:off x="419099" y="1272501"/>
            <a:ext cx="11609700" cy="1015663"/>
            <a:chOff x="352926" y="1337010"/>
            <a:chExt cx="11609700" cy="1015663"/>
          </a:xfrm>
        </p:grpSpPr>
        <p:pic>
          <p:nvPicPr>
            <p:cNvPr id="5" name="Picture 4" descr="Image result for المخازن والمستودعات"/>
            <p:cNvPicPr/>
            <p:nvPr/>
          </p:nvPicPr>
          <p:blipFill rotWithShape="1">
            <a:blip r:embed="rId3" cstate="print">
              <a:clrChange>
                <a:clrFrom>
                  <a:srgbClr val="EEEEEE"/>
                </a:clrFrom>
                <a:clrTo>
                  <a:srgbClr val="EEEEEE">
                    <a:alpha val="0"/>
                  </a:srgbClr>
                </a:clrTo>
              </a:clrChange>
              <a:extLst>
                <a:ext uri="{28A0092B-C50C-407E-A947-70E740481C1C}">
                  <a14:useLocalDpi xmlns:a14="http://schemas.microsoft.com/office/drawing/2010/main" val="0"/>
                </a:ext>
              </a:extLst>
            </a:blip>
            <a:srcRect l="9490" r="36141"/>
            <a:stretch/>
          </p:blipFill>
          <p:spPr bwMode="auto">
            <a:xfrm flipH="1">
              <a:off x="11213432" y="1443789"/>
              <a:ext cx="749194" cy="802106"/>
            </a:xfrm>
            <a:prstGeom prst="rect">
              <a:avLst/>
            </a:prstGeom>
            <a:noFill/>
            <a:ln>
              <a:noFill/>
            </a:ln>
            <a:extLst>
              <a:ext uri="{53640926-AAD7-44D8-BBD7-CCE9431645EC}">
                <a14:shadowObscured xmlns:a14="http://schemas.microsoft.com/office/drawing/2010/main"/>
              </a:ext>
            </a:extLst>
          </p:spPr>
        </p:pic>
        <p:sp>
          <p:nvSpPr>
            <p:cNvPr id="6" name="Rectangle 5"/>
            <p:cNvSpPr/>
            <p:nvPr/>
          </p:nvSpPr>
          <p:spPr>
            <a:xfrm>
              <a:off x="352926" y="1337010"/>
              <a:ext cx="10924674" cy="1015663"/>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لا يجوز فتح أي مخزن بدون حضور أمين المخزن المختص، ومع ذلك يجوز عند </a:t>
              </a:r>
              <a:r>
                <a:rPr lang="ar-EG"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t>اقتضاء </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إجراء الفتح بمعرفة وتحت مسؤولية لجنة تدون إجراءاتها في محضر ويعرض على المدير المسؤول وكذلك بالنسبة للأصناف </a:t>
              </a:r>
              <a:r>
                <a:rPr lang="ar-EG" sz="2400" b="1" dirty="0" err="1">
                  <a:solidFill>
                    <a:srgbClr val="002060"/>
                  </a:solidFill>
                  <a:latin typeface="Sakkal Majalla" panose="02000000000000000000" pitchFamily="2" charset="-78"/>
                  <a:ea typeface="Calibri" panose="020F0502020204030204" pitchFamily="34" charset="0"/>
                  <a:cs typeface="Sakkal Majalla" panose="02000000000000000000" pitchFamily="2" charset="-78"/>
                </a:rPr>
                <a:t>المشونة</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في الخلاء</a:t>
              </a:r>
              <a:endPar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8" name="Group 7"/>
          <p:cNvGrpSpPr/>
          <p:nvPr/>
        </p:nvGrpSpPr>
        <p:grpSpPr>
          <a:xfrm>
            <a:off x="419099" y="2249350"/>
            <a:ext cx="11609700" cy="1015663"/>
            <a:chOff x="352926" y="1337010"/>
            <a:chExt cx="11609700" cy="1015663"/>
          </a:xfrm>
        </p:grpSpPr>
        <p:pic>
          <p:nvPicPr>
            <p:cNvPr id="9" name="Picture 8" descr="Image result for المخازن والمستودعات"/>
            <p:cNvPicPr/>
            <p:nvPr/>
          </p:nvPicPr>
          <p:blipFill rotWithShape="1">
            <a:blip r:embed="rId3" cstate="print">
              <a:clrChange>
                <a:clrFrom>
                  <a:srgbClr val="EEEEEE"/>
                </a:clrFrom>
                <a:clrTo>
                  <a:srgbClr val="EEEEEE">
                    <a:alpha val="0"/>
                  </a:srgbClr>
                </a:clrTo>
              </a:clrChange>
              <a:extLst>
                <a:ext uri="{28A0092B-C50C-407E-A947-70E740481C1C}">
                  <a14:useLocalDpi xmlns:a14="http://schemas.microsoft.com/office/drawing/2010/main" val="0"/>
                </a:ext>
              </a:extLst>
            </a:blip>
            <a:srcRect l="9490" r="36141"/>
            <a:stretch/>
          </p:blipFill>
          <p:spPr bwMode="auto">
            <a:xfrm flipH="1">
              <a:off x="11213432" y="1443789"/>
              <a:ext cx="749194" cy="802106"/>
            </a:xfrm>
            <a:prstGeom prst="rect">
              <a:avLst/>
            </a:prstGeom>
            <a:noFill/>
            <a:ln>
              <a:noFill/>
            </a:ln>
            <a:extLst>
              <a:ext uri="{53640926-AAD7-44D8-BBD7-CCE9431645EC}">
                <a14:shadowObscured xmlns:a14="http://schemas.microsoft.com/office/drawing/2010/main"/>
              </a:ext>
            </a:extLst>
          </p:spPr>
        </p:pic>
        <p:sp>
          <p:nvSpPr>
            <p:cNvPr id="10" name="Rectangle 9"/>
            <p:cNvSpPr/>
            <p:nvPr/>
          </p:nvSpPr>
          <p:spPr>
            <a:xfrm>
              <a:off x="352926" y="1337010"/>
              <a:ext cx="10924674" cy="1015663"/>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لا يجوز أن تحتفظ المخازن بأصناف لا تخص المنظمة إلا بإذن خاص من المدير المسؤول، وفي هذه الحالة يجب إثبات ذلك بسجل خاص</a:t>
              </a:r>
              <a:endPar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1" name="Group 10"/>
          <p:cNvGrpSpPr/>
          <p:nvPr/>
        </p:nvGrpSpPr>
        <p:grpSpPr>
          <a:xfrm>
            <a:off x="208547" y="3265013"/>
            <a:ext cx="11820252" cy="1015663"/>
            <a:chOff x="142374" y="1337010"/>
            <a:chExt cx="11820252" cy="1015663"/>
          </a:xfrm>
        </p:grpSpPr>
        <p:pic>
          <p:nvPicPr>
            <p:cNvPr id="12" name="Picture 11" descr="Image result for المخازن والمستودعات"/>
            <p:cNvPicPr/>
            <p:nvPr/>
          </p:nvPicPr>
          <p:blipFill rotWithShape="1">
            <a:blip r:embed="rId3" cstate="print">
              <a:clrChange>
                <a:clrFrom>
                  <a:srgbClr val="EEEEEE"/>
                </a:clrFrom>
                <a:clrTo>
                  <a:srgbClr val="EEEEEE">
                    <a:alpha val="0"/>
                  </a:srgbClr>
                </a:clrTo>
              </a:clrChange>
              <a:extLst>
                <a:ext uri="{28A0092B-C50C-407E-A947-70E740481C1C}">
                  <a14:useLocalDpi xmlns:a14="http://schemas.microsoft.com/office/drawing/2010/main" val="0"/>
                </a:ext>
              </a:extLst>
            </a:blip>
            <a:srcRect l="9490" r="36141"/>
            <a:stretch/>
          </p:blipFill>
          <p:spPr bwMode="auto">
            <a:xfrm flipH="1">
              <a:off x="11213432" y="1443789"/>
              <a:ext cx="749194" cy="802106"/>
            </a:xfrm>
            <a:prstGeom prst="rect">
              <a:avLst/>
            </a:prstGeom>
            <a:noFill/>
            <a:ln>
              <a:noFill/>
            </a:ln>
            <a:extLst>
              <a:ext uri="{53640926-AAD7-44D8-BBD7-CCE9431645EC}">
                <a14:shadowObscured xmlns:a14="http://schemas.microsoft.com/office/drawing/2010/main"/>
              </a:ext>
            </a:extLst>
          </p:spPr>
        </p:pic>
        <p:sp>
          <p:nvSpPr>
            <p:cNvPr id="13" name="Rectangle 12"/>
            <p:cNvSpPr/>
            <p:nvPr/>
          </p:nvSpPr>
          <p:spPr>
            <a:xfrm>
              <a:off x="142374" y="1337010"/>
              <a:ext cx="11135226" cy="1015663"/>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عند تعين أو فصل أو نقل أمناء المخازن أو قيامهم بإجازاتهم السنوية يندب أحد من العاملين بالإدارة المالية لمراجعة عملية التسليم والتسلم بين صاحب العهدة ومن يحل محله وتوقيع المحاضر الخاصة بذلك بالاشتراك مع أمناء المخازن المختصين</a:t>
              </a:r>
              <a:endPar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4" name="Group 13"/>
          <p:cNvGrpSpPr/>
          <p:nvPr/>
        </p:nvGrpSpPr>
        <p:grpSpPr>
          <a:xfrm>
            <a:off x="419099" y="4280676"/>
            <a:ext cx="11609700" cy="1015663"/>
            <a:chOff x="352926" y="1337010"/>
            <a:chExt cx="11609700" cy="1015663"/>
          </a:xfrm>
        </p:grpSpPr>
        <p:pic>
          <p:nvPicPr>
            <p:cNvPr id="15" name="Picture 14" descr="Image result for المخازن والمستودعات"/>
            <p:cNvPicPr/>
            <p:nvPr/>
          </p:nvPicPr>
          <p:blipFill rotWithShape="1">
            <a:blip r:embed="rId3" cstate="print">
              <a:clrChange>
                <a:clrFrom>
                  <a:srgbClr val="EEEEEE"/>
                </a:clrFrom>
                <a:clrTo>
                  <a:srgbClr val="EEEEEE">
                    <a:alpha val="0"/>
                  </a:srgbClr>
                </a:clrTo>
              </a:clrChange>
              <a:extLst>
                <a:ext uri="{28A0092B-C50C-407E-A947-70E740481C1C}">
                  <a14:useLocalDpi xmlns:a14="http://schemas.microsoft.com/office/drawing/2010/main" val="0"/>
                </a:ext>
              </a:extLst>
            </a:blip>
            <a:srcRect l="9490" r="36141"/>
            <a:stretch/>
          </p:blipFill>
          <p:spPr bwMode="auto">
            <a:xfrm flipH="1">
              <a:off x="11213432" y="1443789"/>
              <a:ext cx="749194" cy="802106"/>
            </a:xfrm>
            <a:prstGeom prst="rect">
              <a:avLst/>
            </a:prstGeom>
            <a:noFill/>
            <a:ln>
              <a:noFill/>
            </a:ln>
            <a:extLst>
              <a:ext uri="{53640926-AAD7-44D8-BBD7-CCE9431645EC}">
                <a14:shadowObscured xmlns:a14="http://schemas.microsoft.com/office/drawing/2010/main"/>
              </a:ext>
            </a:extLst>
          </p:spPr>
        </p:pic>
        <p:sp>
          <p:nvSpPr>
            <p:cNvPr id="16" name="Rectangle 15"/>
            <p:cNvSpPr/>
            <p:nvPr/>
          </p:nvSpPr>
          <p:spPr>
            <a:xfrm>
              <a:off x="352926" y="1337010"/>
              <a:ext cx="10924674" cy="1015663"/>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لا يجوز لأمناء المخازن بأي حال من الأحوال أن ينيبوا غيرهم في أي عمل من أعمالهم دون الحصول على ترخيص كتابي بذلك من المدير المسؤول، ومع صدور مثل هذا الترخيص فإن أمين المخزن يظل مسؤولا مسؤولية كاملة عما بعهدته</a:t>
              </a:r>
              <a:endPar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7" name="Group 16"/>
          <p:cNvGrpSpPr/>
          <p:nvPr/>
        </p:nvGrpSpPr>
        <p:grpSpPr>
          <a:xfrm>
            <a:off x="419099" y="5296339"/>
            <a:ext cx="11609700" cy="1015663"/>
            <a:chOff x="352926" y="1337010"/>
            <a:chExt cx="11609700" cy="1015663"/>
          </a:xfrm>
        </p:grpSpPr>
        <p:pic>
          <p:nvPicPr>
            <p:cNvPr id="18" name="Picture 17" descr="Image result for المخازن والمستودعات"/>
            <p:cNvPicPr/>
            <p:nvPr/>
          </p:nvPicPr>
          <p:blipFill rotWithShape="1">
            <a:blip r:embed="rId3" cstate="print">
              <a:clrChange>
                <a:clrFrom>
                  <a:srgbClr val="EEEEEE"/>
                </a:clrFrom>
                <a:clrTo>
                  <a:srgbClr val="EEEEEE">
                    <a:alpha val="0"/>
                  </a:srgbClr>
                </a:clrTo>
              </a:clrChange>
              <a:extLst>
                <a:ext uri="{28A0092B-C50C-407E-A947-70E740481C1C}">
                  <a14:useLocalDpi xmlns:a14="http://schemas.microsoft.com/office/drawing/2010/main" val="0"/>
                </a:ext>
              </a:extLst>
            </a:blip>
            <a:srcRect l="9490" r="36141"/>
            <a:stretch/>
          </p:blipFill>
          <p:spPr bwMode="auto">
            <a:xfrm flipH="1">
              <a:off x="11213432" y="1443789"/>
              <a:ext cx="749194" cy="802106"/>
            </a:xfrm>
            <a:prstGeom prst="rect">
              <a:avLst/>
            </a:prstGeom>
            <a:noFill/>
            <a:ln>
              <a:noFill/>
            </a:ln>
            <a:extLst>
              <a:ext uri="{53640926-AAD7-44D8-BBD7-CCE9431645EC}">
                <a14:shadowObscured xmlns:a14="http://schemas.microsoft.com/office/drawing/2010/main"/>
              </a:ext>
            </a:extLst>
          </p:spPr>
        </p:pic>
        <p:sp>
          <p:nvSpPr>
            <p:cNvPr id="19" name="Rectangle 18"/>
            <p:cNvSpPr/>
            <p:nvPr/>
          </p:nvSpPr>
          <p:spPr>
            <a:xfrm>
              <a:off x="352926" y="1337010"/>
              <a:ext cx="10924674" cy="1015663"/>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في حالة وفاة أمين المخزن يعهد إلى لجنة تشكل لهذا الغرض للقيام بجرد العهدة وحصر ما بها من عجز وزيادة للمخازن أن تمسك سجل للطلبات الجاري تنفيذها</a:t>
              </a:r>
              <a:endPar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20"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21"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4"/>
              </a:rPr>
              <a:t>www.dawliatraining.com</a:t>
            </a:r>
            <a:endParaRPr lang="en-US" sz="1100" dirty="0">
              <a:effectLst/>
              <a:ea typeface="Calibri"/>
              <a:cs typeface="Arial"/>
            </a:endParaRPr>
          </a:p>
        </p:txBody>
      </p:sp>
    </p:spTree>
    <p:extLst>
      <p:ext uri="{BB962C8B-B14F-4D97-AF65-F5344CB8AC3E}">
        <p14:creationId xmlns:p14="http://schemas.microsoft.com/office/powerpoint/2010/main" val="12595696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ppt_x"/>
                                          </p:val>
                                        </p:tav>
                                        <p:tav tm="100000">
                                          <p:val>
                                            <p:strVal val="#ppt_x"/>
                                          </p:val>
                                        </p:tav>
                                      </p:tavLst>
                                    </p:anim>
                                    <p:anim calcmode="lin" valueType="num">
                                      <p:cBhvr additive="base">
                                        <p:cTn id="2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fill="hold"/>
                                        <p:tgtEl>
                                          <p:spTgt spid="17"/>
                                        </p:tgtEl>
                                        <p:attrNameLst>
                                          <p:attrName>ppt_x</p:attrName>
                                        </p:attrNameLst>
                                      </p:cBhvr>
                                      <p:tavLst>
                                        <p:tav tm="0">
                                          <p:val>
                                            <p:strVal val="#ppt_x"/>
                                          </p:val>
                                        </p:tav>
                                        <p:tav tm="100000">
                                          <p:val>
                                            <p:strVal val="#ppt_x"/>
                                          </p:val>
                                        </p:tav>
                                      </p:tavLst>
                                    </p:anim>
                                    <p:anim calcmode="lin" valueType="num">
                                      <p:cBhvr additive="base">
                                        <p:cTn id="3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xmlns="" id="{7E5A0D50-BD01-48CF-9E1E-6EBE3CFE0757}"/>
              </a:ext>
            </a:extLst>
          </p:cNvPr>
          <p:cNvSpPr txBox="1"/>
          <p:nvPr/>
        </p:nvSpPr>
        <p:spPr>
          <a:xfrm>
            <a:off x="7139335" y="2377178"/>
            <a:ext cx="4202433" cy="1777727"/>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sz="4800" kern="0" dirty="0">
                <a:solidFill>
                  <a:prstClr val="black">
                    <a:lumMod val="75000"/>
                    <a:lumOff val="25000"/>
                  </a:prstClr>
                </a:solidFill>
                <a:latin typeface="Sakkal Majalla" panose="02000000000000000000" pitchFamily="2" charset="-78"/>
                <a:cs typeface="Sakkal Majalla" pitchFamily="2" charset="-78"/>
              </a:rPr>
              <a:t>قواعد ظروف التخزين في المخازن</a:t>
            </a:r>
            <a:endParaRPr kumimoji="0" lang="ar-EG" sz="4800" b="0" i="0" u="none" strike="noStrike" kern="0" cap="none" spc="0" normalizeH="0" baseline="0" noProof="0" dirty="0">
              <a:ln>
                <a:noFill/>
              </a:ln>
              <a:solidFill>
                <a:prstClr val="black">
                  <a:lumMod val="75000"/>
                  <a:lumOff val="25000"/>
                </a:prstClr>
              </a:solidFill>
              <a:effectLst/>
              <a:uLnTx/>
              <a:uFillTx/>
              <a:latin typeface="Sakkal Majalla" panose="02000000000000000000" pitchFamily="2" charset="-78"/>
              <a:ea typeface="+mn-ea"/>
              <a:cs typeface="Sakkal Majalla" pitchFamily="2" charset="-78"/>
            </a:endParaRP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94</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7" name="Picture 6" descr="D:\esraa\الإدارة الحديثة للمستودعات والمخازن\photos\feat_inventory.jpg"/>
          <p:cNvPicPr/>
          <p:nvPr/>
        </p:nvPicPr>
        <p:blipFill>
          <a:blip r:embed="rId3">
            <a:clrChange>
              <a:clrFrom>
                <a:srgbClr val="E9E9EB"/>
              </a:clrFrom>
              <a:clrTo>
                <a:srgbClr val="E9E9EB">
                  <a:alpha val="0"/>
                </a:srgbClr>
              </a:clrTo>
            </a:clrChange>
            <a:extLst>
              <a:ext uri="{28A0092B-C50C-407E-A947-70E740481C1C}">
                <a14:useLocalDpi xmlns:a14="http://schemas.microsoft.com/office/drawing/2010/main" val="0"/>
              </a:ext>
            </a:extLst>
          </a:blip>
          <a:srcRect/>
          <a:stretch>
            <a:fillRect/>
          </a:stretch>
        </p:blipFill>
        <p:spPr bwMode="auto">
          <a:xfrm>
            <a:off x="2277979" y="1996508"/>
            <a:ext cx="3240505" cy="2142355"/>
          </a:xfrm>
          <a:prstGeom prst="rect">
            <a:avLst/>
          </a:prstGeom>
        </p:spPr>
      </p:pic>
      <p:sp>
        <p:nvSpPr>
          <p:cNvPr id="5"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6" name="مستطيل 2"/>
          <p:cNvSpPr/>
          <p:nvPr/>
        </p:nvSpPr>
        <p:spPr>
          <a:xfrm>
            <a:off x="0" y="329822"/>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4"/>
              </a:rPr>
              <a:t>www.dawliatraining.com</a:t>
            </a:r>
            <a:endParaRPr lang="en-US" sz="1100" dirty="0">
              <a:effectLst/>
              <a:ea typeface="Calibri"/>
              <a:cs typeface="Arial"/>
            </a:endParaRPr>
          </a:p>
        </p:txBody>
      </p:sp>
    </p:spTree>
    <p:extLst>
      <p:ext uri="{BB962C8B-B14F-4D97-AF65-F5344CB8AC3E}">
        <p14:creationId xmlns:p14="http://schemas.microsoft.com/office/powerpoint/2010/main" val="311711208"/>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95</a:t>
            </a:fld>
            <a:endParaRPr lang="ar-EG"/>
          </a:p>
        </p:txBody>
      </p:sp>
      <p:sp>
        <p:nvSpPr>
          <p:cNvPr id="23" name="Rectangle 22"/>
          <p:cNvSpPr/>
          <p:nvPr/>
        </p:nvSpPr>
        <p:spPr>
          <a:xfrm>
            <a:off x="7375621" y="202376"/>
            <a:ext cx="4474710" cy="707886"/>
          </a:xfrm>
          <a:prstGeom prst="rect">
            <a:avLst/>
          </a:prstGeom>
        </p:spPr>
        <p:txBody>
          <a:bodyPr wrap="square">
            <a:spAutoFit/>
          </a:bodyPr>
          <a:lstStyle/>
          <a:p>
            <a:pPr lvl="0" algn="ctr">
              <a:lnSpc>
                <a:spcPct val="125000"/>
              </a:lnSpc>
            </a:pPr>
            <a:r>
              <a:rPr lang="ar-EG" sz="3200" dirty="0">
                <a:solidFill>
                  <a:prstClr val="white"/>
                </a:solidFill>
                <a:latin typeface="Sakkal Majalla" pitchFamily="2" charset="-78"/>
                <a:cs typeface="Sakkal Majalla" pitchFamily="2" charset="-78"/>
              </a:rPr>
              <a:t>قواعد ظروف التخزين في المخازن</a:t>
            </a:r>
          </a:p>
        </p:txBody>
      </p:sp>
      <p:grpSp>
        <p:nvGrpSpPr>
          <p:cNvPr id="4" name="Group 3"/>
          <p:cNvGrpSpPr/>
          <p:nvPr/>
        </p:nvGrpSpPr>
        <p:grpSpPr>
          <a:xfrm flipH="1">
            <a:off x="8278929" y="1959310"/>
            <a:ext cx="3913071" cy="3826285"/>
            <a:chOff x="751184" y="1589701"/>
            <a:chExt cx="3913071" cy="3826285"/>
          </a:xfrm>
        </p:grpSpPr>
        <p:grpSp>
          <p:nvGrpSpPr>
            <p:cNvPr id="5" name="Group 4"/>
            <p:cNvGrpSpPr/>
            <p:nvPr/>
          </p:nvGrpSpPr>
          <p:grpSpPr>
            <a:xfrm>
              <a:off x="751184" y="1589701"/>
              <a:ext cx="3913071" cy="3826285"/>
              <a:chOff x="751184" y="1589701"/>
              <a:chExt cx="3913071" cy="3826285"/>
            </a:xfrm>
          </p:grpSpPr>
          <p:grpSp>
            <p:nvGrpSpPr>
              <p:cNvPr id="8" name="Group 7">
                <a:extLst>
                  <a:ext uri="{FF2B5EF4-FFF2-40B4-BE49-F238E27FC236}">
                    <a16:creationId xmlns:a16="http://schemas.microsoft.com/office/drawing/2014/main" xmlns="" id="{81DFA423-2E64-459A-B1BF-2DCE5D6B26DA}"/>
                  </a:ext>
                </a:extLst>
              </p:cNvPr>
              <p:cNvGrpSpPr/>
              <p:nvPr/>
            </p:nvGrpSpPr>
            <p:grpSpPr>
              <a:xfrm>
                <a:off x="751184" y="1589701"/>
                <a:ext cx="3913071" cy="3826285"/>
                <a:chOff x="2467442" y="2138341"/>
                <a:chExt cx="3913071" cy="3826285"/>
              </a:xfrm>
            </p:grpSpPr>
            <p:sp>
              <p:nvSpPr>
                <p:cNvPr id="10" name="Freeform: Shape 7">
                  <a:extLst>
                    <a:ext uri="{FF2B5EF4-FFF2-40B4-BE49-F238E27FC236}">
                      <a16:creationId xmlns:a16="http://schemas.microsoft.com/office/drawing/2014/main" xmlns="" id="{4BE5CDFA-C267-4ECC-94EC-5C6FCD420B7F}"/>
                    </a:ext>
                  </a:extLst>
                </p:cNvPr>
                <p:cNvSpPr/>
                <p:nvPr/>
              </p:nvSpPr>
              <p:spPr>
                <a:xfrm>
                  <a:off x="4488555" y="2138341"/>
                  <a:ext cx="1891958" cy="3810563"/>
                </a:xfrm>
                <a:custGeom>
                  <a:avLst/>
                  <a:gdLst>
                    <a:gd name="connsiteX0" fmla="*/ 0 w 1891957"/>
                    <a:gd name="connsiteY0" fmla="*/ 0 h 3810562"/>
                    <a:gd name="connsiteX1" fmla="*/ 0 w 1891957"/>
                    <a:gd name="connsiteY1" fmla="*/ 220373 h 3810562"/>
                    <a:gd name="connsiteX2" fmla="*/ 1673450 w 1891957"/>
                    <a:gd name="connsiteY2" fmla="*/ 1916740 h 3810562"/>
                    <a:gd name="connsiteX3" fmla="*/ 0 w 1891957"/>
                    <a:gd name="connsiteY3" fmla="*/ 3613107 h 3810562"/>
                    <a:gd name="connsiteX4" fmla="*/ 0 w 1891957"/>
                    <a:gd name="connsiteY4" fmla="*/ 3833480 h 3810562"/>
                    <a:gd name="connsiteX5" fmla="*/ 1893823 w 1891957"/>
                    <a:gd name="connsiteY5" fmla="*/ 1916740 h 3810562"/>
                    <a:gd name="connsiteX6" fmla="*/ 0 w 1891957"/>
                    <a:gd name="connsiteY6" fmla="*/ 0 h 3810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1957" h="3810562">
                      <a:moveTo>
                        <a:pt x="0" y="0"/>
                      </a:moveTo>
                      <a:lnTo>
                        <a:pt x="0" y="220373"/>
                      </a:lnTo>
                      <a:cubicBezTo>
                        <a:pt x="924927" y="232897"/>
                        <a:pt x="1673450" y="988881"/>
                        <a:pt x="1673450" y="1916740"/>
                      </a:cubicBezTo>
                      <a:cubicBezTo>
                        <a:pt x="1673450" y="2844599"/>
                        <a:pt x="924927" y="3600582"/>
                        <a:pt x="0" y="3613107"/>
                      </a:cubicBezTo>
                      <a:lnTo>
                        <a:pt x="0" y="3833480"/>
                      </a:lnTo>
                      <a:cubicBezTo>
                        <a:pt x="1048038" y="3820956"/>
                        <a:pt x="1893823" y="2967976"/>
                        <a:pt x="1893823" y="1916740"/>
                      </a:cubicBezTo>
                      <a:cubicBezTo>
                        <a:pt x="1893823" y="865504"/>
                        <a:pt x="1048038" y="12791"/>
                        <a:pt x="0" y="0"/>
                      </a:cubicBezTo>
                      <a:close/>
                    </a:path>
                  </a:pathLst>
                </a:custGeom>
                <a:solidFill>
                  <a:srgbClr val="00B59A"/>
                </a:solidFill>
                <a:ln w="26641" cap="flat">
                  <a:noFill/>
                  <a:prstDash val="solid"/>
                  <a:miter/>
                </a:ln>
              </p:spPr>
              <p:txBody>
                <a:bodyPr rtlCol="0" anchor="ctr"/>
                <a:lstStyle/>
                <a:p>
                  <a:pPr algn="r" rtl="1"/>
                  <a:endParaRPr lang="en-US" sz="2400">
                    <a:latin typeface="Sakkal Majalla" panose="02000000000000000000" pitchFamily="2" charset="-78"/>
                    <a:cs typeface="Sakkal Majalla" panose="02000000000000000000" pitchFamily="2" charset="-78"/>
                  </a:endParaRPr>
                </a:p>
              </p:txBody>
            </p:sp>
            <p:sp>
              <p:nvSpPr>
                <p:cNvPr id="11" name="Freeform: Shape 9">
                  <a:extLst>
                    <a:ext uri="{FF2B5EF4-FFF2-40B4-BE49-F238E27FC236}">
                      <a16:creationId xmlns:a16="http://schemas.microsoft.com/office/drawing/2014/main" xmlns="" id="{21DECFBB-5CE4-47F4-9705-1B840552947B}"/>
                    </a:ext>
                  </a:extLst>
                </p:cNvPr>
                <p:cNvSpPr/>
                <p:nvPr/>
              </p:nvSpPr>
              <p:spPr>
                <a:xfrm>
                  <a:off x="4488555" y="2358714"/>
                  <a:ext cx="1652132" cy="3384206"/>
                </a:xfrm>
                <a:custGeom>
                  <a:avLst/>
                  <a:gdLst>
                    <a:gd name="connsiteX0" fmla="*/ 0 w 1652132"/>
                    <a:gd name="connsiteY0" fmla="*/ 0 h 3384206"/>
                    <a:gd name="connsiteX1" fmla="*/ 0 w 1652132"/>
                    <a:gd name="connsiteY1" fmla="*/ 220373 h 3384206"/>
                    <a:gd name="connsiteX2" fmla="*/ 1453077 w 1652132"/>
                    <a:gd name="connsiteY2" fmla="*/ 1696367 h 3384206"/>
                    <a:gd name="connsiteX3" fmla="*/ 0 w 1652132"/>
                    <a:gd name="connsiteY3" fmla="*/ 3172360 h 3384206"/>
                    <a:gd name="connsiteX4" fmla="*/ 0 w 1652132"/>
                    <a:gd name="connsiteY4" fmla="*/ 3392734 h 3384206"/>
                    <a:gd name="connsiteX5" fmla="*/ 1673450 w 1652132"/>
                    <a:gd name="connsiteY5" fmla="*/ 1696367 h 3384206"/>
                    <a:gd name="connsiteX6" fmla="*/ 0 w 1652132"/>
                    <a:gd name="connsiteY6" fmla="*/ 0 h 3384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52132" h="3384206">
                      <a:moveTo>
                        <a:pt x="0" y="0"/>
                      </a:moveTo>
                      <a:lnTo>
                        <a:pt x="0" y="220373"/>
                      </a:lnTo>
                      <a:cubicBezTo>
                        <a:pt x="803416" y="232897"/>
                        <a:pt x="1453077" y="890020"/>
                        <a:pt x="1453077" y="1696367"/>
                      </a:cubicBezTo>
                      <a:cubicBezTo>
                        <a:pt x="1453077" y="2502714"/>
                        <a:pt x="803416" y="3159836"/>
                        <a:pt x="0" y="3172360"/>
                      </a:cubicBezTo>
                      <a:lnTo>
                        <a:pt x="0" y="3392734"/>
                      </a:lnTo>
                      <a:cubicBezTo>
                        <a:pt x="924927" y="3380209"/>
                        <a:pt x="1673450" y="2624226"/>
                        <a:pt x="1673450" y="1696367"/>
                      </a:cubicBezTo>
                      <a:cubicBezTo>
                        <a:pt x="1673450" y="768508"/>
                        <a:pt x="924927" y="12791"/>
                        <a:pt x="0" y="0"/>
                      </a:cubicBezTo>
                      <a:close/>
                    </a:path>
                  </a:pathLst>
                </a:custGeom>
                <a:solidFill>
                  <a:srgbClr val="FFA300"/>
                </a:solidFill>
                <a:ln w="26641" cap="flat">
                  <a:noFill/>
                  <a:prstDash val="solid"/>
                  <a:miter/>
                </a:ln>
              </p:spPr>
              <p:txBody>
                <a:bodyPr rtlCol="0" anchor="ctr"/>
                <a:lstStyle/>
                <a:p>
                  <a:pPr algn="r" rtl="1"/>
                  <a:endParaRPr lang="en-US" sz="2400">
                    <a:latin typeface="Sakkal Majalla" panose="02000000000000000000" pitchFamily="2" charset="-78"/>
                    <a:cs typeface="Sakkal Majalla" panose="02000000000000000000" pitchFamily="2" charset="-78"/>
                  </a:endParaRPr>
                </a:p>
              </p:txBody>
            </p:sp>
            <p:sp>
              <p:nvSpPr>
                <p:cNvPr id="12" name="Freeform: Shape 11">
                  <a:extLst>
                    <a:ext uri="{FF2B5EF4-FFF2-40B4-BE49-F238E27FC236}">
                      <a16:creationId xmlns:a16="http://schemas.microsoft.com/office/drawing/2014/main" xmlns="" id="{82805BC2-1BEF-461A-AA9A-4C104CEAA637}"/>
                    </a:ext>
                  </a:extLst>
                </p:cNvPr>
                <p:cNvSpPr/>
                <p:nvPr/>
              </p:nvSpPr>
              <p:spPr>
                <a:xfrm>
                  <a:off x="4488555" y="2579088"/>
                  <a:ext cx="1438954" cy="2931202"/>
                </a:xfrm>
                <a:custGeom>
                  <a:avLst/>
                  <a:gdLst>
                    <a:gd name="connsiteX0" fmla="*/ 0 w 1438953"/>
                    <a:gd name="connsiteY0" fmla="*/ 0 h 2931202"/>
                    <a:gd name="connsiteX1" fmla="*/ 0 w 1438953"/>
                    <a:gd name="connsiteY1" fmla="*/ 220373 h 2931202"/>
                    <a:gd name="connsiteX2" fmla="*/ 1232704 w 1438953"/>
                    <a:gd name="connsiteY2" fmla="*/ 1475994 h 2931202"/>
                    <a:gd name="connsiteX3" fmla="*/ 0 w 1438953"/>
                    <a:gd name="connsiteY3" fmla="*/ 2731614 h 2931202"/>
                    <a:gd name="connsiteX4" fmla="*/ 0 w 1438953"/>
                    <a:gd name="connsiteY4" fmla="*/ 2951987 h 2931202"/>
                    <a:gd name="connsiteX5" fmla="*/ 1453077 w 1438953"/>
                    <a:gd name="connsiteY5" fmla="*/ 1475994 h 2931202"/>
                    <a:gd name="connsiteX6" fmla="*/ 0 w 1438953"/>
                    <a:gd name="connsiteY6" fmla="*/ 0 h 2931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38953" h="2931202">
                      <a:moveTo>
                        <a:pt x="0" y="0"/>
                      </a:moveTo>
                      <a:lnTo>
                        <a:pt x="0" y="220373"/>
                      </a:lnTo>
                      <a:cubicBezTo>
                        <a:pt x="681904" y="232897"/>
                        <a:pt x="1232704" y="791158"/>
                        <a:pt x="1232704" y="1475994"/>
                      </a:cubicBezTo>
                      <a:cubicBezTo>
                        <a:pt x="1232704" y="2160829"/>
                        <a:pt x="681638" y="2719090"/>
                        <a:pt x="0" y="2731614"/>
                      </a:cubicBezTo>
                      <a:lnTo>
                        <a:pt x="0" y="2951987"/>
                      </a:lnTo>
                      <a:cubicBezTo>
                        <a:pt x="803416" y="2939463"/>
                        <a:pt x="1453077" y="2282341"/>
                        <a:pt x="1453077" y="1475994"/>
                      </a:cubicBezTo>
                      <a:cubicBezTo>
                        <a:pt x="1453077" y="669646"/>
                        <a:pt x="803416" y="12791"/>
                        <a:pt x="0" y="0"/>
                      </a:cubicBezTo>
                      <a:close/>
                    </a:path>
                  </a:pathLst>
                </a:custGeom>
                <a:solidFill>
                  <a:srgbClr val="00C3E6"/>
                </a:solidFill>
                <a:ln w="26641" cap="flat">
                  <a:noFill/>
                  <a:prstDash val="solid"/>
                  <a:miter/>
                </a:ln>
              </p:spPr>
              <p:txBody>
                <a:bodyPr rtlCol="0" anchor="ctr"/>
                <a:lstStyle/>
                <a:p>
                  <a:pPr algn="r" rtl="1"/>
                  <a:endParaRPr lang="en-US" sz="2400">
                    <a:latin typeface="Sakkal Majalla" panose="02000000000000000000" pitchFamily="2" charset="-78"/>
                    <a:cs typeface="Sakkal Majalla" panose="02000000000000000000" pitchFamily="2" charset="-78"/>
                  </a:endParaRPr>
                </a:p>
              </p:txBody>
            </p:sp>
            <p:sp>
              <p:nvSpPr>
                <p:cNvPr id="13" name="Freeform: Shape 15">
                  <a:extLst>
                    <a:ext uri="{FF2B5EF4-FFF2-40B4-BE49-F238E27FC236}">
                      <a16:creationId xmlns:a16="http://schemas.microsoft.com/office/drawing/2014/main" xmlns="" id="{F3943D70-FD0A-42CA-ABF6-097EE07682EC}"/>
                    </a:ext>
                  </a:extLst>
                </p:cNvPr>
                <p:cNvSpPr/>
                <p:nvPr/>
              </p:nvSpPr>
              <p:spPr>
                <a:xfrm>
                  <a:off x="2467442" y="5751448"/>
                  <a:ext cx="2025194" cy="213178"/>
                </a:xfrm>
                <a:custGeom>
                  <a:avLst/>
                  <a:gdLst>
                    <a:gd name="connsiteX0" fmla="*/ 0 w 2025194"/>
                    <a:gd name="connsiteY0" fmla="*/ 0 h 213178"/>
                    <a:gd name="connsiteX1" fmla="*/ 2029991 w 2025194"/>
                    <a:gd name="connsiteY1" fmla="*/ 0 h 213178"/>
                    <a:gd name="connsiteX2" fmla="*/ 2029991 w 2025194"/>
                    <a:gd name="connsiteY2" fmla="*/ 220373 h 213178"/>
                    <a:gd name="connsiteX3" fmla="*/ 0 w 2025194"/>
                    <a:gd name="connsiteY3" fmla="*/ 220373 h 213178"/>
                  </a:gdLst>
                  <a:ahLst/>
                  <a:cxnLst>
                    <a:cxn ang="0">
                      <a:pos x="connsiteX0" y="connsiteY0"/>
                    </a:cxn>
                    <a:cxn ang="0">
                      <a:pos x="connsiteX1" y="connsiteY1"/>
                    </a:cxn>
                    <a:cxn ang="0">
                      <a:pos x="connsiteX2" y="connsiteY2"/>
                    </a:cxn>
                    <a:cxn ang="0">
                      <a:pos x="connsiteX3" y="connsiteY3"/>
                    </a:cxn>
                  </a:cxnLst>
                  <a:rect l="l" t="t" r="r" b="b"/>
                  <a:pathLst>
                    <a:path w="2025194" h="213178">
                      <a:moveTo>
                        <a:pt x="0" y="0"/>
                      </a:moveTo>
                      <a:lnTo>
                        <a:pt x="2029991" y="0"/>
                      </a:lnTo>
                      <a:lnTo>
                        <a:pt x="2029991" y="220373"/>
                      </a:lnTo>
                      <a:lnTo>
                        <a:pt x="0" y="220373"/>
                      </a:lnTo>
                      <a:close/>
                    </a:path>
                  </a:pathLst>
                </a:custGeom>
                <a:solidFill>
                  <a:srgbClr val="00B59A"/>
                </a:solidFill>
                <a:ln w="26641" cap="flat">
                  <a:noFill/>
                  <a:prstDash val="solid"/>
                  <a:miter/>
                </a:ln>
              </p:spPr>
              <p:txBody>
                <a:bodyPr rtlCol="0" anchor="ctr"/>
                <a:lstStyle/>
                <a:p>
                  <a:pPr algn="r" rtl="1"/>
                  <a:endParaRPr lang="en-US" sz="2400">
                    <a:latin typeface="Sakkal Majalla" panose="02000000000000000000" pitchFamily="2" charset="-78"/>
                    <a:cs typeface="Sakkal Majalla" panose="02000000000000000000" pitchFamily="2" charset="-78"/>
                  </a:endParaRPr>
                </a:p>
              </p:txBody>
            </p:sp>
            <p:sp>
              <p:nvSpPr>
                <p:cNvPr id="14" name="Freeform: Shape 16">
                  <a:extLst>
                    <a:ext uri="{FF2B5EF4-FFF2-40B4-BE49-F238E27FC236}">
                      <a16:creationId xmlns:a16="http://schemas.microsoft.com/office/drawing/2014/main" xmlns="" id="{1DB8A44A-7014-4CE9-AC64-1C25601788C8}"/>
                    </a:ext>
                  </a:extLst>
                </p:cNvPr>
                <p:cNvSpPr/>
                <p:nvPr/>
              </p:nvSpPr>
              <p:spPr>
                <a:xfrm>
                  <a:off x="2926841" y="5529210"/>
                  <a:ext cx="1545543" cy="213178"/>
                </a:xfrm>
                <a:custGeom>
                  <a:avLst/>
                  <a:gdLst>
                    <a:gd name="connsiteX0" fmla="*/ 1570591 w 1545542"/>
                    <a:gd name="connsiteY0" fmla="*/ 0 h 213178"/>
                    <a:gd name="connsiteX1" fmla="*/ 0 w 1545542"/>
                    <a:gd name="connsiteY1" fmla="*/ 0 h 213178"/>
                    <a:gd name="connsiteX2" fmla="*/ 0 w 1545542"/>
                    <a:gd name="connsiteY2" fmla="*/ 220373 h 213178"/>
                    <a:gd name="connsiteX3" fmla="*/ 1570591 w 1545542"/>
                    <a:gd name="connsiteY3" fmla="*/ 220373 h 213178"/>
                  </a:gdLst>
                  <a:ahLst/>
                  <a:cxnLst>
                    <a:cxn ang="0">
                      <a:pos x="connsiteX0" y="connsiteY0"/>
                    </a:cxn>
                    <a:cxn ang="0">
                      <a:pos x="connsiteX1" y="connsiteY1"/>
                    </a:cxn>
                    <a:cxn ang="0">
                      <a:pos x="connsiteX2" y="connsiteY2"/>
                    </a:cxn>
                    <a:cxn ang="0">
                      <a:pos x="connsiteX3" y="connsiteY3"/>
                    </a:cxn>
                  </a:cxnLst>
                  <a:rect l="l" t="t" r="r" b="b"/>
                  <a:pathLst>
                    <a:path w="1545542" h="213178">
                      <a:moveTo>
                        <a:pt x="1570591" y="0"/>
                      </a:moveTo>
                      <a:lnTo>
                        <a:pt x="0" y="0"/>
                      </a:lnTo>
                      <a:lnTo>
                        <a:pt x="0" y="220373"/>
                      </a:lnTo>
                      <a:lnTo>
                        <a:pt x="1570591" y="220373"/>
                      </a:lnTo>
                    </a:path>
                  </a:pathLst>
                </a:custGeom>
                <a:solidFill>
                  <a:srgbClr val="FFA300"/>
                </a:solidFill>
                <a:ln w="26641" cap="flat">
                  <a:noFill/>
                  <a:prstDash val="solid"/>
                  <a:miter/>
                </a:ln>
              </p:spPr>
              <p:txBody>
                <a:bodyPr rtlCol="0" anchor="ctr"/>
                <a:lstStyle/>
                <a:p>
                  <a:pPr algn="r" rtl="1"/>
                  <a:endParaRPr lang="en-US" sz="2400">
                    <a:latin typeface="Sakkal Majalla" panose="02000000000000000000" pitchFamily="2" charset="-78"/>
                    <a:cs typeface="Sakkal Majalla" panose="02000000000000000000" pitchFamily="2" charset="-78"/>
                  </a:endParaRPr>
                </a:p>
              </p:txBody>
            </p:sp>
            <p:sp>
              <p:nvSpPr>
                <p:cNvPr id="15" name="Freeform: Shape 17">
                  <a:extLst>
                    <a:ext uri="{FF2B5EF4-FFF2-40B4-BE49-F238E27FC236}">
                      <a16:creationId xmlns:a16="http://schemas.microsoft.com/office/drawing/2014/main" xmlns="" id="{4C512946-FCF3-40B2-BA45-4C128E3C213F}"/>
                    </a:ext>
                  </a:extLst>
                </p:cNvPr>
                <p:cNvSpPr/>
                <p:nvPr/>
              </p:nvSpPr>
              <p:spPr>
                <a:xfrm>
                  <a:off x="3426744" y="5310702"/>
                  <a:ext cx="1065892" cy="213178"/>
                </a:xfrm>
                <a:custGeom>
                  <a:avLst/>
                  <a:gdLst>
                    <a:gd name="connsiteX0" fmla="*/ 1070688 w 1065891"/>
                    <a:gd name="connsiteY0" fmla="*/ 0 h 213178"/>
                    <a:gd name="connsiteX1" fmla="*/ 0 w 1065891"/>
                    <a:gd name="connsiteY1" fmla="*/ 0 h 213178"/>
                    <a:gd name="connsiteX2" fmla="*/ 0 w 1065891"/>
                    <a:gd name="connsiteY2" fmla="*/ 220373 h 213178"/>
                    <a:gd name="connsiteX3" fmla="*/ 1070688 w 1065891"/>
                    <a:gd name="connsiteY3" fmla="*/ 220373 h 213178"/>
                  </a:gdLst>
                  <a:ahLst/>
                  <a:cxnLst>
                    <a:cxn ang="0">
                      <a:pos x="connsiteX0" y="connsiteY0"/>
                    </a:cxn>
                    <a:cxn ang="0">
                      <a:pos x="connsiteX1" y="connsiteY1"/>
                    </a:cxn>
                    <a:cxn ang="0">
                      <a:pos x="connsiteX2" y="connsiteY2"/>
                    </a:cxn>
                    <a:cxn ang="0">
                      <a:pos x="connsiteX3" y="connsiteY3"/>
                    </a:cxn>
                  </a:cxnLst>
                  <a:rect l="l" t="t" r="r" b="b"/>
                  <a:pathLst>
                    <a:path w="1065891" h="213178">
                      <a:moveTo>
                        <a:pt x="1070688" y="0"/>
                      </a:moveTo>
                      <a:lnTo>
                        <a:pt x="0" y="0"/>
                      </a:lnTo>
                      <a:lnTo>
                        <a:pt x="0" y="220373"/>
                      </a:lnTo>
                      <a:lnTo>
                        <a:pt x="1070688" y="220373"/>
                      </a:lnTo>
                    </a:path>
                  </a:pathLst>
                </a:custGeom>
                <a:solidFill>
                  <a:srgbClr val="00C3E6"/>
                </a:solidFill>
                <a:ln w="26641" cap="flat">
                  <a:noFill/>
                  <a:prstDash val="solid"/>
                  <a:miter/>
                </a:ln>
              </p:spPr>
              <p:txBody>
                <a:bodyPr rtlCol="0" anchor="ctr"/>
                <a:lstStyle/>
                <a:p>
                  <a:pPr algn="r" rtl="1"/>
                  <a:endParaRPr lang="en-US" sz="2400">
                    <a:latin typeface="Sakkal Majalla" panose="02000000000000000000" pitchFamily="2" charset="-78"/>
                    <a:cs typeface="Sakkal Majalla" panose="02000000000000000000" pitchFamily="2" charset="-78"/>
                  </a:endParaRPr>
                </a:p>
              </p:txBody>
            </p:sp>
            <p:grpSp>
              <p:nvGrpSpPr>
                <p:cNvPr id="16" name="Group 15">
                  <a:extLst>
                    <a:ext uri="{FF2B5EF4-FFF2-40B4-BE49-F238E27FC236}">
                      <a16:creationId xmlns:a16="http://schemas.microsoft.com/office/drawing/2014/main" xmlns="" id="{1B8A9A02-18D9-4E2F-A89B-219E171FD636}"/>
                    </a:ext>
                  </a:extLst>
                </p:cNvPr>
                <p:cNvGrpSpPr/>
                <p:nvPr/>
              </p:nvGrpSpPr>
              <p:grpSpPr>
                <a:xfrm>
                  <a:off x="3796875" y="2799461"/>
                  <a:ext cx="1917455" cy="2504846"/>
                  <a:chOff x="3796875" y="2799461"/>
                  <a:chExt cx="1917455" cy="2504846"/>
                </a:xfrm>
              </p:grpSpPr>
              <p:sp>
                <p:nvSpPr>
                  <p:cNvPr id="17" name="Freeform: Shape 14">
                    <a:extLst>
                      <a:ext uri="{FF2B5EF4-FFF2-40B4-BE49-F238E27FC236}">
                        <a16:creationId xmlns:a16="http://schemas.microsoft.com/office/drawing/2014/main" xmlns="" id="{88D56175-05FD-426F-8CA7-BE8A03D42B72}"/>
                      </a:ext>
                    </a:extLst>
                  </p:cNvPr>
                  <p:cNvSpPr/>
                  <p:nvPr/>
                </p:nvSpPr>
                <p:spPr>
                  <a:xfrm>
                    <a:off x="4488555" y="2799461"/>
                    <a:ext cx="1225775" cy="2504846"/>
                  </a:xfrm>
                  <a:custGeom>
                    <a:avLst/>
                    <a:gdLst>
                      <a:gd name="connsiteX0" fmla="*/ 0 w 1225775"/>
                      <a:gd name="connsiteY0" fmla="*/ 0 h 2504845"/>
                      <a:gd name="connsiteX1" fmla="*/ 0 w 1225775"/>
                      <a:gd name="connsiteY1" fmla="*/ 220373 h 2504845"/>
                      <a:gd name="connsiteX2" fmla="*/ 1012331 w 1225775"/>
                      <a:gd name="connsiteY2" fmla="*/ 1255620 h 2504845"/>
                      <a:gd name="connsiteX3" fmla="*/ 0 w 1225775"/>
                      <a:gd name="connsiteY3" fmla="*/ 2290868 h 2504845"/>
                      <a:gd name="connsiteX4" fmla="*/ 0 w 1225775"/>
                      <a:gd name="connsiteY4" fmla="*/ 2511241 h 2504845"/>
                      <a:gd name="connsiteX5" fmla="*/ 1232704 w 1225775"/>
                      <a:gd name="connsiteY5" fmla="*/ 1255620 h 2504845"/>
                      <a:gd name="connsiteX6" fmla="*/ 0 w 1225775"/>
                      <a:gd name="connsiteY6" fmla="*/ 0 h 2504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5775" h="2504845">
                        <a:moveTo>
                          <a:pt x="0" y="0"/>
                        </a:moveTo>
                        <a:lnTo>
                          <a:pt x="0" y="220373"/>
                        </a:lnTo>
                        <a:cubicBezTo>
                          <a:pt x="560393" y="232897"/>
                          <a:pt x="1012331" y="692297"/>
                          <a:pt x="1012331" y="1255620"/>
                        </a:cubicBezTo>
                        <a:cubicBezTo>
                          <a:pt x="1012331" y="1818944"/>
                          <a:pt x="560126" y="2278344"/>
                          <a:pt x="0" y="2290868"/>
                        </a:cubicBezTo>
                        <a:lnTo>
                          <a:pt x="0" y="2511241"/>
                        </a:lnTo>
                        <a:cubicBezTo>
                          <a:pt x="681904" y="2498717"/>
                          <a:pt x="1232704" y="1940456"/>
                          <a:pt x="1232704" y="1255620"/>
                        </a:cubicBezTo>
                        <a:cubicBezTo>
                          <a:pt x="1232704" y="570785"/>
                          <a:pt x="681904" y="12524"/>
                          <a:pt x="0" y="0"/>
                        </a:cubicBezTo>
                        <a:close/>
                      </a:path>
                    </a:pathLst>
                  </a:custGeom>
                  <a:solidFill>
                    <a:srgbClr val="FF3654"/>
                  </a:solidFill>
                  <a:ln w="26641" cap="flat">
                    <a:noFill/>
                    <a:prstDash val="solid"/>
                    <a:miter/>
                  </a:ln>
                </p:spPr>
                <p:txBody>
                  <a:bodyPr rtlCol="0" anchor="ctr"/>
                  <a:lstStyle/>
                  <a:p>
                    <a:pPr algn="r" rtl="1"/>
                    <a:endParaRPr lang="en-US" sz="2400">
                      <a:latin typeface="Sakkal Majalla" panose="02000000000000000000" pitchFamily="2" charset="-78"/>
                      <a:cs typeface="Sakkal Majalla" panose="02000000000000000000" pitchFamily="2" charset="-78"/>
                    </a:endParaRPr>
                  </a:p>
                </p:txBody>
              </p:sp>
              <p:sp>
                <p:nvSpPr>
                  <p:cNvPr id="18" name="Freeform: Shape 18">
                    <a:extLst>
                      <a:ext uri="{FF2B5EF4-FFF2-40B4-BE49-F238E27FC236}">
                        <a16:creationId xmlns:a16="http://schemas.microsoft.com/office/drawing/2014/main" xmlns="" id="{74DD1028-77FE-4259-B214-83461E055DBF}"/>
                      </a:ext>
                    </a:extLst>
                  </p:cNvPr>
                  <p:cNvSpPr/>
                  <p:nvPr/>
                </p:nvSpPr>
                <p:spPr>
                  <a:xfrm>
                    <a:off x="3796875" y="5086513"/>
                    <a:ext cx="692830" cy="213178"/>
                  </a:xfrm>
                  <a:custGeom>
                    <a:avLst/>
                    <a:gdLst>
                      <a:gd name="connsiteX0" fmla="*/ 0 w 692829"/>
                      <a:gd name="connsiteY0" fmla="*/ 0 h 213178"/>
                      <a:gd name="connsiteX1" fmla="*/ 700557 w 692829"/>
                      <a:gd name="connsiteY1" fmla="*/ 0 h 213178"/>
                      <a:gd name="connsiteX2" fmla="*/ 700557 w 692829"/>
                      <a:gd name="connsiteY2" fmla="*/ 220373 h 213178"/>
                      <a:gd name="connsiteX3" fmla="*/ 0 w 692829"/>
                      <a:gd name="connsiteY3" fmla="*/ 220373 h 213178"/>
                    </a:gdLst>
                    <a:ahLst/>
                    <a:cxnLst>
                      <a:cxn ang="0">
                        <a:pos x="connsiteX0" y="connsiteY0"/>
                      </a:cxn>
                      <a:cxn ang="0">
                        <a:pos x="connsiteX1" y="connsiteY1"/>
                      </a:cxn>
                      <a:cxn ang="0">
                        <a:pos x="connsiteX2" y="connsiteY2"/>
                      </a:cxn>
                      <a:cxn ang="0">
                        <a:pos x="connsiteX3" y="connsiteY3"/>
                      </a:cxn>
                    </a:cxnLst>
                    <a:rect l="l" t="t" r="r" b="b"/>
                    <a:pathLst>
                      <a:path w="692829" h="213178">
                        <a:moveTo>
                          <a:pt x="0" y="0"/>
                        </a:moveTo>
                        <a:lnTo>
                          <a:pt x="700557" y="0"/>
                        </a:lnTo>
                        <a:lnTo>
                          <a:pt x="700557" y="220373"/>
                        </a:lnTo>
                        <a:lnTo>
                          <a:pt x="0" y="220373"/>
                        </a:lnTo>
                        <a:close/>
                      </a:path>
                    </a:pathLst>
                  </a:custGeom>
                  <a:solidFill>
                    <a:srgbClr val="FF3654"/>
                  </a:solidFill>
                  <a:ln w="26641" cap="flat">
                    <a:noFill/>
                    <a:prstDash val="solid"/>
                    <a:miter/>
                  </a:ln>
                </p:spPr>
                <p:txBody>
                  <a:bodyPr rtlCol="0" anchor="ctr"/>
                  <a:lstStyle/>
                  <a:p>
                    <a:pPr algn="r" rtl="1"/>
                    <a:endParaRPr lang="en-US" sz="2400">
                      <a:latin typeface="Sakkal Majalla" panose="02000000000000000000" pitchFamily="2" charset="-78"/>
                      <a:cs typeface="Sakkal Majalla" panose="02000000000000000000" pitchFamily="2" charset="-78"/>
                    </a:endParaRPr>
                  </a:p>
                </p:txBody>
              </p:sp>
            </p:grpSp>
          </p:grpSp>
          <p:sp>
            <p:nvSpPr>
              <p:cNvPr id="9" name="Freeform: Shape 22">
                <a:extLst>
                  <a:ext uri="{FF2B5EF4-FFF2-40B4-BE49-F238E27FC236}">
                    <a16:creationId xmlns:a16="http://schemas.microsoft.com/office/drawing/2014/main" xmlns="" id="{DDF63577-1C9C-44AC-9F24-BF1724324FC0}"/>
                  </a:ext>
                </a:extLst>
              </p:cNvPr>
              <p:cNvSpPr/>
              <p:nvPr/>
            </p:nvSpPr>
            <p:spPr>
              <a:xfrm>
                <a:off x="1284214" y="2041563"/>
                <a:ext cx="2904555" cy="2904555"/>
              </a:xfrm>
              <a:custGeom>
                <a:avLst/>
                <a:gdLst>
                  <a:gd name="connsiteX0" fmla="*/ 2197201 w 2904554"/>
                  <a:gd name="connsiteY0" fmla="*/ 732400 h 2904554"/>
                  <a:gd name="connsiteX1" fmla="*/ 2197201 w 2904554"/>
                  <a:gd name="connsiteY1" fmla="*/ 2197201 h 2904554"/>
                  <a:gd name="connsiteX2" fmla="*/ 732400 w 2904554"/>
                  <a:gd name="connsiteY2" fmla="*/ 2197201 h 2904554"/>
                  <a:gd name="connsiteX3" fmla="*/ 732400 w 2904554"/>
                  <a:gd name="connsiteY3" fmla="*/ 732400 h 2904554"/>
                  <a:gd name="connsiteX4" fmla="*/ 2197201 w 2904554"/>
                  <a:gd name="connsiteY4" fmla="*/ 732400 h 29045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4554" h="2904554">
                    <a:moveTo>
                      <a:pt x="2197201" y="732400"/>
                    </a:moveTo>
                    <a:cubicBezTo>
                      <a:pt x="2601694" y="1136894"/>
                      <a:pt x="2601694" y="1792707"/>
                      <a:pt x="2197201" y="2197201"/>
                    </a:cubicBezTo>
                    <a:cubicBezTo>
                      <a:pt x="1792707" y="2601694"/>
                      <a:pt x="1136894" y="2601694"/>
                      <a:pt x="732400" y="2197201"/>
                    </a:cubicBezTo>
                    <a:cubicBezTo>
                      <a:pt x="327907" y="1792707"/>
                      <a:pt x="327907" y="1136894"/>
                      <a:pt x="732400" y="732400"/>
                    </a:cubicBezTo>
                    <a:cubicBezTo>
                      <a:pt x="1136894" y="327907"/>
                      <a:pt x="1792707" y="327907"/>
                      <a:pt x="2197201" y="732400"/>
                    </a:cubicBezTo>
                    <a:close/>
                  </a:path>
                </a:pathLst>
              </a:custGeom>
              <a:solidFill>
                <a:srgbClr val="FFFFFF"/>
              </a:solidFill>
              <a:ln w="26641" cap="flat">
                <a:noFill/>
                <a:prstDash val="solid"/>
                <a:miter/>
              </a:ln>
              <a:effectLst>
                <a:outerShdw blurRad="63500" sx="104000" sy="104000" algn="ctr" rotWithShape="0">
                  <a:prstClr val="black">
                    <a:alpha val="22000"/>
                  </a:prstClr>
                </a:outerShdw>
              </a:effectLst>
            </p:spPr>
            <p:txBody>
              <a:bodyPr rtlCol="0" anchor="ctr"/>
              <a:lstStyle/>
              <a:p>
                <a:pPr algn="r" rtl="1"/>
                <a:endParaRPr lang="en-US" sz="2400">
                  <a:latin typeface="Sakkal Majalla" panose="02000000000000000000" pitchFamily="2" charset="-78"/>
                  <a:cs typeface="Sakkal Majalla" panose="02000000000000000000" pitchFamily="2" charset="-78"/>
                </a:endParaRPr>
              </a:p>
            </p:txBody>
          </p:sp>
        </p:grpSp>
        <p:sp>
          <p:nvSpPr>
            <p:cNvPr id="6" name="Rectangle 5"/>
            <p:cNvSpPr/>
            <p:nvPr/>
          </p:nvSpPr>
          <p:spPr>
            <a:xfrm flipH="1">
              <a:off x="1921240" y="2572860"/>
              <a:ext cx="1690391" cy="1938992"/>
            </a:xfrm>
            <a:prstGeom prst="rect">
              <a:avLst/>
            </a:prstGeom>
          </p:spPr>
          <p:txBody>
            <a:bodyPr wrap="square">
              <a:spAutoFit/>
            </a:bodyPr>
            <a:lstStyle/>
            <a:p>
              <a:pPr algn="ctr">
                <a:lnSpc>
                  <a:spcPct val="125000"/>
                </a:lnSpc>
                <a:spcBef>
                  <a:spcPct val="20000"/>
                </a:spcBef>
                <a:spcAft>
                  <a:spcPts val="800"/>
                </a:spcAft>
                <a:buClr>
                  <a:srgbClr val="C00000"/>
                </a:buClr>
              </a:pPr>
              <a:r>
                <a:rPr lang="ar-EG" sz="2400" b="1" dirty="0">
                  <a:solidFill>
                    <a:srgbClr val="C00000"/>
                  </a:solidFill>
                  <a:latin typeface="Sakkal Majalla" panose="02000000000000000000" pitchFamily="2" charset="-78"/>
                  <a:cs typeface="Sakkal Majalla" panose="02000000000000000000" pitchFamily="2" charset="-78"/>
                </a:rPr>
                <a:t>أهم القواعد التي ترتبط بظروف التخزين هي كالآتي</a:t>
              </a:r>
              <a:endParaRPr lang="en-ZA" sz="2400" b="1" dirty="0">
                <a:solidFill>
                  <a:srgbClr val="C00000"/>
                </a:solidFill>
                <a:latin typeface="Sakkal Majalla" panose="02000000000000000000" pitchFamily="2" charset="-78"/>
                <a:cs typeface="Sakkal Majalla" panose="02000000000000000000" pitchFamily="2" charset="-78"/>
              </a:endParaRPr>
            </a:p>
          </p:txBody>
        </p:sp>
      </p:grpSp>
      <p:grpSp>
        <p:nvGrpSpPr>
          <p:cNvPr id="19" name="Group 18"/>
          <p:cNvGrpSpPr/>
          <p:nvPr/>
        </p:nvGrpSpPr>
        <p:grpSpPr>
          <a:xfrm flipH="1">
            <a:off x="248531" y="1565128"/>
            <a:ext cx="9209275" cy="1477328"/>
            <a:chOff x="2734194" y="1322128"/>
            <a:chExt cx="9209275" cy="1477328"/>
          </a:xfrm>
        </p:grpSpPr>
        <p:sp>
          <p:nvSpPr>
            <p:cNvPr id="20" name="Freeform: Shape 24">
              <a:extLst>
                <a:ext uri="{FF2B5EF4-FFF2-40B4-BE49-F238E27FC236}">
                  <a16:creationId xmlns:a16="http://schemas.microsoft.com/office/drawing/2014/main" xmlns="" id="{AFAE7C39-31E0-478D-9B21-43A45FBC06A7}"/>
                </a:ext>
              </a:extLst>
            </p:cNvPr>
            <p:cNvSpPr/>
            <p:nvPr/>
          </p:nvSpPr>
          <p:spPr>
            <a:xfrm>
              <a:off x="2734194" y="1870598"/>
              <a:ext cx="932655" cy="852713"/>
            </a:xfrm>
            <a:custGeom>
              <a:avLst/>
              <a:gdLst>
                <a:gd name="connsiteX0" fmla="*/ 769840 w 932655"/>
                <a:gd name="connsiteY0" fmla="*/ 0 h 852713"/>
                <a:gd name="connsiteX1" fmla="*/ 0 w 932655"/>
                <a:gd name="connsiteY1" fmla="*/ 769840 h 852713"/>
                <a:gd name="connsiteX2" fmla="*/ 101260 w 932655"/>
                <a:gd name="connsiteY2" fmla="*/ 871100 h 852713"/>
                <a:gd name="connsiteX3" fmla="*/ 952641 w 932655"/>
                <a:gd name="connsiteY3" fmla="*/ 19719 h 852713"/>
              </a:gdLst>
              <a:ahLst/>
              <a:cxnLst>
                <a:cxn ang="0">
                  <a:pos x="connsiteX0" y="connsiteY0"/>
                </a:cxn>
                <a:cxn ang="0">
                  <a:pos x="connsiteX1" y="connsiteY1"/>
                </a:cxn>
                <a:cxn ang="0">
                  <a:pos x="connsiteX2" y="connsiteY2"/>
                </a:cxn>
                <a:cxn ang="0">
                  <a:pos x="connsiteX3" y="connsiteY3"/>
                </a:cxn>
              </a:cxnLst>
              <a:rect l="l" t="t" r="r" b="b"/>
              <a:pathLst>
                <a:path w="932655" h="852713">
                  <a:moveTo>
                    <a:pt x="769840" y="0"/>
                  </a:moveTo>
                  <a:lnTo>
                    <a:pt x="0" y="769840"/>
                  </a:lnTo>
                  <a:lnTo>
                    <a:pt x="101260" y="871100"/>
                  </a:lnTo>
                  <a:lnTo>
                    <a:pt x="952641" y="19719"/>
                  </a:lnTo>
                  <a:close/>
                </a:path>
              </a:pathLst>
            </a:custGeom>
            <a:solidFill>
              <a:srgbClr val="FF3654"/>
            </a:solidFill>
            <a:ln w="26641" cap="flat">
              <a:noFill/>
              <a:prstDash val="solid"/>
              <a:miter/>
            </a:ln>
          </p:spPr>
          <p:txBody>
            <a:bodyPr rtlCol="0" anchor="ctr"/>
            <a:lstStyle/>
            <a:p>
              <a:pPr algn="r" rtl="1"/>
              <a:endParaRPr lang="en-US" sz="2400">
                <a:latin typeface="Sakkal Majalla" panose="02000000000000000000" pitchFamily="2" charset="-78"/>
                <a:cs typeface="Sakkal Majalla" panose="02000000000000000000" pitchFamily="2" charset="-78"/>
              </a:endParaRPr>
            </a:p>
          </p:txBody>
        </p:sp>
        <p:sp>
          <p:nvSpPr>
            <p:cNvPr id="21" name="Rectangle 20"/>
            <p:cNvSpPr/>
            <p:nvPr/>
          </p:nvSpPr>
          <p:spPr>
            <a:xfrm flipH="1">
              <a:off x="3642977" y="1322128"/>
              <a:ext cx="8300492" cy="1477328"/>
            </a:xfrm>
            <a:prstGeom prst="rect">
              <a:avLst/>
            </a:prstGeom>
          </p:spPr>
          <p:txBody>
            <a:bodyPr wrap="square">
              <a:spAutoFit/>
            </a:bodyPr>
            <a:lstStyle/>
            <a:p>
              <a:pPr algn="justLow">
                <a:lnSpc>
                  <a:spcPct val="125000"/>
                </a:lnSpc>
                <a:spcBef>
                  <a:spcPct val="20000"/>
                </a:spcBef>
                <a:spcAft>
                  <a:spcPts val="800"/>
                </a:spcAft>
                <a:buClr>
                  <a:srgbClr val="C00000"/>
                </a:buClr>
              </a:pPr>
              <a:r>
                <a:rPr lang="ar-EG" sz="2400" b="1" dirty="0">
                  <a:latin typeface="Sakkal Majalla" panose="02000000000000000000" pitchFamily="2" charset="-78"/>
                  <a:cs typeface="Sakkal Majalla" panose="02000000000000000000" pitchFamily="2" charset="-78"/>
                </a:rPr>
                <a:t>الاعتماد بقدر الإمكان على الإضاءة </a:t>
              </a:r>
              <a:r>
                <a:rPr lang="ar-EG" sz="2400" b="1" dirty="0" smtClean="0">
                  <a:latin typeface="Sakkal Majalla" panose="02000000000000000000" pitchFamily="2" charset="-78"/>
                  <a:cs typeface="Sakkal Majalla" panose="02000000000000000000" pitchFamily="2" charset="-78"/>
                </a:rPr>
                <a:t>الطبيعية </a:t>
              </a:r>
              <a:r>
                <a:rPr lang="ar-EG" sz="2400" b="1" dirty="0">
                  <a:latin typeface="Sakkal Majalla" panose="02000000000000000000" pitchFamily="2" charset="-78"/>
                  <a:cs typeface="Sakkal Majalla" panose="02000000000000000000" pitchFamily="2" charset="-78"/>
                </a:rPr>
                <a:t>لأن عدم توافرها أو ضعفها يؤدي إلى تحمل المخازن بتكلفة الإضاءة الصناعية التي كان يمكن عدم تحملها في حالة توافر الإضاءة الطبيعية</a:t>
              </a:r>
              <a:endParaRPr lang="en-ZA" sz="2400" b="1" dirty="0">
                <a:latin typeface="Sakkal Majalla" panose="02000000000000000000" pitchFamily="2" charset="-78"/>
                <a:cs typeface="Sakkal Majalla" panose="02000000000000000000" pitchFamily="2" charset="-78"/>
              </a:endParaRPr>
            </a:p>
          </p:txBody>
        </p:sp>
      </p:grpSp>
      <p:grpSp>
        <p:nvGrpSpPr>
          <p:cNvPr id="22" name="Group 21"/>
          <p:cNvGrpSpPr/>
          <p:nvPr/>
        </p:nvGrpSpPr>
        <p:grpSpPr>
          <a:xfrm flipH="1">
            <a:off x="215957" y="2771598"/>
            <a:ext cx="8693981" cy="1015663"/>
            <a:chOff x="3282062" y="2528598"/>
            <a:chExt cx="8693981" cy="1015663"/>
          </a:xfrm>
        </p:grpSpPr>
        <p:sp>
          <p:nvSpPr>
            <p:cNvPr id="24" name="Freeform: Shape 27">
              <a:extLst>
                <a:ext uri="{FF2B5EF4-FFF2-40B4-BE49-F238E27FC236}">
                  <a16:creationId xmlns:a16="http://schemas.microsoft.com/office/drawing/2014/main" xmlns="" id="{1349D27E-7FD4-44F5-9981-25430AF15B07}"/>
                </a:ext>
              </a:extLst>
            </p:cNvPr>
            <p:cNvSpPr/>
            <p:nvPr/>
          </p:nvSpPr>
          <p:spPr>
            <a:xfrm>
              <a:off x="3282062" y="3060133"/>
              <a:ext cx="1039244" cy="133236"/>
            </a:xfrm>
            <a:custGeom>
              <a:avLst/>
              <a:gdLst>
                <a:gd name="connsiteX0" fmla="*/ 0 w 1039244"/>
                <a:gd name="connsiteY0" fmla="*/ 0 h 133236"/>
                <a:gd name="connsiteX1" fmla="*/ 1042176 w 1039244"/>
                <a:gd name="connsiteY1" fmla="*/ 0 h 133236"/>
                <a:gd name="connsiteX2" fmla="*/ 1042176 w 1039244"/>
                <a:gd name="connsiteY2" fmla="*/ 153488 h 133236"/>
                <a:gd name="connsiteX3" fmla="*/ 0 w 1039244"/>
                <a:gd name="connsiteY3" fmla="*/ 153488 h 133236"/>
              </a:gdLst>
              <a:ahLst/>
              <a:cxnLst>
                <a:cxn ang="0">
                  <a:pos x="connsiteX0" y="connsiteY0"/>
                </a:cxn>
                <a:cxn ang="0">
                  <a:pos x="connsiteX1" y="connsiteY1"/>
                </a:cxn>
                <a:cxn ang="0">
                  <a:pos x="connsiteX2" y="connsiteY2"/>
                </a:cxn>
                <a:cxn ang="0">
                  <a:pos x="connsiteX3" y="connsiteY3"/>
                </a:cxn>
              </a:cxnLst>
              <a:rect l="l" t="t" r="r" b="b"/>
              <a:pathLst>
                <a:path w="1039244" h="133236">
                  <a:moveTo>
                    <a:pt x="0" y="0"/>
                  </a:moveTo>
                  <a:lnTo>
                    <a:pt x="1042176" y="0"/>
                  </a:lnTo>
                  <a:lnTo>
                    <a:pt x="1042176" y="153488"/>
                  </a:lnTo>
                  <a:lnTo>
                    <a:pt x="0" y="153488"/>
                  </a:lnTo>
                  <a:close/>
                </a:path>
              </a:pathLst>
            </a:custGeom>
            <a:solidFill>
              <a:srgbClr val="00C3E6"/>
            </a:solidFill>
            <a:ln w="26641" cap="flat">
              <a:noFill/>
              <a:prstDash val="solid"/>
              <a:miter/>
            </a:ln>
          </p:spPr>
          <p:txBody>
            <a:bodyPr rtlCol="0" anchor="ctr"/>
            <a:lstStyle/>
            <a:p>
              <a:pPr algn="r" rtl="1"/>
              <a:endParaRPr lang="en-US" sz="2400">
                <a:latin typeface="Sakkal Majalla" panose="02000000000000000000" pitchFamily="2" charset="-78"/>
                <a:cs typeface="Sakkal Majalla" panose="02000000000000000000" pitchFamily="2" charset="-78"/>
              </a:endParaRPr>
            </a:p>
          </p:txBody>
        </p:sp>
        <p:sp>
          <p:nvSpPr>
            <p:cNvPr id="25" name="Rectangle 24"/>
            <p:cNvSpPr/>
            <p:nvPr/>
          </p:nvSpPr>
          <p:spPr>
            <a:xfrm flipH="1">
              <a:off x="4351214" y="2528598"/>
              <a:ext cx="7624829" cy="1015663"/>
            </a:xfrm>
            <a:prstGeom prst="rect">
              <a:avLst/>
            </a:prstGeom>
          </p:spPr>
          <p:txBody>
            <a:bodyPr wrap="square">
              <a:spAutoFit/>
            </a:bodyPr>
            <a:lstStyle/>
            <a:p>
              <a:pPr algn="justLow">
                <a:lnSpc>
                  <a:spcPct val="125000"/>
                </a:lnSpc>
                <a:spcBef>
                  <a:spcPct val="20000"/>
                </a:spcBef>
                <a:spcAft>
                  <a:spcPts val="800"/>
                </a:spcAft>
                <a:buClr>
                  <a:srgbClr val="C00000"/>
                </a:buClr>
              </a:pPr>
              <a:r>
                <a:rPr lang="ar-EG" sz="2400" b="1" dirty="0">
                  <a:latin typeface="Sakkal Majalla" panose="02000000000000000000" pitchFamily="2" charset="-78"/>
                  <a:cs typeface="Sakkal Majalla" panose="02000000000000000000" pitchFamily="2" charset="-78"/>
                </a:rPr>
                <a:t>يستلزم الأمر الاعتماد على الإضاءة الطبيعية نظرا لأن الإضاءة الصناعية قد تزيد درجة الحرارة بالمخازن مما يؤثر على جودة بعض الأصناف المخزونة</a:t>
              </a:r>
              <a:endParaRPr lang="en-ZA" sz="2400" b="1" dirty="0">
                <a:latin typeface="Sakkal Majalla" panose="02000000000000000000" pitchFamily="2" charset="-78"/>
                <a:cs typeface="Sakkal Majalla" panose="02000000000000000000" pitchFamily="2" charset="-78"/>
              </a:endParaRPr>
            </a:p>
          </p:txBody>
        </p:sp>
      </p:grpSp>
      <p:grpSp>
        <p:nvGrpSpPr>
          <p:cNvPr id="26" name="Group 25"/>
          <p:cNvGrpSpPr/>
          <p:nvPr/>
        </p:nvGrpSpPr>
        <p:grpSpPr>
          <a:xfrm flipH="1">
            <a:off x="215958" y="3929411"/>
            <a:ext cx="8510113" cy="1015663"/>
            <a:chOff x="3465929" y="3686411"/>
            <a:chExt cx="8421088" cy="1015663"/>
          </a:xfrm>
        </p:grpSpPr>
        <p:sp>
          <p:nvSpPr>
            <p:cNvPr id="27" name="Freeform: Shape 29">
              <a:extLst>
                <a:ext uri="{FF2B5EF4-FFF2-40B4-BE49-F238E27FC236}">
                  <a16:creationId xmlns:a16="http://schemas.microsoft.com/office/drawing/2014/main" xmlns="" id="{D595172F-03F9-4A20-BC62-536E290B892D}"/>
                </a:ext>
              </a:extLst>
            </p:cNvPr>
            <p:cNvSpPr/>
            <p:nvPr/>
          </p:nvSpPr>
          <p:spPr>
            <a:xfrm>
              <a:off x="3465929" y="4228084"/>
              <a:ext cx="852713" cy="133236"/>
            </a:xfrm>
            <a:custGeom>
              <a:avLst/>
              <a:gdLst>
                <a:gd name="connsiteX0" fmla="*/ 0 w 852713"/>
                <a:gd name="connsiteY0" fmla="*/ 0 h 133236"/>
                <a:gd name="connsiteX1" fmla="*/ 858576 w 852713"/>
                <a:gd name="connsiteY1" fmla="*/ 0 h 133236"/>
                <a:gd name="connsiteX2" fmla="*/ 858576 w 852713"/>
                <a:gd name="connsiteY2" fmla="*/ 153488 h 133236"/>
                <a:gd name="connsiteX3" fmla="*/ 0 w 852713"/>
                <a:gd name="connsiteY3" fmla="*/ 153488 h 133236"/>
              </a:gdLst>
              <a:ahLst/>
              <a:cxnLst>
                <a:cxn ang="0">
                  <a:pos x="connsiteX0" y="connsiteY0"/>
                </a:cxn>
                <a:cxn ang="0">
                  <a:pos x="connsiteX1" y="connsiteY1"/>
                </a:cxn>
                <a:cxn ang="0">
                  <a:pos x="connsiteX2" y="connsiteY2"/>
                </a:cxn>
                <a:cxn ang="0">
                  <a:pos x="connsiteX3" y="connsiteY3"/>
                </a:cxn>
              </a:cxnLst>
              <a:rect l="l" t="t" r="r" b="b"/>
              <a:pathLst>
                <a:path w="852713" h="133236">
                  <a:moveTo>
                    <a:pt x="0" y="0"/>
                  </a:moveTo>
                  <a:lnTo>
                    <a:pt x="858576" y="0"/>
                  </a:lnTo>
                  <a:lnTo>
                    <a:pt x="858576" y="153488"/>
                  </a:lnTo>
                  <a:lnTo>
                    <a:pt x="0" y="153488"/>
                  </a:lnTo>
                  <a:close/>
                </a:path>
              </a:pathLst>
            </a:custGeom>
            <a:solidFill>
              <a:srgbClr val="FFA300"/>
            </a:solidFill>
            <a:ln w="26641" cap="flat">
              <a:noFill/>
              <a:prstDash val="solid"/>
              <a:miter/>
            </a:ln>
          </p:spPr>
          <p:txBody>
            <a:bodyPr rtlCol="0" anchor="ctr"/>
            <a:lstStyle/>
            <a:p>
              <a:pPr algn="r" rtl="1"/>
              <a:endParaRPr lang="en-US" sz="2400">
                <a:latin typeface="Sakkal Majalla" panose="02000000000000000000" pitchFamily="2" charset="-78"/>
                <a:cs typeface="Sakkal Majalla" panose="02000000000000000000" pitchFamily="2" charset="-78"/>
              </a:endParaRPr>
            </a:p>
          </p:txBody>
        </p:sp>
        <p:sp>
          <p:nvSpPr>
            <p:cNvPr id="28" name="Rectangle 27"/>
            <p:cNvSpPr/>
            <p:nvPr/>
          </p:nvSpPr>
          <p:spPr>
            <a:xfrm flipH="1">
              <a:off x="4314879" y="3686411"/>
              <a:ext cx="7572138" cy="1015663"/>
            </a:xfrm>
            <a:prstGeom prst="rect">
              <a:avLst/>
            </a:prstGeom>
          </p:spPr>
          <p:txBody>
            <a:bodyPr wrap="square">
              <a:spAutoFit/>
            </a:bodyPr>
            <a:lstStyle/>
            <a:p>
              <a:pPr algn="justLow">
                <a:lnSpc>
                  <a:spcPct val="125000"/>
                </a:lnSpc>
                <a:spcBef>
                  <a:spcPct val="20000"/>
                </a:spcBef>
                <a:spcAft>
                  <a:spcPts val="800"/>
                </a:spcAft>
                <a:buClr>
                  <a:srgbClr val="C00000"/>
                </a:buClr>
              </a:pPr>
              <a:r>
                <a:rPr lang="ar-EG" sz="2400" b="1" dirty="0">
                  <a:latin typeface="Sakkal Majalla" panose="02000000000000000000" pitchFamily="2" charset="-78"/>
                  <a:cs typeface="Sakkal Majalla" panose="02000000000000000000" pitchFamily="2" charset="-78"/>
                </a:rPr>
                <a:t>توفير التهوية والإضاءة المناسبة، نظرا لأن العديد من أنواع الأصناف المخزونة تشترط في تخزينها توافر درجة تهوية أو حرارة معينة</a:t>
              </a:r>
              <a:endParaRPr lang="en-ZA" sz="2400" b="1" dirty="0">
                <a:latin typeface="Sakkal Majalla" panose="02000000000000000000" pitchFamily="2" charset="-78"/>
                <a:cs typeface="Sakkal Majalla" panose="02000000000000000000" pitchFamily="2" charset="-78"/>
              </a:endParaRPr>
            </a:p>
          </p:txBody>
        </p:sp>
      </p:grpSp>
      <p:grpSp>
        <p:nvGrpSpPr>
          <p:cNvPr id="29" name="Group 28"/>
          <p:cNvGrpSpPr/>
          <p:nvPr/>
        </p:nvGrpSpPr>
        <p:grpSpPr>
          <a:xfrm flipH="1">
            <a:off x="248531" y="5000731"/>
            <a:ext cx="8742681" cy="1015663"/>
            <a:chOff x="3200788" y="4757731"/>
            <a:chExt cx="8742681" cy="1015663"/>
          </a:xfrm>
        </p:grpSpPr>
        <p:sp>
          <p:nvSpPr>
            <p:cNvPr id="30" name="Freeform: Shape 30">
              <a:extLst>
                <a:ext uri="{FF2B5EF4-FFF2-40B4-BE49-F238E27FC236}">
                  <a16:creationId xmlns:a16="http://schemas.microsoft.com/office/drawing/2014/main" xmlns="" id="{5D19A374-48C6-4D2B-A1EB-3962E1085214}"/>
                </a:ext>
              </a:extLst>
            </p:cNvPr>
            <p:cNvSpPr/>
            <p:nvPr/>
          </p:nvSpPr>
          <p:spPr>
            <a:xfrm>
              <a:off x="3200788" y="4870550"/>
              <a:ext cx="453004" cy="479651"/>
            </a:xfrm>
            <a:custGeom>
              <a:avLst/>
              <a:gdLst>
                <a:gd name="connsiteX0" fmla="*/ 83672 w 453003"/>
                <a:gd name="connsiteY0" fmla="*/ 0 h 479651"/>
                <a:gd name="connsiteX1" fmla="*/ 468193 w 453003"/>
                <a:gd name="connsiteY1" fmla="*/ 402907 h 479651"/>
                <a:gd name="connsiteX2" fmla="*/ 366933 w 453003"/>
                <a:gd name="connsiteY2" fmla="*/ 504167 h 479651"/>
                <a:gd name="connsiteX3" fmla="*/ 0 w 453003"/>
                <a:gd name="connsiteY3" fmla="*/ 125509 h 479651"/>
              </a:gdLst>
              <a:ahLst/>
              <a:cxnLst>
                <a:cxn ang="0">
                  <a:pos x="connsiteX0" y="connsiteY0"/>
                </a:cxn>
                <a:cxn ang="0">
                  <a:pos x="connsiteX1" y="connsiteY1"/>
                </a:cxn>
                <a:cxn ang="0">
                  <a:pos x="connsiteX2" y="connsiteY2"/>
                </a:cxn>
                <a:cxn ang="0">
                  <a:pos x="connsiteX3" y="connsiteY3"/>
                </a:cxn>
              </a:cxnLst>
              <a:rect l="l" t="t" r="r" b="b"/>
              <a:pathLst>
                <a:path w="453003" h="479651">
                  <a:moveTo>
                    <a:pt x="83672" y="0"/>
                  </a:moveTo>
                  <a:lnTo>
                    <a:pt x="468193" y="402907"/>
                  </a:lnTo>
                  <a:lnTo>
                    <a:pt x="366933" y="504167"/>
                  </a:lnTo>
                  <a:lnTo>
                    <a:pt x="0" y="125509"/>
                  </a:lnTo>
                  <a:close/>
                </a:path>
              </a:pathLst>
            </a:custGeom>
            <a:solidFill>
              <a:srgbClr val="00B59A"/>
            </a:solidFill>
            <a:ln w="26641" cap="flat">
              <a:noFill/>
              <a:prstDash val="solid"/>
              <a:miter/>
            </a:ln>
          </p:spPr>
          <p:txBody>
            <a:bodyPr rtlCol="0" anchor="ctr"/>
            <a:lstStyle/>
            <a:p>
              <a:pPr algn="r" rtl="1"/>
              <a:endParaRPr lang="en-US" sz="2400">
                <a:latin typeface="Sakkal Majalla" panose="02000000000000000000" pitchFamily="2" charset="-78"/>
                <a:cs typeface="Sakkal Majalla" panose="02000000000000000000" pitchFamily="2" charset="-78"/>
              </a:endParaRPr>
            </a:p>
          </p:txBody>
        </p:sp>
        <p:sp>
          <p:nvSpPr>
            <p:cNvPr id="31" name="Rectangle 30"/>
            <p:cNvSpPr/>
            <p:nvPr/>
          </p:nvSpPr>
          <p:spPr>
            <a:xfrm flipH="1">
              <a:off x="3642977" y="4757731"/>
              <a:ext cx="8300492" cy="1015663"/>
            </a:xfrm>
            <a:prstGeom prst="rect">
              <a:avLst/>
            </a:prstGeom>
          </p:spPr>
          <p:txBody>
            <a:bodyPr wrap="square">
              <a:spAutoFit/>
            </a:bodyPr>
            <a:lstStyle/>
            <a:p>
              <a:pPr algn="justLow">
                <a:lnSpc>
                  <a:spcPct val="125000"/>
                </a:lnSpc>
                <a:spcBef>
                  <a:spcPct val="20000"/>
                </a:spcBef>
                <a:spcAft>
                  <a:spcPts val="800"/>
                </a:spcAft>
                <a:buClr>
                  <a:srgbClr val="C00000"/>
                </a:buClr>
              </a:pPr>
              <a:r>
                <a:rPr lang="ar-EG" sz="2400" b="1" dirty="0">
                  <a:latin typeface="Sakkal Majalla" panose="02000000000000000000" pitchFamily="2" charset="-78"/>
                  <a:cs typeface="Sakkal Majalla" panose="02000000000000000000" pitchFamily="2" charset="-78"/>
                </a:rPr>
                <a:t>اتخاذ الضمانات الكافية لقواعد الأمن التي من شأنها المحافظة على المخازن والعاملين بها، </a:t>
              </a:r>
              <a:r>
                <a:rPr lang="ar-EG" sz="2400" b="1" dirty="0">
                  <a:solidFill>
                    <a:srgbClr val="C00000"/>
                  </a:solidFill>
                  <a:latin typeface="Sakkal Majalla" panose="02000000000000000000" pitchFamily="2" charset="-78"/>
                  <a:cs typeface="Sakkal Majalla" panose="02000000000000000000" pitchFamily="2" charset="-78"/>
                </a:rPr>
                <a:t>وأهمها:</a:t>
              </a:r>
              <a:endParaRPr lang="en-ZA" sz="2400" b="1" dirty="0">
                <a:solidFill>
                  <a:srgbClr val="C00000"/>
                </a:solidFill>
                <a:latin typeface="Sakkal Majalla" panose="02000000000000000000" pitchFamily="2" charset="-78"/>
                <a:cs typeface="Sakkal Majalla" panose="02000000000000000000" pitchFamily="2" charset="-78"/>
              </a:endParaRPr>
            </a:p>
          </p:txBody>
        </p:sp>
      </p:grpSp>
      <p:sp>
        <p:nvSpPr>
          <p:cNvPr id="32"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33"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3"/>
              </a:rPr>
              <a:t>www.dawliatraining.com</a:t>
            </a:r>
            <a:endParaRPr lang="en-US" sz="1100" dirty="0">
              <a:effectLst/>
              <a:ea typeface="Calibri"/>
              <a:cs typeface="Arial"/>
            </a:endParaRPr>
          </a:p>
        </p:txBody>
      </p:sp>
    </p:spTree>
    <p:extLst>
      <p:ext uri="{BB962C8B-B14F-4D97-AF65-F5344CB8AC3E}">
        <p14:creationId xmlns:p14="http://schemas.microsoft.com/office/powerpoint/2010/main" val="26032048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barn(inVertical)">
                                      <p:cBhvr>
                                        <p:cTn id="14" dur="500"/>
                                        <p:tgtEl>
                                          <p:spTgt spid="19"/>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barn(inVertical)">
                                      <p:cBhvr>
                                        <p:cTn id="19" dur="500"/>
                                        <p:tgtEl>
                                          <p:spTgt spid="22"/>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barn(inVertical)">
                                      <p:cBhvr>
                                        <p:cTn id="24" dur="500"/>
                                        <p:tgtEl>
                                          <p:spTgt spid="26"/>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barn(inVertical)">
                                      <p:cBhvr>
                                        <p:cTn id="2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96</a:t>
            </a:fld>
            <a:endParaRPr lang="ar-EG"/>
          </a:p>
        </p:txBody>
      </p:sp>
      <p:sp>
        <p:nvSpPr>
          <p:cNvPr id="23" name="Rectangle 22"/>
          <p:cNvSpPr/>
          <p:nvPr/>
        </p:nvSpPr>
        <p:spPr>
          <a:xfrm>
            <a:off x="7375621" y="202376"/>
            <a:ext cx="4474710" cy="707886"/>
          </a:xfrm>
          <a:prstGeom prst="rect">
            <a:avLst/>
          </a:prstGeom>
        </p:spPr>
        <p:txBody>
          <a:bodyPr wrap="square">
            <a:spAutoFit/>
          </a:bodyPr>
          <a:lstStyle/>
          <a:p>
            <a:pPr lvl="0" algn="ctr">
              <a:lnSpc>
                <a:spcPct val="125000"/>
              </a:lnSpc>
            </a:pPr>
            <a:r>
              <a:rPr lang="ar-EG" sz="3200" dirty="0">
                <a:solidFill>
                  <a:prstClr val="white"/>
                </a:solidFill>
                <a:latin typeface="Sakkal Majalla" pitchFamily="2" charset="-78"/>
                <a:cs typeface="Sakkal Majalla" pitchFamily="2" charset="-78"/>
              </a:rPr>
              <a:t>قواعد ظروف التخزين في المخازن</a:t>
            </a:r>
          </a:p>
        </p:txBody>
      </p:sp>
      <p:grpSp>
        <p:nvGrpSpPr>
          <p:cNvPr id="3" name="Group 2"/>
          <p:cNvGrpSpPr/>
          <p:nvPr/>
        </p:nvGrpSpPr>
        <p:grpSpPr>
          <a:xfrm>
            <a:off x="8385795" y="2250708"/>
            <a:ext cx="3239392" cy="3347987"/>
            <a:chOff x="10392170" y="1622067"/>
            <a:chExt cx="1458161" cy="1495037"/>
          </a:xfrm>
        </p:grpSpPr>
        <p:pic>
          <p:nvPicPr>
            <p:cNvPr id="4" name="Picture 3" descr="Image result for المخازن والمستودعات"/>
            <p:cNvPicPr/>
            <p:nvPr/>
          </p:nvPicPr>
          <p:blipFill rotWithShape="1">
            <a:blip r:embed="rId3" cstate="print">
              <a:extLst>
                <a:ext uri="{28A0092B-C50C-407E-A947-70E740481C1C}">
                  <a14:useLocalDpi xmlns:a14="http://schemas.microsoft.com/office/drawing/2010/main" val="0"/>
                </a:ext>
              </a:extLst>
            </a:blip>
            <a:srcRect l="18536" t="-1688" r="30632" b="1688"/>
            <a:stretch/>
          </p:blipFill>
          <p:spPr bwMode="auto">
            <a:xfrm>
              <a:off x="10392170" y="1781548"/>
              <a:ext cx="1458161" cy="1335556"/>
            </a:xfrm>
            <a:prstGeom prst="rect">
              <a:avLst/>
            </a:prstGeom>
            <a:noFill/>
            <a:ln>
              <a:noFill/>
            </a:ln>
            <a:extLst>
              <a:ext uri="{53640926-AAD7-44D8-BBD7-CCE9431645EC}">
                <a14:shadowObscured xmlns:a14="http://schemas.microsoft.com/office/drawing/2010/main"/>
              </a:ext>
            </a:extLst>
          </p:spPr>
        </p:pic>
        <p:sp>
          <p:nvSpPr>
            <p:cNvPr id="2" name="Rectangle 1"/>
            <p:cNvSpPr/>
            <p:nvPr/>
          </p:nvSpPr>
          <p:spPr>
            <a:xfrm>
              <a:off x="10747407" y="1622067"/>
              <a:ext cx="747687" cy="233643"/>
            </a:xfrm>
            <a:prstGeom prst="rect">
              <a:avLst/>
            </a:prstGeom>
          </p:spPr>
          <p:txBody>
            <a:bodyPr wrap="none">
              <a:spAutoFit/>
            </a:bodyPr>
            <a:lstStyle/>
            <a:p>
              <a:pPr algn="ctr"/>
              <a:r>
                <a:rPr lang="ar-EG" sz="2800" b="1" dirty="0">
                  <a:solidFill>
                    <a:srgbClr val="C00000"/>
                  </a:solidFill>
                  <a:ea typeface="Calibri" panose="020F0502020204030204" pitchFamily="34" charset="0"/>
                  <a:cs typeface="Sakkal Majalla" panose="02000000000000000000" pitchFamily="2" charset="-78"/>
                </a:rPr>
                <a:t>وسائل </a:t>
              </a:r>
              <a:r>
                <a:rPr lang="ar-EG" sz="2800" b="1" dirty="0" smtClean="0">
                  <a:solidFill>
                    <a:srgbClr val="C00000"/>
                  </a:solidFill>
                  <a:ea typeface="Calibri" panose="020F0502020204030204" pitchFamily="34" charset="0"/>
                  <a:cs typeface="Sakkal Majalla" panose="02000000000000000000" pitchFamily="2" charset="-78"/>
                </a:rPr>
                <a:t>المناولة</a:t>
              </a:r>
              <a:endParaRPr lang="ar-EG" sz="3200" dirty="0">
                <a:solidFill>
                  <a:srgbClr val="C00000"/>
                </a:solidFill>
              </a:endParaRPr>
            </a:p>
          </p:txBody>
        </p:sp>
      </p:grpSp>
      <p:sp>
        <p:nvSpPr>
          <p:cNvPr id="5" name="Rectangle 4"/>
          <p:cNvSpPr/>
          <p:nvPr/>
        </p:nvSpPr>
        <p:spPr>
          <a:xfrm>
            <a:off x="419099" y="2838775"/>
            <a:ext cx="7824536" cy="2400657"/>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من بين الأسباب الفنية لحوادث وإصابات العمل ترجع إلى عيوب وعجز وقصور </a:t>
            </a:r>
            <a:r>
              <a:rPr lang="ar-EG"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t/>
            </a:r>
            <a:br>
              <a:rPr lang="ar-EG"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br>
            <a:r>
              <a:rPr lang="ar-EG"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t>في </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وسائل المناولة مما يعرض سلامة وأمن العاملين بالمخازن لخطر وقوع حوادث وإصابات العمل وإتلاف في الموجودات المخزونة الناجمة عن القصور والعجز في كل </a:t>
            </a:r>
            <a:r>
              <a:rPr lang="ar-EG"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t/>
            </a:r>
            <a:br>
              <a:rPr lang="ar-EG"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br>
            <a:r>
              <a:rPr lang="ar-EG"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t>أو </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بعض ما يرتبط بها من أجزائها وصيانتها ومخلفاتها أثناء التشغيل خاصة الشرارة التي تصدر أثناء تشغيلها مما يؤدي إلى حدوث مخاطر جسيمة مثل الحرائق وغيرها</a:t>
            </a:r>
          </a:p>
        </p:txBody>
      </p:sp>
      <p:sp>
        <p:nvSpPr>
          <p:cNvPr id="8"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9"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4"/>
              </a:rPr>
              <a:t>www.dawliatraining.com</a:t>
            </a:r>
            <a:endParaRPr lang="en-US" sz="1100" dirty="0">
              <a:effectLst/>
              <a:ea typeface="Calibri"/>
              <a:cs typeface="Arial"/>
            </a:endParaRPr>
          </a:p>
        </p:txBody>
      </p:sp>
    </p:spTree>
    <p:extLst>
      <p:ext uri="{BB962C8B-B14F-4D97-AF65-F5344CB8AC3E}">
        <p14:creationId xmlns:p14="http://schemas.microsoft.com/office/powerpoint/2010/main" val="13814998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barn(inVertical)">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97</a:t>
            </a:fld>
            <a:endParaRPr lang="ar-EG"/>
          </a:p>
        </p:txBody>
      </p:sp>
      <p:sp>
        <p:nvSpPr>
          <p:cNvPr id="23" name="Rectangle 22"/>
          <p:cNvSpPr/>
          <p:nvPr/>
        </p:nvSpPr>
        <p:spPr>
          <a:xfrm>
            <a:off x="7375621" y="202376"/>
            <a:ext cx="4474710" cy="707886"/>
          </a:xfrm>
          <a:prstGeom prst="rect">
            <a:avLst/>
          </a:prstGeom>
        </p:spPr>
        <p:txBody>
          <a:bodyPr wrap="square">
            <a:spAutoFit/>
          </a:bodyPr>
          <a:lstStyle/>
          <a:p>
            <a:pPr lvl="0" algn="ctr">
              <a:lnSpc>
                <a:spcPct val="125000"/>
              </a:lnSpc>
            </a:pPr>
            <a:r>
              <a:rPr lang="ar-EG" sz="3200" dirty="0">
                <a:solidFill>
                  <a:prstClr val="white"/>
                </a:solidFill>
                <a:latin typeface="Sakkal Majalla" pitchFamily="2" charset="-78"/>
                <a:cs typeface="Sakkal Majalla" pitchFamily="2" charset="-78"/>
              </a:rPr>
              <a:t>قواعد ظروف التخزين في المخازن</a:t>
            </a:r>
          </a:p>
        </p:txBody>
      </p:sp>
      <p:grpSp>
        <p:nvGrpSpPr>
          <p:cNvPr id="4" name="Group 3"/>
          <p:cNvGrpSpPr/>
          <p:nvPr/>
        </p:nvGrpSpPr>
        <p:grpSpPr>
          <a:xfrm>
            <a:off x="3231485" y="152638"/>
            <a:ext cx="1174748" cy="757624"/>
            <a:chOff x="11411819" y="1526442"/>
            <a:chExt cx="1062279" cy="590545"/>
          </a:xfrm>
        </p:grpSpPr>
        <p:pic>
          <p:nvPicPr>
            <p:cNvPr id="5" name="Picture 4" descr="Image result for المخازن والمستودعات"/>
            <p:cNvPicPr/>
            <p:nvPr/>
          </p:nvPicPr>
          <p:blipFill rotWithShape="1">
            <a:blip r:embed="rId3" cstate="print">
              <a:extLst>
                <a:ext uri="{28A0092B-C50C-407E-A947-70E740481C1C}">
                  <a14:useLocalDpi xmlns:a14="http://schemas.microsoft.com/office/drawing/2010/main" val="0"/>
                </a:ext>
              </a:extLst>
            </a:blip>
            <a:srcRect l="18536" t="-1688" r="30632" b="1688"/>
            <a:stretch/>
          </p:blipFill>
          <p:spPr bwMode="auto">
            <a:xfrm>
              <a:off x="11927698" y="1526442"/>
              <a:ext cx="546400" cy="590545"/>
            </a:xfrm>
            <a:prstGeom prst="rect">
              <a:avLst/>
            </a:prstGeom>
            <a:noFill/>
            <a:ln>
              <a:noFill/>
            </a:ln>
            <a:extLst>
              <a:ext uri="{53640926-AAD7-44D8-BBD7-CCE9431645EC}">
                <a14:shadowObscured xmlns:a14="http://schemas.microsoft.com/office/drawing/2010/main"/>
              </a:ext>
            </a:extLst>
          </p:spPr>
        </p:pic>
        <p:sp>
          <p:nvSpPr>
            <p:cNvPr id="6" name="Rectangle 5"/>
            <p:cNvSpPr/>
            <p:nvPr/>
          </p:nvSpPr>
          <p:spPr>
            <a:xfrm>
              <a:off x="11411819" y="1600576"/>
              <a:ext cx="330622" cy="233643"/>
            </a:xfrm>
            <a:prstGeom prst="rect">
              <a:avLst/>
            </a:prstGeom>
          </p:spPr>
          <p:txBody>
            <a:bodyPr wrap="none">
              <a:spAutoFit/>
            </a:bodyPr>
            <a:lstStyle/>
            <a:p>
              <a:pPr algn="ctr"/>
              <a:r>
                <a:rPr lang="ar-EG" sz="2800" b="1" dirty="0">
                  <a:solidFill>
                    <a:srgbClr val="C00000"/>
                  </a:solidFill>
                  <a:ea typeface="Calibri" panose="020F0502020204030204" pitchFamily="34" charset="0"/>
                  <a:cs typeface="Sakkal Majalla" panose="02000000000000000000" pitchFamily="2" charset="-78"/>
                </a:rPr>
                <a:t>المواد</a:t>
              </a:r>
              <a:endParaRPr lang="ar-EG" sz="3200" dirty="0">
                <a:solidFill>
                  <a:srgbClr val="C00000"/>
                </a:solidFill>
              </a:endParaRPr>
            </a:p>
          </p:txBody>
        </p:sp>
      </p:grpSp>
      <p:grpSp>
        <p:nvGrpSpPr>
          <p:cNvPr id="20" name="Group 19"/>
          <p:cNvGrpSpPr/>
          <p:nvPr/>
        </p:nvGrpSpPr>
        <p:grpSpPr>
          <a:xfrm>
            <a:off x="7040754" y="2526824"/>
            <a:ext cx="2788029" cy="2271136"/>
            <a:chOff x="6708302" y="2561119"/>
            <a:chExt cx="2788029" cy="2271136"/>
          </a:xfrm>
        </p:grpSpPr>
        <p:grpSp>
          <p:nvGrpSpPr>
            <p:cNvPr id="21" name="Group 20"/>
            <p:cNvGrpSpPr/>
            <p:nvPr/>
          </p:nvGrpSpPr>
          <p:grpSpPr>
            <a:xfrm>
              <a:off x="6708302" y="2561119"/>
              <a:ext cx="2788029" cy="2271136"/>
              <a:chOff x="8435976" y="1856019"/>
              <a:chExt cx="2224088" cy="1930400"/>
            </a:xfrm>
          </p:grpSpPr>
          <p:sp>
            <p:nvSpPr>
              <p:cNvPr id="24" name="Freeform 9"/>
              <p:cNvSpPr>
                <a:spLocks/>
              </p:cNvSpPr>
              <p:nvPr/>
            </p:nvSpPr>
            <p:spPr bwMode="auto">
              <a:xfrm>
                <a:off x="8435976" y="1856019"/>
                <a:ext cx="2224088" cy="1930400"/>
              </a:xfrm>
              <a:custGeom>
                <a:avLst/>
                <a:gdLst>
                  <a:gd name="T0" fmla="*/ 0 w 1401"/>
                  <a:gd name="T1" fmla="*/ 609 h 1216"/>
                  <a:gd name="T2" fmla="*/ 351 w 1401"/>
                  <a:gd name="T3" fmla="*/ 1216 h 1216"/>
                  <a:gd name="T4" fmla="*/ 1051 w 1401"/>
                  <a:gd name="T5" fmla="*/ 1216 h 1216"/>
                  <a:gd name="T6" fmla="*/ 1401 w 1401"/>
                  <a:gd name="T7" fmla="*/ 609 h 1216"/>
                  <a:gd name="T8" fmla="*/ 1051 w 1401"/>
                  <a:gd name="T9" fmla="*/ 0 h 1216"/>
                  <a:gd name="T10" fmla="*/ 351 w 1401"/>
                  <a:gd name="T11" fmla="*/ 0 h 1216"/>
                  <a:gd name="T12" fmla="*/ 0 w 1401"/>
                  <a:gd name="T13" fmla="*/ 609 h 1216"/>
                  <a:gd name="T14" fmla="*/ 0 w 1401"/>
                  <a:gd name="T15" fmla="*/ 609 h 12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01" h="1216">
                    <a:moveTo>
                      <a:pt x="0" y="609"/>
                    </a:moveTo>
                    <a:lnTo>
                      <a:pt x="351" y="1216"/>
                    </a:lnTo>
                    <a:lnTo>
                      <a:pt x="1051" y="1216"/>
                    </a:lnTo>
                    <a:lnTo>
                      <a:pt x="1401" y="609"/>
                    </a:lnTo>
                    <a:lnTo>
                      <a:pt x="1051" y="0"/>
                    </a:lnTo>
                    <a:lnTo>
                      <a:pt x="351" y="0"/>
                    </a:lnTo>
                    <a:lnTo>
                      <a:pt x="0" y="609"/>
                    </a:lnTo>
                    <a:lnTo>
                      <a:pt x="0" y="609"/>
                    </a:lnTo>
                    <a:close/>
                  </a:path>
                </a:pathLst>
              </a:custGeom>
              <a:solidFill>
                <a:srgbClr val="0A8485"/>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i="0" u="none" strike="noStrike" kern="0" cap="none" spc="0" normalizeH="0" baseline="0" noProof="0" smtClean="0">
                  <a:ln>
                    <a:noFill/>
                  </a:ln>
                  <a:solidFill>
                    <a:srgbClr val="262626"/>
                  </a:solidFill>
                  <a:effectLst/>
                  <a:uLnTx/>
                  <a:uFillTx/>
                  <a:latin typeface="Sakkal Majalla" panose="02000000000000000000" pitchFamily="2" charset="-78"/>
                  <a:cs typeface="Sakkal Majalla" panose="02000000000000000000" pitchFamily="2" charset="-78"/>
                </a:endParaRPr>
              </a:p>
            </p:txBody>
          </p:sp>
          <p:sp>
            <p:nvSpPr>
              <p:cNvPr id="25" name="Freeform 19"/>
              <p:cNvSpPr>
                <a:spLocks noEditPoints="1"/>
              </p:cNvSpPr>
              <p:nvPr/>
            </p:nvSpPr>
            <p:spPr bwMode="auto">
              <a:xfrm>
                <a:off x="8567738" y="1968732"/>
                <a:ext cx="1963738" cy="1704975"/>
              </a:xfrm>
              <a:custGeom>
                <a:avLst/>
                <a:gdLst>
                  <a:gd name="T0" fmla="*/ 10 w 1237"/>
                  <a:gd name="T1" fmla="*/ 538 h 1074"/>
                  <a:gd name="T2" fmla="*/ 315 w 1237"/>
                  <a:gd name="T3" fmla="*/ 1064 h 1074"/>
                  <a:gd name="T4" fmla="*/ 923 w 1237"/>
                  <a:gd name="T5" fmla="*/ 1064 h 1074"/>
                  <a:gd name="T6" fmla="*/ 1225 w 1237"/>
                  <a:gd name="T7" fmla="*/ 538 h 1074"/>
                  <a:gd name="T8" fmla="*/ 923 w 1237"/>
                  <a:gd name="T9" fmla="*/ 10 h 1074"/>
                  <a:gd name="T10" fmla="*/ 315 w 1237"/>
                  <a:gd name="T11" fmla="*/ 10 h 1074"/>
                  <a:gd name="T12" fmla="*/ 10 w 1237"/>
                  <a:gd name="T13" fmla="*/ 538 h 1074"/>
                  <a:gd name="T14" fmla="*/ 10 w 1237"/>
                  <a:gd name="T15" fmla="*/ 538 h 1074"/>
                  <a:gd name="T16" fmla="*/ 0 w 1237"/>
                  <a:gd name="T17" fmla="*/ 538 h 1074"/>
                  <a:gd name="T18" fmla="*/ 310 w 1237"/>
                  <a:gd name="T19" fmla="*/ 0 h 1074"/>
                  <a:gd name="T20" fmla="*/ 927 w 1237"/>
                  <a:gd name="T21" fmla="*/ 0 h 1074"/>
                  <a:gd name="T22" fmla="*/ 1237 w 1237"/>
                  <a:gd name="T23" fmla="*/ 538 h 1074"/>
                  <a:gd name="T24" fmla="*/ 927 w 1237"/>
                  <a:gd name="T25" fmla="*/ 1074 h 1074"/>
                  <a:gd name="T26" fmla="*/ 310 w 1237"/>
                  <a:gd name="T27" fmla="*/ 1074 h 1074"/>
                  <a:gd name="T28" fmla="*/ 0 w 1237"/>
                  <a:gd name="T29" fmla="*/ 538 h 1074"/>
                  <a:gd name="T30" fmla="*/ 0 w 1237"/>
                  <a:gd name="T31" fmla="*/ 538 h 10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37" h="1074">
                    <a:moveTo>
                      <a:pt x="10" y="538"/>
                    </a:moveTo>
                    <a:lnTo>
                      <a:pt x="315" y="1064"/>
                    </a:lnTo>
                    <a:lnTo>
                      <a:pt x="923" y="1064"/>
                    </a:lnTo>
                    <a:lnTo>
                      <a:pt x="1225" y="538"/>
                    </a:lnTo>
                    <a:lnTo>
                      <a:pt x="923" y="10"/>
                    </a:lnTo>
                    <a:lnTo>
                      <a:pt x="315" y="10"/>
                    </a:lnTo>
                    <a:lnTo>
                      <a:pt x="10" y="538"/>
                    </a:lnTo>
                    <a:lnTo>
                      <a:pt x="10" y="538"/>
                    </a:lnTo>
                    <a:close/>
                    <a:moveTo>
                      <a:pt x="0" y="538"/>
                    </a:moveTo>
                    <a:lnTo>
                      <a:pt x="310" y="0"/>
                    </a:lnTo>
                    <a:lnTo>
                      <a:pt x="927" y="0"/>
                    </a:lnTo>
                    <a:lnTo>
                      <a:pt x="1237" y="538"/>
                    </a:lnTo>
                    <a:lnTo>
                      <a:pt x="927" y="1074"/>
                    </a:lnTo>
                    <a:lnTo>
                      <a:pt x="310" y="1074"/>
                    </a:lnTo>
                    <a:lnTo>
                      <a:pt x="0" y="538"/>
                    </a:lnTo>
                    <a:lnTo>
                      <a:pt x="0" y="538"/>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i="0" u="none" strike="noStrike" kern="0" cap="none" spc="0" normalizeH="0" baseline="0" noProof="0" smtClean="0">
                  <a:ln>
                    <a:noFill/>
                  </a:ln>
                  <a:solidFill>
                    <a:srgbClr val="262626"/>
                  </a:solidFill>
                  <a:effectLst/>
                  <a:uLnTx/>
                  <a:uFillTx/>
                  <a:latin typeface="Sakkal Majalla" panose="02000000000000000000" pitchFamily="2" charset="-78"/>
                  <a:cs typeface="Sakkal Majalla" panose="02000000000000000000" pitchFamily="2" charset="-78"/>
                </a:endParaRPr>
              </a:p>
            </p:txBody>
          </p:sp>
        </p:grpSp>
        <p:sp>
          <p:nvSpPr>
            <p:cNvPr id="22" name="Rectangle 21"/>
            <p:cNvSpPr/>
            <p:nvPr/>
          </p:nvSpPr>
          <p:spPr>
            <a:xfrm>
              <a:off x="7150835" y="3103377"/>
              <a:ext cx="1902962" cy="1015663"/>
            </a:xfrm>
            <a:prstGeom prst="rect">
              <a:avLst/>
            </a:prstGeom>
          </p:spPr>
          <p:txBody>
            <a:bodyPr wrap="square">
              <a:spAutoFit/>
            </a:bodyPr>
            <a:lstStyle/>
            <a:p>
              <a:pPr lvl="0" algn="ctr">
                <a:lnSpc>
                  <a:spcPct val="125000"/>
                </a:lnSpc>
                <a:defRPr/>
              </a:pPr>
              <a:r>
                <a:rPr lang="ar-EG" sz="2400" b="1" kern="0" dirty="0">
                  <a:solidFill>
                    <a:srgbClr val="FFFFFF"/>
                  </a:solidFill>
                  <a:latin typeface="Sakkal Majalla" panose="02000000000000000000" pitchFamily="2" charset="-78"/>
                  <a:cs typeface="Sakkal Majalla" panose="02000000000000000000" pitchFamily="2" charset="-78"/>
                </a:rPr>
                <a:t>طبيعة المواد بمجرد ملامستها</a:t>
              </a:r>
              <a:endParaRPr kumimoji="0" lang="ar-EG" sz="2400" b="1" i="0" u="none" strike="noStrike" kern="0" cap="none" spc="0" normalizeH="0" baseline="0" noProof="0" dirty="0" smtClean="0">
                <a:ln>
                  <a:noFill/>
                </a:ln>
                <a:solidFill>
                  <a:srgbClr val="FFFFFF"/>
                </a:solidFill>
                <a:effectLst/>
                <a:uLnTx/>
                <a:uFillTx/>
                <a:latin typeface="Sakkal Majalla" panose="02000000000000000000" pitchFamily="2" charset="-78"/>
                <a:cs typeface="Sakkal Majalla" panose="02000000000000000000" pitchFamily="2" charset="-78"/>
              </a:endParaRPr>
            </a:p>
          </p:txBody>
        </p:sp>
      </p:grpSp>
      <p:grpSp>
        <p:nvGrpSpPr>
          <p:cNvPr id="26" name="Group 25"/>
          <p:cNvGrpSpPr/>
          <p:nvPr/>
        </p:nvGrpSpPr>
        <p:grpSpPr>
          <a:xfrm>
            <a:off x="4885553" y="3709086"/>
            <a:ext cx="2786039" cy="2265534"/>
            <a:chOff x="4553101" y="3743381"/>
            <a:chExt cx="2786039" cy="2265534"/>
          </a:xfrm>
        </p:grpSpPr>
        <p:grpSp>
          <p:nvGrpSpPr>
            <p:cNvPr id="27" name="Group 26"/>
            <p:cNvGrpSpPr/>
            <p:nvPr/>
          </p:nvGrpSpPr>
          <p:grpSpPr>
            <a:xfrm>
              <a:off x="4553101" y="3743381"/>
              <a:ext cx="2786039" cy="2265534"/>
              <a:chOff x="6716713" y="2860907"/>
              <a:chExt cx="2222500" cy="1925638"/>
            </a:xfrm>
          </p:grpSpPr>
          <p:sp>
            <p:nvSpPr>
              <p:cNvPr id="29" name="Freeform 8"/>
              <p:cNvSpPr>
                <a:spLocks/>
              </p:cNvSpPr>
              <p:nvPr/>
            </p:nvSpPr>
            <p:spPr bwMode="auto">
              <a:xfrm>
                <a:off x="6716713" y="2860907"/>
                <a:ext cx="2222500" cy="1925638"/>
              </a:xfrm>
              <a:custGeom>
                <a:avLst/>
                <a:gdLst>
                  <a:gd name="T0" fmla="*/ 0 w 1400"/>
                  <a:gd name="T1" fmla="*/ 606 h 1213"/>
                  <a:gd name="T2" fmla="*/ 350 w 1400"/>
                  <a:gd name="T3" fmla="*/ 1213 h 1213"/>
                  <a:gd name="T4" fmla="*/ 1050 w 1400"/>
                  <a:gd name="T5" fmla="*/ 1213 h 1213"/>
                  <a:gd name="T6" fmla="*/ 1400 w 1400"/>
                  <a:gd name="T7" fmla="*/ 606 h 1213"/>
                  <a:gd name="T8" fmla="*/ 1050 w 1400"/>
                  <a:gd name="T9" fmla="*/ 0 h 1213"/>
                  <a:gd name="T10" fmla="*/ 350 w 1400"/>
                  <a:gd name="T11" fmla="*/ 0 h 1213"/>
                  <a:gd name="T12" fmla="*/ 0 w 1400"/>
                  <a:gd name="T13" fmla="*/ 606 h 1213"/>
                  <a:gd name="T14" fmla="*/ 0 w 1400"/>
                  <a:gd name="T15" fmla="*/ 606 h 12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00" h="1213">
                    <a:moveTo>
                      <a:pt x="0" y="606"/>
                    </a:moveTo>
                    <a:lnTo>
                      <a:pt x="350" y="1213"/>
                    </a:lnTo>
                    <a:lnTo>
                      <a:pt x="1050" y="1213"/>
                    </a:lnTo>
                    <a:lnTo>
                      <a:pt x="1400" y="606"/>
                    </a:lnTo>
                    <a:lnTo>
                      <a:pt x="1050" y="0"/>
                    </a:lnTo>
                    <a:lnTo>
                      <a:pt x="350" y="0"/>
                    </a:lnTo>
                    <a:lnTo>
                      <a:pt x="0" y="606"/>
                    </a:lnTo>
                    <a:lnTo>
                      <a:pt x="0" y="606"/>
                    </a:lnTo>
                    <a:close/>
                  </a:path>
                </a:pathLst>
              </a:custGeom>
              <a:solidFill>
                <a:srgbClr val="335E95"/>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i="0" u="none" strike="noStrike" kern="0" cap="none" spc="0" normalizeH="0" baseline="0" noProof="0" smtClean="0">
                  <a:ln>
                    <a:noFill/>
                  </a:ln>
                  <a:solidFill>
                    <a:srgbClr val="262626"/>
                  </a:solidFill>
                  <a:effectLst/>
                  <a:uLnTx/>
                  <a:uFillTx/>
                  <a:latin typeface="Sakkal Majalla" panose="02000000000000000000" pitchFamily="2" charset="-78"/>
                  <a:cs typeface="Sakkal Majalla" panose="02000000000000000000" pitchFamily="2" charset="-78"/>
                </a:endParaRPr>
              </a:p>
            </p:txBody>
          </p:sp>
          <p:sp>
            <p:nvSpPr>
              <p:cNvPr id="30" name="Freeform 17"/>
              <p:cNvSpPr>
                <a:spLocks noEditPoints="1"/>
              </p:cNvSpPr>
              <p:nvPr/>
            </p:nvSpPr>
            <p:spPr bwMode="auto">
              <a:xfrm>
                <a:off x="6845301" y="2970444"/>
                <a:ext cx="1966913" cy="1706563"/>
              </a:xfrm>
              <a:custGeom>
                <a:avLst/>
                <a:gdLst>
                  <a:gd name="T0" fmla="*/ 12 w 1239"/>
                  <a:gd name="T1" fmla="*/ 537 h 1075"/>
                  <a:gd name="T2" fmla="*/ 314 w 1239"/>
                  <a:gd name="T3" fmla="*/ 1066 h 1075"/>
                  <a:gd name="T4" fmla="*/ 922 w 1239"/>
                  <a:gd name="T5" fmla="*/ 1066 h 1075"/>
                  <a:gd name="T6" fmla="*/ 1227 w 1239"/>
                  <a:gd name="T7" fmla="*/ 537 h 1075"/>
                  <a:gd name="T8" fmla="*/ 922 w 1239"/>
                  <a:gd name="T9" fmla="*/ 9 h 1075"/>
                  <a:gd name="T10" fmla="*/ 314 w 1239"/>
                  <a:gd name="T11" fmla="*/ 9 h 1075"/>
                  <a:gd name="T12" fmla="*/ 12 w 1239"/>
                  <a:gd name="T13" fmla="*/ 537 h 1075"/>
                  <a:gd name="T14" fmla="*/ 12 w 1239"/>
                  <a:gd name="T15" fmla="*/ 537 h 1075"/>
                  <a:gd name="T16" fmla="*/ 0 w 1239"/>
                  <a:gd name="T17" fmla="*/ 537 h 1075"/>
                  <a:gd name="T18" fmla="*/ 310 w 1239"/>
                  <a:gd name="T19" fmla="*/ 0 h 1075"/>
                  <a:gd name="T20" fmla="*/ 929 w 1239"/>
                  <a:gd name="T21" fmla="*/ 0 h 1075"/>
                  <a:gd name="T22" fmla="*/ 1239 w 1239"/>
                  <a:gd name="T23" fmla="*/ 537 h 1075"/>
                  <a:gd name="T24" fmla="*/ 929 w 1239"/>
                  <a:gd name="T25" fmla="*/ 1075 h 1075"/>
                  <a:gd name="T26" fmla="*/ 310 w 1239"/>
                  <a:gd name="T27" fmla="*/ 1075 h 1075"/>
                  <a:gd name="T28" fmla="*/ 0 w 1239"/>
                  <a:gd name="T29" fmla="*/ 537 h 1075"/>
                  <a:gd name="T30" fmla="*/ 0 w 1239"/>
                  <a:gd name="T31" fmla="*/ 537 h 10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39" h="1075">
                    <a:moveTo>
                      <a:pt x="12" y="537"/>
                    </a:moveTo>
                    <a:lnTo>
                      <a:pt x="314" y="1066"/>
                    </a:lnTo>
                    <a:lnTo>
                      <a:pt x="922" y="1066"/>
                    </a:lnTo>
                    <a:lnTo>
                      <a:pt x="1227" y="537"/>
                    </a:lnTo>
                    <a:lnTo>
                      <a:pt x="922" y="9"/>
                    </a:lnTo>
                    <a:lnTo>
                      <a:pt x="314" y="9"/>
                    </a:lnTo>
                    <a:lnTo>
                      <a:pt x="12" y="537"/>
                    </a:lnTo>
                    <a:lnTo>
                      <a:pt x="12" y="537"/>
                    </a:lnTo>
                    <a:close/>
                    <a:moveTo>
                      <a:pt x="0" y="537"/>
                    </a:moveTo>
                    <a:lnTo>
                      <a:pt x="310" y="0"/>
                    </a:lnTo>
                    <a:lnTo>
                      <a:pt x="929" y="0"/>
                    </a:lnTo>
                    <a:lnTo>
                      <a:pt x="1239" y="537"/>
                    </a:lnTo>
                    <a:lnTo>
                      <a:pt x="929" y="1075"/>
                    </a:lnTo>
                    <a:lnTo>
                      <a:pt x="310" y="1075"/>
                    </a:lnTo>
                    <a:lnTo>
                      <a:pt x="0" y="537"/>
                    </a:lnTo>
                    <a:lnTo>
                      <a:pt x="0" y="537"/>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i="0" u="none" strike="noStrike" kern="0" cap="none" spc="0" normalizeH="0" baseline="0" noProof="0" smtClean="0">
                  <a:ln>
                    <a:noFill/>
                  </a:ln>
                  <a:solidFill>
                    <a:srgbClr val="262626"/>
                  </a:solidFill>
                  <a:effectLst/>
                  <a:uLnTx/>
                  <a:uFillTx/>
                  <a:latin typeface="Sakkal Majalla" panose="02000000000000000000" pitchFamily="2" charset="-78"/>
                  <a:cs typeface="Sakkal Majalla" panose="02000000000000000000" pitchFamily="2" charset="-78"/>
                </a:endParaRPr>
              </a:p>
            </p:txBody>
          </p:sp>
        </p:grpSp>
        <p:sp>
          <p:nvSpPr>
            <p:cNvPr id="28" name="Rectangle 27"/>
            <p:cNvSpPr/>
            <p:nvPr/>
          </p:nvSpPr>
          <p:spPr>
            <a:xfrm>
              <a:off x="5010012" y="4137483"/>
              <a:ext cx="1858683" cy="1477328"/>
            </a:xfrm>
            <a:prstGeom prst="rect">
              <a:avLst/>
            </a:prstGeom>
          </p:spPr>
          <p:txBody>
            <a:bodyPr wrap="square">
              <a:spAutoFit/>
            </a:bodyPr>
            <a:lstStyle/>
            <a:p>
              <a:pPr algn="ctr">
                <a:lnSpc>
                  <a:spcPct val="125000"/>
                </a:lnSpc>
                <a:defRPr/>
              </a:pPr>
              <a:r>
                <a:rPr lang="ar-EG" sz="2400" b="1" kern="0" dirty="0">
                  <a:solidFill>
                    <a:srgbClr val="FFFFFF"/>
                  </a:solidFill>
                  <a:latin typeface="Sakkal Majalla" panose="02000000000000000000" pitchFamily="2" charset="-78"/>
                  <a:cs typeface="Sakkal Majalla" panose="02000000000000000000" pitchFamily="2" charset="-78"/>
                </a:rPr>
                <a:t>كبر حمولة بعضها من حيث الوزن والحجم</a:t>
              </a:r>
            </a:p>
          </p:txBody>
        </p:sp>
      </p:grpSp>
      <p:grpSp>
        <p:nvGrpSpPr>
          <p:cNvPr id="31" name="Group 30"/>
          <p:cNvGrpSpPr/>
          <p:nvPr/>
        </p:nvGrpSpPr>
        <p:grpSpPr>
          <a:xfrm>
            <a:off x="2716424" y="2526824"/>
            <a:ext cx="2786039" cy="2271136"/>
            <a:chOff x="2383972" y="2561119"/>
            <a:chExt cx="2786039" cy="2271136"/>
          </a:xfrm>
        </p:grpSpPr>
        <p:grpSp>
          <p:nvGrpSpPr>
            <p:cNvPr id="32" name="Group 31"/>
            <p:cNvGrpSpPr/>
            <p:nvPr/>
          </p:nvGrpSpPr>
          <p:grpSpPr>
            <a:xfrm>
              <a:off x="2383972" y="2561119"/>
              <a:ext cx="2786039" cy="2271136"/>
              <a:chOff x="4986338" y="1856019"/>
              <a:chExt cx="2222500" cy="1930400"/>
            </a:xfrm>
          </p:grpSpPr>
          <p:sp>
            <p:nvSpPr>
              <p:cNvPr id="34" name="Freeform 7"/>
              <p:cNvSpPr>
                <a:spLocks/>
              </p:cNvSpPr>
              <p:nvPr/>
            </p:nvSpPr>
            <p:spPr bwMode="auto">
              <a:xfrm>
                <a:off x="4986338" y="1856019"/>
                <a:ext cx="2222500" cy="1930400"/>
              </a:xfrm>
              <a:custGeom>
                <a:avLst/>
                <a:gdLst>
                  <a:gd name="T0" fmla="*/ 0 w 1400"/>
                  <a:gd name="T1" fmla="*/ 609 h 1216"/>
                  <a:gd name="T2" fmla="*/ 350 w 1400"/>
                  <a:gd name="T3" fmla="*/ 1216 h 1216"/>
                  <a:gd name="T4" fmla="*/ 1050 w 1400"/>
                  <a:gd name="T5" fmla="*/ 1216 h 1216"/>
                  <a:gd name="T6" fmla="*/ 1400 w 1400"/>
                  <a:gd name="T7" fmla="*/ 609 h 1216"/>
                  <a:gd name="T8" fmla="*/ 1050 w 1400"/>
                  <a:gd name="T9" fmla="*/ 0 h 1216"/>
                  <a:gd name="T10" fmla="*/ 350 w 1400"/>
                  <a:gd name="T11" fmla="*/ 0 h 1216"/>
                  <a:gd name="T12" fmla="*/ 0 w 1400"/>
                  <a:gd name="T13" fmla="*/ 609 h 1216"/>
                  <a:gd name="T14" fmla="*/ 0 w 1400"/>
                  <a:gd name="T15" fmla="*/ 609 h 12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00" h="1216">
                    <a:moveTo>
                      <a:pt x="0" y="609"/>
                    </a:moveTo>
                    <a:lnTo>
                      <a:pt x="350" y="1216"/>
                    </a:lnTo>
                    <a:lnTo>
                      <a:pt x="1050" y="1216"/>
                    </a:lnTo>
                    <a:lnTo>
                      <a:pt x="1400" y="609"/>
                    </a:lnTo>
                    <a:lnTo>
                      <a:pt x="1050" y="0"/>
                    </a:lnTo>
                    <a:lnTo>
                      <a:pt x="350" y="0"/>
                    </a:lnTo>
                    <a:lnTo>
                      <a:pt x="0" y="609"/>
                    </a:lnTo>
                    <a:lnTo>
                      <a:pt x="0" y="609"/>
                    </a:lnTo>
                    <a:close/>
                  </a:path>
                </a:pathLst>
              </a:custGeom>
              <a:solidFill>
                <a:srgbClr val="9B0D76"/>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i="0" u="none" strike="noStrike" kern="0" cap="none" spc="0" normalizeH="0" baseline="0" noProof="0" smtClean="0">
                  <a:ln>
                    <a:noFill/>
                  </a:ln>
                  <a:solidFill>
                    <a:srgbClr val="262626"/>
                  </a:solidFill>
                  <a:effectLst/>
                  <a:uLnTx/>
                  <a:uFillTx/>
                  <a:latin typeface="Sakkal Majalla" panose="02000000000000000000" pitchFamily="2" charset="-78"/>
                  <a:cs typeface="Sakkal Majalla" panose="02000000000000000000" pitchFamily="2" charset="-78"/>
                </a:endParaRPr>
              </a:p>
            </p:txBody>
          </p:sp>
          <p:sp>
            <p:nvSpPr>
              <p:cNvPr id="35" name="Freeform 34"/>
              <p:cNvSpPr>
                <a:spLocks noEditPoints="1"/>
              </p:cNvSpPr>
              <p:nvPr/>
            </p:nvSpPr>
            <p:spPr bwMode="auto">
              <a:xfrm>
                <a:off x="5118101" y="1968732"/>
                <a:ext cx="1963738" cy="1704975"/>
              </a:xfrm>
              <a:custGeom>
                <a:avLst/>
                <a:gdLst>
                  <a:gd name="T0" fmla="*/ 9 w 1237"/>
                  <a:gd name="T1" fmla="*/ 538 h 1074"/>
                  <a:gd name="T2" fmla="*/ 314 w 1237"/>
                  <a:gd name="T3" fmla="*/ 1064 h 1074"/>
                  <a:gd name="T4" fmla="*/ 922 w 1237"/>
                  <a:gd name="T5" fmla="*/ 1064 h 1074"/>
                  <a:gd name="T6" fmla="*/ 1225 w 1237"/>
                  <a:gd name="T7" fmla="*/ 538 h 1074"/>
                  <a:gd name="T8" fmla="*/ 922 w 1237"/>
                  <a:gd name="T9" fmla="*/ 10 h 1074"/>
                  <a:gd name="T10" fmla="*/ 314 w 1237"/>
                  <a:gd name="T11" fmla="*/ 10 h 1074"/>
                  <a:gd name="T12" fmla="*/ 9 w 1237"/>
                  <a:gd name="T13" fmla="*/ 538 h 1074"/>
                  <a:gd name="T14" fmla="*/ 9 w 1237"/>
                  <a:gd name="T15" fmla="*/ 538 h 1074"/>
                  <a:gd name="T16" fmla="*/ 0 w 1237"/>
                  <a:gd name="T17" fmla="*/ 538 h 1074"/>
                  <a:gd name="T18" fmla="*/ 307 w 1237"/>
                  <a:gd name="T19" fmla="*/ 0 h 1074"/>
                  <a:gd name="T20" fmla="*/ 927 w 1237"/>
                  <a:gd name="T21" fmla="*/ 0 h 1074"/>
                  <a:gd name="T22" fmla="*/ 1237 w 1237"/>
                  <a:gd name="T23" fmla="*/ 538 h 1074"/>
                  <a:gd name="T24" fmla="*/ 927 w 1237"/>
                  <a:gd name="T25" fmla="*/ 1074 h 1074"/>
                  <a:gd name="T26" fmla="*/ 307 w 1237"/>
                  <a:gd name="T27" fmla="*/ 1074 h 1074"/>
                  <a:gd name="T28" fmla="*/ 0 w 1237"/>
                  <a:gd name="T29" fmla="*/ 538 h 1074"/>
                  <a:gd name="T30" fmla="*/ 0 w 1237"/>
                  <a:gd name="T31" fmla="*/ 538 h 10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37" h="1074">
                    <a:moveTo>
                      <a:pt x="9" y="538"/>
                    </a:moveTo>
                    <a:lnTo>
                      <a:pt x="314" y="1064"/>
                    </a:lnTo>
                    <a:lnTo>
                      <a:pt x="922" y="1064"/>
                    </a:lnTo>
                    <a:lnTo>
                      <a:pt x="1225" y="538"/>
                    </a:lnTo>
                    <a:lnTo>
                      <a:pt x="922" y="10"/>
                    </a:lnTo>
                    <a:lnTo>
                      <a:pt x="314" y="10"/>
                    </a:lnTo>
                    <a:lnTo>
                      <a:pt x="9" y="538"/>
                    </a:lnTo>
                    <a:lnTo>
                      <a:pt x="9" y="538"/>
                    </a:lnTo>
                    <a:close/>
                    <a:moveTo>
                      <a:pt x="0" y="538"/>
                    </a:moveTo>
                    <a:lnTo>
                      <a:pt x="307" y="0"/>
                    </a:lnTo>
                    <a:lnTo>
                      <a:pt x="927" y="0"/>
                    </a:lnTo>
                    <a:lnTo>
                      <a:pt x="1237" y="538"/>
                    </a:lnTo>
                    <a:lnTo>
                      <a:pt x="927" y="1074"/>
                    </a:lnTo>
                    <a:lnTo>
                      <a:pt x="307" y="1074"/>
                    </a:lnTo>
                    <a:lnTo>
                      <a:pt x="0" y="538"/>
                    </a:lnTo>
                    <a:lnTo>
                      <a:pt x="0" y="538"/>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i="0" u="none" strike="noStrike" kern="0" cap="none" spc="0" normalizeH="0" baseline="0" noProof="0" smtClean="0">
                  <a:ln>
                    <a:noFill/>
                  </a:ln>
                  <a:solidFill>
                    <a:srgbClr val="262626"/>
                  </a:solidFill>
                  <a:effectLst/>
                  <a:uLnTx/>
                  <a:uFillTx/>
                  <a:latin typeface="Sakkal Majalla" panose="02000000000000000000" pitchFamily="2" charset="-78"/>
                  <a:cs typeface="Sakkal Majalla" panose="02000000000000000000" pitchFamily="2" charset="-78"/>
                </a:endParaRPr>
              </a:p>
            </p:txBody>
          </p:sp>
        </p:grpSp>
        <p:sp>
          <p:nvSpPr>
            <p:cNvPr id="33" name="Rectangle 32"/>
            <p:cNvSpPr/>
            <p:nvPr/>
          </p:nvSpPr>
          <p:spPr>
            <a:xfrm>
              <a:off x="2617491" y="2825093"/>
              <a:ext cx="2259983" cy="1938992"/>
            </a:xfrm>
            <a:prstGeom prst="rect">
              <a:avLst/>
            </a:prstGeom>
          </p:spPr>
          <p:txBody>
            <a:bodyPr wrap="square">
              <a:spAutoFit/>
            </a:bodyPr>
            <a:lstStyle/>
            <a:p>
              <a:pPr algn="ctr">
                <a:lnSpc>
                  <a:spcPct val="125000"/>
                </a:lnSpc>
                <a:defRPr/>
              </a:pPr>
              <a:r>
                <a:rPr lang="ar-EG" sz="2400" b="1" kern="0" dirty="0">
                  <a:solidFill>
                    <a:srgbClr val="FFFFFF"/>
                  </a:solidFill>
                  <a:latin typeface="Sakkal Majalla" panose="02000000000000000000" pitchFamily="2" charset="-78"/>
                  <a:cs typeface="Sakkal Majalla" panose="02000000000000000000" pitchFamily="2" charset="-78"/>
                </a:rPr>
                <a:t>استخدام أسلوب مناولة يدوي لا يتناسب مع طبيعة المواد المنقولة</a:t>
              </a:r>
            </a:p>
          </p:txBody>
        </p:sp>
      </p:grpSp>
      <p:sp>
        <p:nvSpPr>
          <p:cNvPr id="36" name="Rectangle 35"/>
          <p:cNvSpPr/>
          <p:nvPr/>
        </p:nvSpPr>
        <p:spPr>
          <a:xfrm>
            <a:off x="4945942" y="1869985"/>
            <a:ext cx="2699733" cy="1578894"/>
          </a:xfrm>
          <a:prstGeom prst="rect">
            <a:avLst/>
          </a:prstGeom>
        </p:spPr>
        <p:txBody>
          <a:bodyPr wrap="square">
            <a:spAutoFit/>
          </a:bodyPr>
          <a:lstStyle/>
          <a:p>
            <a:pPr algn="ctr">
              <a:lnSpc>
                <a:spcPct val="115000"/>
              </a:lnSpc>
              <a:spcAft>
                <a:spcPts val="800"/>
              </a:spcAft>
            </a:pPr>
            <a:r>
              <a:rPr lang="ar-EG" sz="2800" b="1" dirty="0">
                <a:solidFill>
                  <a:srgbClr val="C00000"/>
                </a:solidFill>
                <a:latin typeface="Calibri" panose="020F0502020204030204" pitchFamily="34" charset="0"/>
                <a:ea typeface="Calibri" panose="020F0502020204030204" pitchFamily="34" charset="0"/>
                <a:cs typeface="Sakkal Majalla" panose="02000000000000000000" pitchFamily="2" charset="-78"/>
              </a:rPr>
              <a:t>يتعرض العمال بالمخازن للعديد من المخاطر الناجمة عن ما يلي</a:t>
            </a:r>
            <a:endParaRPr lang="en-US" dirty="0">
              <a:solidFill>
                <a:srgbClr val="C0000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37"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38"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4"/>
              </a:rPr>
              <a:t>www.dawliatraining.com</a:t>
            </a:r>
            <a:endParaRPr lang="en-US" sz="1100" dirty="0">
              <a:effectLst/>
              <a:ea typeface="Calibri"/>
              <a:cs typeface="Arial"/>
            </a:endParaRPr>
          </a:p>
        </p:txBody>
      </p:sp>
    </p:spTree>
    <p:extLst>
      <p:ext uri="{BB962C8B-B14F-4D97-AF65-F5344CB8AC3E}">
        <p14:creationId xmlns:p14="http://schemas.microsoft.com/office/powerpoint/2010/main" val="3135045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grpId="0" nodeType="clickEffect">
                                  <p:stCondLst>
                                    <p:cond delay="0"/>
                                  </p:stCondLst>
                                  <p:childTnLst>
                                    <p:set>
                                      <p:cBhvr>
                                        <p:cTn id="13" dur="1" fill="hold">
                                          <p:stCondLst>
                                            <p:cond delay="0"/>
                                          </p:stCondLst>
                                        </p:cTn>
                                        <p:tgtEl>
                                          <p:spTgt spid="36"/>
                                        </p:tgtEl>
                                        <p:attrNameLst>
                                          <p:attrName>style.visibility</p:attrName>
                                        </p:attrNameLst>
                                      </p:cBhvr>
                                      <p:to>
                                        <p:strVal val="visible"/>
                                      </p:to>
                                    </p:set>
                                    <p:animEffect transition="in" filter="wipe(down)">
                                      <p:cBhvr>
                                        <p:cTn id="14" dur="580">
                                          <p:stCondLst>
                                            <p:cond delay="0"/>
                                          </p:stCondLst>
                                        </p:cTn>
                                        <p:tgtEl>
                                          <p:spTgt spid="36"/>
                                        </p:tgtEl>
                                      </p:cBhvr>
                                    </p:animEffect>
                                    <p:anim calcmode="lin" valueType="num">
                                      <p:cBhvr>
                                        <p:cTn id="15" dur="1822" tmFilter="0,0; 0.14,0.36; 0.43,0.73; 0.71,0.91; 1.0,1.0">
                                          <p:stCondLst>
                                            <p:cond delay="0"/>
                                          </p:stCondLst>
                                        </p:cTn>
                                        <p:tgtEl>
                                          <p:spTgt spid="36"/>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36"/>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36"/>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36"/>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36"/>
                                        </p:tgtEl>
                                        <p:attrNameLst>
                                          <p:attrName>ppt_y</p:attrName>
                                        </p:attrNameLst>
                                      </p:cBhvr>
                                      <p:tavLst>
                                        <p:tav tm="0" fmla="#ppt_y-sin(pi*$)/81">
                                          <p:val>
                                            <p:fltVal val="0"/>
                                          </p:val>
                                        </p:tav>
                                        <p:tav tm="100000">
                                          <p:val>
                                            <p:fltVal val="1"/>
                                          </p:val>
                                        </p:tav>
                                      </p:tavLst>
                                    </p:anim>
                                    <p:animScale>
                                      <p:cBhvr>
                                        <p:cTn id="20" dur="26">
                                          <p:stCondLst>
                                            <p:cond delay="650"/>
                                          </p:stCondLst>
                                        </p:cTn>
                                        <p:tgtEl>
                                          <p:spTgt spid="36"/>
                                        </p:tgtEl>
                                      </p:cBhvr>
                                      <p:to x="100000" y="60000"/>
                                    </p:animScale>
                                    <p:animScale>
                                      <p:cBhvr>
                                        <p:cTn id="21" dur="166" decel="50000">
                                          <p:stCondLst>
                                            <p:cond delay="676"/>
                                          </p:stCondLst>
                                        </p:cTn>
                                        <p:tgtEl>
                                          <p:spTgt spid="36"/>
                                        </p:tgtEl>
                                      </p:cBhvr>
                                      <p:to x="100000" y="100000"/>
                                    </p:animScale>
                                    <p:animScale>
                                      <p:cBhvr>
                                        <p:cTn id="22" dur="26">
                                          <p:stCondLst>
                                            <p:cond delay="1312"/>
                                          </p:stCondLst>
                                        </p:cTn>
                                        <p:tgtEl>
                                          <p:spTgt spid="36"/>
                                        </p:tgtEl>
                                      </p:cBhvr>
                                      <p:to x="100000" y="80000"/>
                                    </p:animScale>
                                    <p:animScale>
                                      <p:cBhvr>
                                        <p:cTn id="23" dur="166" decel="50000">
                                          <p:stCondLst>
                                            <p:cond delay="1338"/>
                                          </p:stCondLst>
                                        </p:cTn>
                                        <p:tgtEl>
                                          <p:spTgt spid="36"/>
                                        </p:tgtEl>
                                      </p:cBhvr>
                                      <p:to x="100000" y="100000"/>
                                    </p:animScale>
                                    <p:animScale>
                                      <p:cBhvr>
                                        <p:cTn id="24" dur="26">
                                          <p:stCondLst>
                                            <p:cond delay="1642"/>
                                          </p:stCondLst>
                                        </p:cTn>
                                        <p:tgtEl>
                                          <p:spTgt spid="36"/>
                                        </p:tgtEl>
                                      </p:cBhvr>
                                      <p:to x="100000" y="90000"/>
                                    </p:animScale>
                                    <p:animScale>
                                      <p:cBhvr>
                                        <p:cTn id="25" dur="166" decel="50000">
                                          <p:stCondLst>
                                            <p:cond delay="1668"/>
                                          </p:stCondLst>
                                        </p:cTn>
                                        <p:tgtEl>
                                          <p:spTgt spid="36"/>
                                        </p:tgtEl>
                                      </p:cBhvr>
                                      <p:to x="100000" y="100000"/>
                                    </p:animScale>
                                    <p:animScale>
                                      <p:cBhvr>
                                        <p:cTn id="26" dur="26">
                                          <p:stCondLst>
                                            <p:cond delay="1808"/>
                                          </p:stCondLst>
                                        </p:cTn>
                                        <p:tgtEl>
                                          <p:spTgt spid="36"/>
                                        </p:tgtEl>
                                      </p:cBhvr>
                                      <p:to x="100000" y="95000"/>
                                    </p:animScale>
                                    <p:animScale>
                                      <p:cBhvr>
                                        <p:cTn id="27" dur="166" decel="50000">
                                          <p:stCondLst>
                                            <p:cond delay="1834"/>
                                          </p:stCondLst>
                                        </p:cTn>
                                        <p:tgtEl>
                                          <p:spTgt spid="36"/>
                                        </p:tgtEl>
                                      </p:cBhvr>
                                      <p:to x="100000" y="100000"/>
                                    </p:animScale>
                                  </p:childTnLst>
                                </p:cTn>
                              </p:par>
                            </p:childTnLst>
                          </p:cTn>
                        </p:par>
                      </p:childTnLst>
                    </p:cTn>
                  </p:par>
                  <p:par>
                    <p:cTn id="28" fill="hold">
                      <p:stCondLst>
                        <p:cond delay="indefinite"/>
                      </p:stCondLst>
                      <p:childTnLst>
                        <p:par>
                          <p:cTn id="29" fill="hold">
                            <p:stCondLst>
                              <p:cond delay="0"/>
                            </p:stCondLst>
                            <p:childTnLst>
                              <p:par>
                                <p:cTn id="30" presetID="17" presetClass="entr" presetSubtype="10" fill="hold" nodeType="click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p:cTn id="32" dur="500" fill="hold"/>
                                        <p:tgtEl>
                                          <p:spTgt spid="20"/>
                                        </p:tgtEl>
                                        <p:attrNameLst>
                                          <p:attrName>ppt_w</p:attrName>
                                        </p:attrNameLst>
                                      </p:cBhvr>
                                      <p:tavLst>
                                        <p:tav tm="0">
                                          <p:val>
                                            <p:fltVal val="0"/>
                                          </p:val>
                                        </p:tav>
                                        <p:tav tm="100000">
                                          <p:val>
                                            <p:strVal val="#ppt_w"/>
                                          </p:val>
                                        </p:tav>
                                      </p:tavLst>
                                    </p:anim>
                                    <p:anim calcmode="lin" valueType="num">
                                      <p:cBhvr>
                                        <p:cTn id="33" dur="500" fill="hold"/>
                                        <p:tgtEl>
                                          <p:spTgt spid="20"/>
                                        </p:tgtEl>
                                        <p:attrNameLst>
                                          <p:attrName>ppt_h</p:attrName>
                                        </p:attrNameLst>
                                      </p:cBhvr>
                                      <p:tavLst>
                                        <p:tav tm="0">
                                          <p:val>
                                            <p:strVal val="#ppt_h"/>
                                          </p:val>
                                        </p:tav>
                                        <p:tav tm="100000">
                                          <p:val>
                                            <p:strVal val="#ppt_h"/>
                                          </p:val>
                                        </p:tav>
                                      </p:tavLst>
                                    </p:anim>
                                  </p:childTnLst>
                                </p:cTn>
                              </p:par>
                            </p:childTnLst>
                          </p:cTn>
                        </p:par>
                      </p:childTnLst>
                    </p:cTn>
                  </p:par>
                  <p:par>
                    <p:cTn id="34" fill="hold">
                      <p:stCondLst>
                        <p:cond delay="indefinite"/>
                      </p:stCondLst>
                      <p:childTnLst>
                        <p:par>
                          <p:cTn id="35" fill="hold">
                            <p:stCondLst>
                              <p:cond delay="0"/>
                            </p:stCondLst>
                            <p:childTnLst>
                              <p:par>
                                <p:cTn id="36" presetID="17" presetClass="entr" presetSubtype="10" fill="hold" nodeType="clickEffect">
                                  <p:stCondLst>
                                    <p:cond delay="0"/>
                                  </p:stCondLst>
                                  <p:childTnLst>
                                    <p:set>
                                      <p:cBhvr>
                                        <p:cTn id="37" dur="1" fill="hold">
                                          <p:stCondLst>
                                            <p:cond delay="0"/>
                                          </p:stCondLst>
                                        </p:cTn>
                                        <p:tgtEl>
                                          <p:spTgt spid="26"/>
                                        </p:tgtEl>
                                        <p:attrNameLst>
                                          <p:attrName>style.visibility</p:attrName>
                                        </p:attrNameLst>
                                      </p:cBhvr>
                                      <p:to>
                                        <p:strVal val="visible"/>
                                      </p:to>
                                    </p:set>
                                    <p:anim calcmode="lin" valueType="num">
                                      <p:cBhvr>
                                        <p:cTn id="38" dur="500" fill="hold"/>
                                        <p:tgtEl>
                                          <p:spTgt spid="26"/>
                                        </p:tgtEl>
                                        <p:attrNameLst>
                                          <p:attrName>ppt_w</p:attrName>
                                        </p:attrNameLst>
                                      </p:cBhvr>
                                      <p:tavLst>
                                        <p:tav tm="0">
                                          <p:val>
                                            <p:fltVal val="0"/>
                                          </p:val>
                                        </p:tav>
                                        <p:tav tm="100000">
                                          <p:val>
                                            <p:strVal val="#ppt_w"/>
                                          </p:val>
                                        </p:tav>
                                      </p:tavLst>
                                    </p:anim>
                                    <p:anim calcmode="lin" valueType="num">
                                      <p:cBhvr>
                                        <p:cTn id="39" dur="500" fill="hold"/>
                                        <p:tgtEl>
                                          <p:spTgt spid="26"/>
                                        </p:tgtEl>
                                        <p:attrNameLst>
                                          <p:attrName>ppt_h</p:attrName>
                                        </p:attrNameLst>
                                      </p:cBhvr>
                                      <p:tavLst>
                                        <p:tav tm="0">
                                          <p:val>
                                            <p:strVal val="#ppt_h"/>
                                          </p:val>
                                        </p:tav>
                                        <p:tav tm="100000">
                                          <p:val>
                                            <p:strVal val="#ppt_h"/>
                                          </p:val>
                                        </p:tav>
                                      </p:tavLst>
                                    </p:anim>
                                  </p:childTnLst>
                                </p:cTn>
                              </p:par>
                            </p:childTnLst>
                          </p:cTn>
                        </p:par>
                      </p:childTnLst>
                    </p:cTn>
                  </p:par>
                  <p:par>
                    <p:cTn id="40" fill="hold">
                      <p:stCondLst>
                        <p:cond delay="indefinite"/>
                      </p:stCondLst>
                      <p:childTnLst>
                        <p:par>
                          <p:cTn id="41" fill="hold">
                            <p:stCondLst>
                              <p:cond delay="0"/>
                            </p:stCondLst>
                            <p:childTnLst>
                              <p:par>
                                <p:cTn id="42" presetID="17" presetClass="entr" presetSubtype="10" fill="hold" nodeType="clickEffect">
                                  <p:stCondLst>
                                    <p:cond delay="0"/>
                                  </p:stCondLst>
                                  <p:childTnLst>
                                    <p:set>
                                      <p:cBhvr>
                                        <p:cTn id="43" dur="1" fill="hold">
                                          <p:stCondLst>
                                            <p:cond delay="0"/>
                                          </p:stCondLst>
                                        </p:cTn>
                                        <p:tgtEl>
                                          <p:spTgt spid="31"/>
                                        </p:tgtEl>
                                        <p:attrNameLst>
                                          <p:attrName>style.visibility</p:attrName>
                                        </p:attrNameLst>
                                      </p:cBhvr>
                                      <p:to>
                                        <p:strVal val="visible"/>
                                      </p:to>
                                    </p:set>
                                    <p:anim calcmode="lin" valueType="num">
                                      <p:cBhvr>
                                        <p:cTn id="44" dur="500" fill="hold"/>
                                        <p:tgtEl>
                                          <p:spTgt spid="31"/>
                                        </p:tgtEl>
                                        <p:attrNameLst>
                                          <p:attrName>ppt_w</p:attrName>
                                        </p:attrNameLst>
                                      </p:cBhvr>
                                      <p:tavLst>
                                        <p:tav tm="0">
                                          <p:val>
                                            <p:fltVal val="0"/>
                                          </p:val>
                                        </p:tav>
                                        <p:tav tm="100000">
                                          <p:val>
                                            <p:strVal val="#ppt_w"/>
                                          </p:val>
                                        </p:tav>
                                      </p:tavLst>
                                    </p:anim>
                                    <p:anim calcmode="lin" valueType="num">
                                      <p:cBhvr>
                                        <p:cTn id="45" dur="500" fill="hold"/>
                                        <p:tgtEl>
                                          <p:spTgt spid="3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98</a:t>
            </a:fld>
            <a:endParaRPr lang="ar-EG"/>
          </a:p>
        </p:txBody>
      </p:sp>
      <p:sp>
        <p:nvSpPr>
          <p:cNvPr id="23" name="Rectangle 22"/>
          <p:cNvSpPr/>
          <p:nvPr/>
        </p:nvSpPr>
        <p:spPr>
          <a:xfrm>
            <a:off x="7375621" y="202376"/>
            <a:ext cx="4474710" cy="707886"/>
          </a:xfrm>
          <a:prstGeom prst="rect">
            <a:avLst/>
          </a:prstGeom>
        </p:spPr>
        <p:txBody>
          <a:bodyPr wrap="square">
            <a:spAutoFit/>
          </a:bodyPr>
          <a:lstStyle/>
          <a:p>
            <a:pPr lvl="0" algn="ctr">
              <a:lnSpc>
                <a:spcPct val="125000"/>
              </a:lnSpc>
            </a:pPr>
            <a:r>
              <a:rPr lang="ar-EG" sz="3200" dirty="0">
                <a:solidFill>
                  <a:prstClr val="white"/>
                </a:solidFill>
                <a:latin typeface="Sakkal Majalla" pitchFamily="2" charset="-78"/>
                <a:cs typeface="Sakkal Majalla" pitchFamily="2" charset="-78"/>
              </a:rPr>
              <a:t>قواعد ظروف التخزين في المخازن</a:t>
            </a:r>
          </a:p>
        </p:txBody>
      </p:sp>
      <p:grpSp>
        <p:nvGrpSpPr>
          <p:cNvPr id="4" name="Group 3"/>
          <p:cNvGrpSpPr/>
          <p:nvPr/>
        </p:nvGrpSpPr>
        <p:grpSpPr>
          <a:xfrm>
            <a:off x="8243634" y="1294826"/>
            <a:ext cx="3606691" cy="757624"/>
            <a:chOff x="9212706" y="1526442"/>
            <a:chExt cx="3261392" cy="590545"/>
          </a:xfrm>
        </p:grpSpPr>
        <p:pic>
          <p:nvPicPr>
            <p:cNvPr id="5" name="Picture 4" descr="Image result for المخازن والمستودعات"/>
            <p:cNvPicPr/>
            <p:nvPr/>
          </p:nvPicPr>
          <p:blipFill rotWithShape="1">
            <a:blip r:embed="rId3" cstate="print">
              <a:extLst>
                <a:ext uri="{28A0092B-C50C-407E-A947-70E740481C1C}">
                  <a14:useLocalDpi xmlns:a14="http://schemas.microsoft.com/office/drawing/2010/main" val="0"/>
                </a:ext>
              </a:extLst>
            </a:blip>
            <a:srcRect l="18536" t="-1688" r="30632" b="1688"/>
            <a:stretch/>
          </p:blipFill>
          <p:spPr bwMode="auto">
            <a:xfrm>
              <a:off x="11927698" y="1526442"/>
              <a:ext cx="546400" cy="590545"/>
            </a:xfrm>
            <a:prstGeom prst="rect">
              <a:avLst/>
            </a:prstGeom>
            <a:noFill/>
            <a:ln>
              <a:noFill/>
            </a:ln>
            <a:extLst>
              <a:ext uri="{53640926-AAD7-44D8-BBD7-CCE9431645EC}">
                <a14:shadowObscured xmlns:a14="http://schemas.microsoft.com/office/drawing/2010/main"/>
              </a:ext>
            </a:extLst>
          </p:spPr>
        </p:pic>
        <p:sp>
          <p:nvSpPr>
            <p:cNvPr id="6" name="Rectangle 5"/>
            <p:cNvSpPr/>
            <p:nvPr/>
          </p:nvSpPr>
          <p:spPr>
            <a:xfrm>
              <a:off x="9212706" y="1620039"/>
              <a:ext cx="2714992" cy="407834"/>
            </a:xfrm>
            <a:prstGeom prst="rect">
              <a:avLst/>
            </a:prstGeom>
          </p:spPr>
          <p:txBody>
            <a:bodyPr wrap="square">
              <a:spAutoFit/>
            </a:bodyPr>
            <a:lstStyle/>
            <a:p>
              <a:pPr algn="justLow"/>
              <a:r>
                <a:rPr lang="ar-EG" sz="2800" b="1" dirty="0">
                  <a:solidFill>
                    <a:srgbClr val="C00000"/>
                  </a:solidFill>
                  <a:ea typeface="Calibri" panose="020F0502020204030204" pitchFamily="34" charset="0"/>
                  <a:cs typeface="Sakkal Majalla" panose="02000000000000000000" pitchFamily="2" charset="-78"/>
                </a:rPr>
                <a:t>حيز </a:t>
              </a:r>
              <a:r>
                <a:rPr lang="ar-EG" sz="2800" b="1" dirty="0" smtClean="0">
                  <a:solidFill>
                    <a:srgbClr val="C00000"/>
                  </a:solidFill>
                  <a:ea typeface="Calibri" panose="020F0502020204030204" pitchFamily="34" charset="0"/>
                  <a:cs typeface="Sakkal Majalla" panose="02000000000000000000" pitchFamily="2" charset="-78"/>
                </a:rPr>
                <a:t>المكان:</a:t>
              </a:r>
              <a:endParaRPr lang="ar-EG" sz="3200" dirty="0">
                <a:solidFill>
                  <a:srgbClr val="C00000"/>
                </a:solidFill>
              </a:endParaRPr>
            </a:p>
          </p:txBody>
        </p:sp>
      </p:grpSp>
      <p:sp>
        <p:nvSpPr>
          <p:cNvPr id="8" name="Rectangle 7"/>
          <p:cNvSpPr/>
          <p:nvPr/>
        </p:nvSpPr>
        <p:spPr>
          <a:xfrm>
            <a:off x="625642" y="1777497"/>
            <a:ext cx="10662247" cy="1477328"/>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من مميزات التصميم الجيد للمخازن عدم تداخل المساحة التي تشغلها أماكن التخزين ووسائل المناولة مع المساحة اللازمة لحركة العامل لتأدية عمله بسهولة ويسر حتى لا تتعرض سلامة وأمن العاملين للخطر الناجم عن الاحتكاك </a:t>
            </a:r>
            <a:r>
              <a:rPr lang="ar-EG" sz="2400" b="1" dirty="0" err="1">
                <a:solidFill>
                  <a:srgbClr val="002060"/>
                </a:solidFill>
                <a:latin typeface="Sakkal Majalla" panose="02000000000000000000" pitchFamily="2" charset="-78"/>
                <a:ea typeface="Calibri" panose="020F0502020204030204" pitchFamily="34" charset="0"/>
                <a:cs typeface="Sakkal Majalla" panose="02000000000000000000" pitchFamily="2" charset="-78"/>
              </a:rPr>
              <a:t>بالرصات</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أو المواد المخزونة والاصطدام </a:t>
            </a:r>
            <a:r>
              <a:rPr lang="ar-EG"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t>بها</a:t>
            </a:r>
            <a:endPar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grpSp>
        <p:nvGrpSpPr>
          <p:cNvPr id="9" name="Group 8"/>
          <p:cNvGrpSpPr/>
          <p:nvPr/>
        </p:nvGrpSpPr>
        <p:grpSpPr>
          <a:xfrm>
            <a:off x="8243634" y="3238606"/>
            <a:ext cx="3606691" cy="757624"/>
            <a:chOff x="9212706" y="1526442"/>
            <a:chExt cx="3261392" cy="590545"/>
          </a:xfrm>
        </p:grpSpPr>
        <p:pic>
          <p:nvPicPr>
            <p:cNvPr id="10" name="Picture 9" descr="Image result for المخازن والمستودعات"/>
            <p:cNvPicPr/>
            <p:nvPr/>
          </p:nvPicPr>
          <p:blipFill rotWithShape="1">
            <a:blip r:embed="rId3" cstate="print">
              <a:extLst>
                <a:ext uri="{28A0092B-C50C-407E-A947-70E740481C1C}">
                  <a14:useLocalDpi xmlns:a14="http://schemas.microsoft.com/office/drawing/2010/main" val="0"/>
                </a:ext>
              </a:extLst>
            </a:blip>
            <a:srcRect l="18536" t="-1688" r="30632" b="1688"/>
            <a:stretch/>
          </p:blipFill>
          <p:spPr bwMode="auto">
            <a:xfrm>
              <a:off x="11927698" y="1526442"/>
              <a:ext cx="546400" cy="590545"/>
            </a:xfrm>
            <a:prstGeom prst="rect">
              <a:avLst/>
            </a:prstGeom>
            <a:noFill/>
            <a:ln>
              <a:noFill/>
            </a:ln>
            <a:extLst>
              <a:ext uri="{53640926-AAD7-44D8-BBD7-CCE9431645EC}">
                <a14:shadowObscured xmlns:a14="http://schemas.microsoft.com/office/drawing/2010/main"/>
              </a:ext>
            </a:extLst>
          </p:spPr>
        </p:pic>
        <p:sp>
          <p:nvSpPr>
            <p:cNvPr id="11" name="Rectangle 10"/>
            <p:cNvSpPr/>
            <p:nvPr/>
          </p:nvSpPr>
          <p:spPr>
            <a:xfrm>
              <a:off x="9212706" y="1620039"/>
              <a:ext cx="2714992" cy="407834"/>
            </a:xfrm>
            <a:prstGeom prst="rect">
              <a:avLst/>
            </a:prstGeom>
          </p:spPr>
          <p:txBody>
            <a:bodyPr wrap="square">
              <a:spAutoFit/>
            </a:bodyPr>
            <a:lstStyle/>
            <a:p>
              <a:pPr algn="justLow"/>
              <a:r>
                <a:rPr lang="ar-EG" sz="2800" b="1" dirty="0">
                  <a:solidFill>
                    <a:srgbClr val="C00000"/>
                  </a:solidFill>
                  <a:ea typeface="Calibri" panose="020F0502020204030204" pitchFamily="34" charset="0"/>
                  <a:cs typeface="Sakkal Majalla" panose="02000000000000000000" pitchFamily="2" charset="-78"/>
                </a:rPr>
                <a:t>مساحة الممرات: </a:t>
              </a:r>
              <a:endParaRPr lang="ar-EG" sz="3200" dirty="0">
                <a:solidFill>
                  <a:srgbClr val="C00000"/>
                </a:solidFill>
              </a:endParaRPr>
            </a:p>
          </p:txBody>
        </p:sp>
      </p:grpSp>
      <p:sp>
        <p:nvSpPr>
          <p:cNvPr id="12" name="Rectangle 11"/>
          <p:cNvSpPr/>
          <p:nvPr/>
        </p:nvSpPr>
        <p:spPr>
          <a:xfrm>
            <a:off x="583828" y="3731286"/>
            <a:ext cx="10662247" cy="1015663"/>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ينشأ عن ضيق الممرات في المخازن زيادة احتمالات احتكاك واصطدام العمال بوسائل المناولة والمواد المخزونة </a:t>
            </a:r>
            <a:r>
              <a:rPr lang="ar-EG"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t/>
            </a:r>
            <a:br>
              <a:rPr lang="ar-EG"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br>
            <a:r>
              <a:rPr lang="ar-EG" sz="2400" b="1" dirty="0" smtClean="0">
                <a:solidFill>
                  <a:srgbClr val="002060"/>
                </a:solidFill>
                <a:latin typeface="Sakkal Majalla" panose="02000000000000000000" pitchFamily="2" charset="-78"/>
                <a:ea typeface="Calibri" panose="020F0502020204030204" pitchFamily="34" charset="0"/>
                <a:cs typeface="Sakkal Majalla" panose="02000000000000000000" pitchFamily="2" charset="-78"/>
              </a:rPr>
              <a:t>مما </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يعرض سلامة وأمن العاملين بالمخزن للخطر والإصابة وأيضا تلف المواد التي تم الاصطدام بها</a:t>
            </a:r>
          </a:p>
        </p:txBody>
      </p:sp>
      <p:grpSp>
        <p:nvGrpSpPr>
          <p:cNvPr id="13" name="Group 12"/>
          <p:cNvGrpSpPr/>
          <p:nvPr/>
        </p:nvGrpSpPr>
        <p:grpSpPr>
          <a:xfrm>
            <a:off x="8285448" y="4733682"/>
            <a:ext cx="3606691" cy="757624"/>
            <a:chOff x="9212706" y="1526442"/>
            <a:chExt cx="3261392" cy="590545"/>
          </a:xfrm>
        </p:grpSpPr>
        <p:pic>
          <p:nvPicPr>
            <p:cNvPr id="14" name="Picture 13" descr="Image result for المخازن والمستودعات"/>
            <p:cNvPicPr/>
            <p:nvPr/>
          </p:nvPicPr>
          <p:blipFill rotWithShape="1">
            <a:blip r:embed="rId3" cstate="print">
              <a:extLst>
                <a:ext uri="{28A0092B-C50C-407E-A947-70E740481C1C}">
                  <a14:useLocalDpi xmlns:a14="http://schemas.microsoft.com/office/drawing/2010/main" val="0"/>
                </a:ext>
              </a:extLst>
            </a:blip>
            <a:srcRect l="18536" t="-1688" r="30632" b="1688"/>
            <a:stretch/>
          </p:blipFill>
          <p:spPr bwMode="auto">
            <a:xfrm>
              <a:off x="11927698" y="1526442"/>
              <a:ext cx="546400" cy="590545"/>
            </a:xfrm>
            <a:prstGeom prst="rect">
              <a:avLst/>
            </a:prstGeom>
            <a:noFill/>
            <a:ln>
              <a:noFill/>
            </a:ln>
            <a:extLst>
              <a:ext uri="{53640926-AAD7-44D8-BBD7-CCE9431645EC}">
                <a14:shadowObscured xmlns:a14="http://schemas.microsoft.com/office/drawing/2010/main"/>
              </a:ext>
            </a:extLst>
          </p:spPr>
        </p:pic>
        <p:sp>
          <p:nvSpPr>
            <p:cNvPr id="15" name="Rectangle 14"/>
            <p:cNvSpPr/>
            <p:nvPr/>
          </p:nvSpPr>
          <p:spPr>
            <a:xfrm>
              <a:off x="9212706" y="1620039"/>
              <a:ext cx="2714992" cy="407834"/>
            </a:xfrm>
            <a:prstGeom prst="rect">
              <a:avLst/>
            </a:prstGeom>
          </p:spPr>
          <p:txBody>
            <a:bodyPr wrap="square">
              <a:spAutoFit/>
            </a:bodyPr>
            <a:lstStyle/>
            <a:p>
              <a:pPr algn="justLow"/>
              <a:r>
                <a:rPr lang="ar-EG" sz="2800" b="1" dirty="0">
                  <a:solidFill>
                    <a:srgbClr val="C00000"/>
                  </a:solidFill>
                  <a:ea typeface="Calibri" panose="020F0502020204030204" pitchFamily="34" charset="0"/>
                  <a:cs typeface="Sakkal Majalla" panose="02000000000000000000" pitchFamily="2" charset="-78"/>
                </a:rPr>
                <a:t>نظافة </a:t>
              </a:r>
              <a:r>
                <a:rPr lang="ar-EG" sz="2800" b="1" dirty="0" smtClean="0">
                  <a:solidFill>
                    <a:srgbClr val="C00000"/>
                  </a:solidFill>
                  <a:ea typeface="Calibri" panose="020F0502020204030204" pitchFamily="34" charset="0"/>
                  <a:cs typeface="Sakkal Majalla" panose="02000000000000000000" pitchFamily="2" charset="-78"/>
                </a:rPr>
                <a:t>الممرات:</a:t>
              </a:r>
              <a:endParaRPr lang="ar-EG" sz="3200" dirty="0">
                <a:solidFill>
                  <a:srgbClr val="C00000"/>
                </a:solidFill>
              </a:endParaRPr>
            </a:p>
          </p:txBody>
        </p:sp>
      </p:grpSp>
      <p:sp>
        <p:nvSpPr>
          <p:cNvPr id="16" name="Rectangle 15"/>
          <p:cNvSpPr/>
          <p:nvPr/>
        </p:nvSpPr>
        <p:spPr>
          <a:xfrm>
            <a:off x="625642" y="5182386"/>
            <a:ext cx="10662247" cy="1477328"/>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إن عدم نظافة الممرات ووجود معوقات في أماكن التخزين تهدد في بعض الأحيان سلامة وأمن العاملين بالمخزن للإصابة إلى جانب </a:t>
            </a:r>
            <a:r>
              <a:rPr lang="ar-EG" sz="2400" b="1" dirty="0" err="1">
                <a:solidFill>
                  <a:srgbClr val="002060"/>
                </a:solidFill>
                <a:latin typeface="Sakkal Majalla" panose="02000000000000000000" pitchFamily="2" charset="-78"/>
                <a:ea typeface="Calibri" panose="020F0502020204030204" pitchFamily="34" charset="0"/>
                <a:cs typeface="Sakkal Majalla" panose="02000000000000000000" pitchFamily="2" charset="-78"/>
              </a:rPr>
              <a:t>التلفيات</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التي تحدث من وراء </a:t>
            </a:r>
            <a:r>
              <a:rPr lang="ar-EG" sz="2400" b="1" dirty="0" err="1">
                <a:solidFill>
                  <a:srgbClr val="002060"/>
                </a:solidFill>
                <a:latin typeface="Sakkal Majalla" panose="02000000000000000000" pitchFamily="2" charset="-78"/>
                <a:ea typeface="Calibri" panose="020F0502020204030204" pitchFamily="34" charset="0"/>
                <a:cs typeface="Sakkal Majalla" panose="02000000000000000000" pitchFamily="2" charset="-78"/>
              </a:rPr>
              <a:t>طدام</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العمال بالمواد المخزونة أثناء انزلاقهم، نتيجة الحفريات بالمخازن </a:t>
            </a:r>
            <a:r>
              <a:rPr lang="ar-EG" sz="2400" b="1" dirty="0" err="1">
                <a:solidFill>
                  <a:srgbClr val="002060"/>
                </a:solidFill>
                <a:latin typeface="Sakkal Majalla" panose="02000000000000000000" pitchFamily="2" charset="-78"/>
                <a:ea typeface="Calibri" panose="020F0502020204030204" pitchFamily="34" charset="0"/>
                <a:cs typeface="Sakkal Majalla" panose="02000000000000000000" pitchFamily="2" charset="-78"/>
              </a:rPr>
              <a:t>وتكسيرات</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في أرضيات الممرات وعدم استوائها وازدحام الممرات بالمواد</a:t>
            </a:r>
          </a:p>
        </p:txBody>
      </p:sp>
      <p:sp>
        <p:nvSpPr>
          <p:cNvPr id="17"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18"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4"/>
              </a:rPr>
              <a:t>www.dawliatraining.com</a:t>
            </a:r>
            <a:endParaRPr lang="en-US" sz="1100" dirty="0">
              <a:effectLst/>
              <a:ea typeface="Calibri"/>
              <a:cs typeface="Arial"/>
            </a:endParaRPr>
          </a:p>
        </p:txBody>
      </p:sp>
    </p:spTree>
    <p:extLst>
      <p:ext uri="{BB962C8B-B14F-4D97-AF65-F5344CB8AC3E}">
        <p14:creationId xmlns:p14="http://schemas.microsoft.com/office/powerpoint/2010/main" val="5035389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arn(inVertical)">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barn(inVertical)">
                                      <p:cBhvr>
                                        <p:cTn id="26" dur="500"/>
                                        <p:tgtEl>
                                          <p:spTgt spid="12"/>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p:cTn id="31" dur="500" fill="hold"/>
                                        <p:tgtEl>
                                          <p:spTgt spid="13"/>
                                        </p:tgtEl>
                                        <p:attrNameLst>
                                          <p:attrName>ppt_w</p:attrName>
                                        </p:attrNameLst>
                                      </p:cBhvr>
                                      <p:tavLst>
                                        <p:tav tm="0">
                                          <p:val>
                                            <p:fltVal val="0"/>
                                          </p:val>
                                        </p:tav>
                                        <p:tav tm="100000">
                                          <p:val>
                                            <p:strVal val="#ppt_w"/>
                                          </p:val>
                                        </p:tav>
                                      </p:tavLst>
                                    </p:anim>
                                    <p:anim calcmode="lin" valueType="num">
                                      <p:cBhvr>
                                        <p:cTn id="32" dur="500" fill="hold"/>
                                        <p:tgtEl>
                                          <p:spTgt spid="13"/>
                                        </p:tgtEl>
                                        <p:attrNameLst>
                                          <p:attrName>ppt_h</p:attrName>
                                        </p:attrNameLst>
                                      </p:cBhvr>
                                      <p:tavLst>
                                        <p:tav tm="0">
                                          <p:val>
                                            <p:fltVal val="0"/>
                                          </p:val>
                                        </p:tav>
                                        <p:tav tm="100000">
                                          <p:val>
                                            <p:strVal val="#ppt_h"/>
                                          </p:val>
                                        </p:tav>
                                      </p:tavLst>
                                    </p:anim>
                                    <p:animEffect transition="in" filter="fade">
                                      <p:cBhvr>
                                        <p:cTn id="33" dur="500"/>
                                        <p:tgtEl>
                                          <p:spTgt spid="13"/>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grpId="0" nodeType="click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barn(inVertical)">
                                      <p:cBhvr>
                                        <p:cTn id="3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P spid="16"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99</a:t>
            </a:fld>
            <a:endParaRPr lang="ar-EG"/>
          </a:p>
        </p:txBody>
      </p:sp>
      <p:sp>
        <p:nvSpPr>
          <p:cNvPr id="23" name="Rectangle 22"/>
          <p:cNvSpPr/>
          <p:nvPr/>
        </p:nvSpPr>
        <p:spPr>
          <a:xfrm>
            <a:off x="7375621" y="202376"/>
            <a:ext cx="4474710" cy="707886"/>
          </a:xfrm>
          <a:prstGeom prst="rect">
            <a:avLst/>
          </a:prstGeom>
        </p:spPr>
        <p:txBody>
          <a:bodyPr wrap="square">
            <a:spAutoFit/>
          </a:bodyPr>
          <a:lstStyle/>
          <a:p>
            <a:pPr lvl="0" algn="ctr">
              <a:lnSpc>
                <a:spcPct val="125000"/>
              </a:lnSpc>
            </a:pPr>
            <a:r>
              <a:rPr lang="ar-EG" sz="3200" dirty="0">
                <a:solidFill>
                  <a:prstClr val="white"/>
                </a:solidFill>
                <a:latin typeface="Sakkal Majalla" pitchFamily="2" charset="-78"/>
                <a:cs typeface="Sakkal Majalla" pitchFamily="2" charset="-78"/>
              </a:rPr>
              <a:t>قواعد ظروف التخزين في المخازن</a:t>
            </a:r>
          </a:p>
        </p:txBody>
      </p:sp>
      <p:grpSp>
        <p:nvGrpSpPr>
          <p:cNvPr id="4" name="Group 3"/>
          <p:cNvGrpSpPr/>
          <p:nvPr/>
        </p:nvGrpSpPr>
        <p:grpSpPr>
          <a:xfrm>
            <a:off x="2192249" y="152638"/>
            <a:ext cx="2213987" cy="757624"/>
            <a:chOff x="10472076" y="1526442"/>
            <a:chExt cx="2002022" cy="590545"/>
          </a:xfrm>
        </p:grpSpPr>
        <p:pic>
          <p:nvPicPr>
            <p:cNvPr id="5" name="Picture 4" descr="Image result for المخازن والمستودعات"/>
            <p:cNvPicPr/>
            <p:nvPr/>
          </p:nvPicPr>
          <p:blipFill rotWithShape="1">
            <a:blip r:embed="rId3" cstate="print">
              <a:extLst>
                <a:ext uri="{28A0092B-C50C-407E-A947-70E740481C1C}">
                  <a14:useLocalDpi xmlns:a14="http://schemas.microsoft.com/office/drawing/2010/main" val="0"/>
                </a:ext>
              </a:extLst>
            </a:blip>
            <a:srcRect l="18536" t="-1688" r="30632" b="1688"/>
            <a:stretch/>
          </p:blipFill>
          <p:spPr bwMode="auto">
            <a:xfrm>
              <a:off x="11927698" y="1526442"/>
              <a:ext cx="546400" cy="590545"/>
            </a:xfrm>
            <a:prstGeom prst="rect">
              <a:avLst/>
            </a:prstGeom>
            <a:noFill/>
            <a:ln>
              <a:noFill/>
            </a:ln>
            <a:extLst>
              <a:ext uri="{53640926-AAD7-44D8-BBD7-CCE9431645EC}">
                <a14:shadowObscured xmlns:a14="http://schemas.microsoft.com/office/drawing/2010/main"/>
              </a:ext>
            </a:extLst>
          </p:spPr>
        </p:pic>
        <p:sp>
          <p:nvSpPr>
            <p:cNvPr id="6" name="Rectangle 5"/>
            <p:cNvSpPr/>
            <p:nvPr/>
          </p:nvSpPr>
          <p:spPr>
            <a:xfrm>
              <a:off x="10472076" y="1617797"/>
              <a:ext cx="1455622" cy="407834"/>
            </a:xfrm>
            <a:prstGeom prst="rect">
              <a:avLst/>
            </a:prstGeom>
          </p:spPr>
          <p:txBody>
            <a:bodyPr wrap="none">
              <a:spAutoFit/>
            </a:bodyPr>
            <a:lstStyle/>
            <a:p>
              <a:pPr algn="ctr"/>
              <a:r>
                <a:rPr lang="ar-EG" sz="2800" b="1" dirty="0">
                  <a:solidFill>
                    <a:srgbClr val="C00000"/>
                  </a:solidFill>
                  <a:ea typeface="Calibri" panose="020F0502020204030204" pitchFamily="34" charset="0"/>
                  <a:cs typeface="Sakkal Majalla" panose="02000000000000000000" pitchFamily="2" charset="-78"/>
                </a:rPr>
                <a:t>أجهزة الوقاية</a:t>
              </a:r>
              <a:endParaRPr lang="ar-EG" sz="3200" dirty="0">
                <a:solidFill>
                  <a:srgbClr val="C00000"/>
                </a:solidFill>
              </a:endParaRPr>
            </a:p>
          </p:txBody>
        </p:sp>
      </p:grpSp>
      <p:grpSp>
        <p:nvGrpSpPr>
          <p:cNvPr id="20" name="Group 19"/>
          <p:cNvGrpSpPr/>
          <p:nvPr/>
        </p:nvGrpSpPr>
        <p:grpSpPr>
          <a:xfrm>
            <a:off x="7040754" y="2526824"/>
            <a:ext cx="2788029" cy="2271136"/>
            <a:chOff x="6708302" y="2561119"/>
            <a:chExt cx="2788029" cy="2271136"/>
          </a:xfrm>
        </p:grpSpPr>
        <p:grpSp>
          <p:nvGrpSpPr>
            <p:cNvPr id="21" name="Group 20"/>
            <p:cNvGrpSpPr/>
            <p:nvPr/>
          </p:nvGrpSpPr>
          <p:grpSpPr>
            <a:xfrm>
              <a:off x="6708302" y="2561119"/>
              <a:ext cx="2788029" cy="2271136"/>
              <a:chOff x="8435976" y="1856019"/>
              <a:chExt cx="2224088" cy="1930400"/>
            </a:xfrm>
          </p:grpSpPr>
          <p:sp>
            <p:nvSpPr>
              <p:cNvPr id="24" name="Freeform 9"/>
              <p:cNvSpPr>
                <a:spLocks/>
              </p:cNvSpPr>
              <p:nvPr/>
            </p:nvSpPr>
            <p:spPr bwMode="auto">
              <a:xfrm>
                <a:off x="8435976" y="1856019"/>
                <a:ext cx="2224088" cy="1930400"/>
              </a:xfrm>
              <a:custGeom>
                <a:avLst/>
                <a:gdLst>
                  <a:gd name="T0" fmla="*/ 0 w 1401"/>
                  <a:gd name="T1" fmla="*/ 609 h 1216"/>
                  <a:gd name="T2" fmla="*/ 351 w 1401"/>
                  <a:gd name="T3" fmla="*/ 1216 h 1216"/>
                  <a:gd name="T4" fmla="*/ 1051 w 1401"/>
                  <a:gd name="T5" fmla="*/ 1216 h 1216"/>
                  <a:gd name="T6" fmla="*/ 1401 w 1401"/>
                  <a:gd name="T7" fmla="*/ 609 h 1216"/>
                  <a:gd name="T8" fmla="*/ 1051 w 1401"/>
                  <a:gd name="T9" fmla="*/ 0 h 1216"/>
                  <a:gd name="T10" fmla="*/ 351 w 1401"/>
                  <a:gd name="T11" fmla="*/ 0 h 1216"/>
                  <a:gd name="T12" fmla="*/ 0 w 1401"/>
                  <a:gd name="T13" fmla="*/ 609 h 1216"/>
                  <a:gd name="T14" fmla="*/ 0 w 1401"/>
                  <a:gd name="T15" fmla="*/ 609 h 12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01" h="1216">
                    <a:moveTo>
                      <a:pt x="0" y="609"/>
                    </a:moveTo>
                    <a:lnTo>
                      <a:pt x="351" y="1216"/>
                    </a:lnTo>
                    <a:lnTo>
                      <a:pt x="1051" y="1216"/>
                    </a:lnTo>
                    <a:lnTo>
                      <a:pt x="1401" y="609"/>
                    </a:lnTo>
                    <a:lnTo>
                      <a:pt x="1051" y="0"/>
                    </a:lnTo>
                    <a:lnTo>
                      <a:pt x="351" y="0"/>
                    </a:lnTo>
                    <a:lnTo>
                      <a:pt x="0" y="609"/>
                    </a:lnTo>
                    <a:lnTo>
                      <a:pt x="0" y="609"/>
                    </a:lnTo>
                    <a:close/>
                  </a:path>
                </a:pathLst>
              </a:custGeom>
              <a:solidFill>
                <a:srgbClr val="0A8485"/>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i="0" u="none" strike="noStrike" kern="0" cap="none" spc="0" normalizeH="0" baseline="0" noProof="0" smtClean="0">
                  <a:ln>
                    <a:noFill/>
                  </a:ln>
                  <a:solidFill>
                    <a:srgbClr val="262626"/>
                  </a:solidFill>
                  <a:effectLst/>
                  <a:uLnTx/>
                  <a:uFillTx/>
                  <a:latin typeface="Sakkal Majalla" panose="02000000000000000000" pitchFamily="2" charset="-78"/>
                  <a:cs typeface="Sakkal Majalla" panose="02000000000000000000" pitchFamily="2" charset="-78"/>
                </a:endParaRPr>
              </a:p>
            </p:txBody>
          </p:sp>
          <p:sp>
            <p:nvSpPr>
              <p:cNvPr id="25" name="Freeform 19"/>
              <p:cNvSpPr>
                <a:spLocks noEditPoints="1"/>
              </p:cNvSpPr>
              <p:nvPr/>
            </p:nvSpPr>
            <p:spPr bwMode="auto">
              <a:xfrm>
                <a:off x="8567738" y="1968732"/>
                <a:ext cx="1963738" cy="1704975"/>
              </a:xfrm>
              <a:custGeom>
                <a:avLst/>
                <a:gdLst>
                  <a:gd name="T0" fmla="*/ 10 w 1237"/>
                  <a:gd name="T1" fmla="*/ 538 h 1074"/>
                  <a:gd name="T2" fmla="*/ 315 w 1237"/>
                  <a:gd name="T3" fmla="*/ 1064 h 1074"/>
                  <a:gd name="T4" fmla="*/ 923 w 1237"/>
                  <a:gd name="T5" fmla="*/ 1064 h 1074"/>
                  <a:gd name="T6" fmla="*/ 1225 w 1237"/>
                  <a:gd name="T7" fmla="*/ 538 h 1074"/>
                  <a:gd name="T8" fmla="*/ 923 w 1237"/>
                  <a:gd name="T9" fmla="*/ 10 h 1074"/>
                  <a:gd name="T10" fmla="*/ 315 w 1237"/>
                  <a:gd name="T11" fmla="*/ 10 h 1074"/>
                  <a:gd name="T12" fmla="*/ 10 w 1237"/>
                  <a:gd name="T13" fmla="*/ 538 h 1074"/>
                  <a:gd name="T14" fmla="*/ 10 w 1237"/>
                  <a:gd name="T15" fmla="*/ 538 h 1074"/>
                  <a:gd name="T16" fmla="*/ 0 w 1237"/>
                  <a:gd name="T17" fmla="*/ 538 h 1074"/>
                  <a:gd name="T18" fmla="*/ 310 w 1237"/>
                  <a:gd name="T19" fmla="*/ 0 h 1074"/>
                  <a:gd name="T20" fmla="*/ 927 w 1237"/>
                  <a:gd name="T21" fmla="*/ 0 h 1074"/>
                  <a:gd name="T22" fmla="*/ 1237 w 1237"/>
                  <a:gd name="T23" fmla="*/ 538 h 1074"/>
                  <a:gd name="T24" fmla="*/ 927 w 1237"/>
                  <a:gd name="T25" fmla="*/ 1074 h 1074"/>
                  <a:gd name="T26" fmla="*/ 310 w 1237"/>
                  <a:gd name="T27" fmla="*/ 1074 h 1074"/>
                  <a:gd name="T28" fmla="*/ 0 w 1237"/>
                  <a:gd name="T29" fmla="*/ 538 h 1074"/>
                  <a:gd name="T30" fmla="*/ 0 w 1237"/>
                  <a:gd name="T31" fmla="*/ 538 h 10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37" h="1074">
                    <a:moveTo>
                      <a:pt x="10" y="538"/>
                    </a:moveTo>
                    <a:lnTo>
                      <a:pt x="315" y="1064"/>
                    </a:lnTo>
                    <a:lnTo>
                      <a:pt x="923" y="1064"/>
                    </a:lnTo>
                    <a:lnTo>
                      <a:pt x="1225" y="538"/>
                    </a:lnTo>
                    <a:lnTo>
                      <a:pt x="923" y="10"/>
                    </a:lnTo>
                    <a:lnTo>
                      <a:pt x="315" y="10"/>
                    </a:lnTo>
                    <a:lnTo>
                      <a:pt x="10" y="538"/>
                    </a:lnTo>
                    <a:lnTo>
                      <a:pt x="10" y="538"/>
                    </a:lnTo>
                    <a:close/>
                    <a:moveTo>
                      <a:pt x="0" y="538"/>
                    </a:moveTo>
                    <a:lnTo>
                      <a:pt x="310" y="0"/>
                    </a:lnTo>
                    <a:lnTo>
                      <a:pt x="927" y="0"/>
                    </a:lnTo>
                    <a:lnTo>
                      <a:pt x="1237" y="538"/>
                    </a:lnTo>
                    <a:lnTo>
                      <a:pt x="927" y="1074"/>
                    </a:lnTo>
                    <a:lnTo>
                      <a:pt x="310" y="1074"/>
                    </a:lnTo>
                    <a:lnTo>
                      <a:pt x="0" y="538"/>
                    </a:lnTo>
                    <a:lnTo>
                      <a:pt x="0" y="538"/>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i="0" u="none" strike="noStrike" kern="0" cap="none" spc="0" normalizeH="0" baseline="0" noProof="0" smtClean="0">
                  <a:ln>
                    <a:noFill/>
                  </a:ln>
                  <a:solidFill>
                    <a:srgbClr val="262626"/>
                  </a:solidFill>
                  <a:effectLst/>
                  <a:uLnTx/>
                  <a:uFillTx/>
                  <a:latin typeface="Sakkal Majalla" panose="02000000000000000000" pitchFamily="2" charset="-78"/>
                  <a:cs typeface="Sakkal Majalla" panose="02000000000000000000" pitchFamily="2" charset="-78"/>
                </a:endParaRPr>
              </a:p>
            </p:txBody>
          </p:sp>
        </p:grpSp>
        <p:sp>
          <p:nvSpPr>
            <p:cNvPr id="22" name="Rectangle 21"/>
            <p:cNvSpPr/>
            <p:nvPr/>
          </p:nvSpPr>
          <p:spPr>
            <a:xfrm>
              <a:off x="7150835" y="3103377"/>
              <a:ext cx="1902962" cy="1015663"/>
            </a:xfrm>
            <a:prstGeom prst="rect">
              <a:avLst/>
            </a:prstGeom>
          </p:spPr>
          <p:txBody>
            <a:bodyPr wrap="square">
              <a:spAutoFit/>
            </a:bodyPr>
            <a:lstStyle/>
            <a:p>
              <a:pPr lvl="0" algn="ctr">
                <a:lnSpc>
                  <a:spcPct val="125000"/>
                </a:lnSpc>
                <a:defRPr/>
              </a:pPr>
              <a:r>
                <a:rPr lang="ar-EG" sz="2400" b="1" kern="0" dirty="0">
                  <a:solidFill>
                    <a:srgbClr val="FFFFFF"/>
                  </a:solidFill>
                  <a:latin typeface="Sakkal Majalla" panose="02000000000000000000" pitchFamily="2" charset="-78"/>
                  <a:cs typeface="Sakkal Majalla" panose="02000000000000000000" pitchFamily="2" charset="-78"/>
                </a:rPr>
                <a:t>نوعية وخطورة المواد المخزونة</a:t>
              </a:r>
              <a:endParaRPr kumimoji="0" lang="ar-EG" sz="2400" b="1" i="0" u="none" strike="noStrike" kern="0" cap="none" spc="0" normalizeH="0" baseline="0" noProof="0" dirty="0" smtClean="0">
                <a:ln>
                  <a:noFill/>
                </a:ln>
                <a:solidFill>
                  <a:srgbClr val="FFFFFF"/>
                </a:solidFill>
                <a:effectLst/>
                <a:uLnTx/>
                <a:uFillTx/>
                <a:latin typeface="Sakkal Majalla" panose="02000000000000000000" pitchFamily="2" charset="-78"/>
                <a:cs typeface="Sakkal Majalla" panose="02000000000000000000" pitchFamily="2" charset="-78"/>
              </a:endParaRPr>
            </a:p>
          </p:txBody>
        </p:sp>
      </p:grpSp>
      <p:grpSp>
        <p:nvGrpSpPr>
          <p:cNvPr id="26" name="Group 25"/>
          <p:cNvGrpSpPr/>
          <p:nvPr/>
        </p:nvGrpSpPr>
        <p:grpSpPr>
          <a:xfrm>
            <a:off x="4885553" y="3709086"/>
            <a:ext cx="2786039" cy="2265534"/>
            <a:chOff x="4553101" y="3743381"/>
            <a:chExt cx="2786039" cy="2265534"/>
          </a:xfrm>
        </p:grpSpPr>
        <p:grpSp>
          <p:nvGrpSpPr>
            <p:cNvPr id="27" name="Group 26"/>
            <p:cNvGrpSpPr/>
            <p:nvPr/>
          </p:nvGrpSpPr>
          <p:grpSpPr>
            <a:xfrm>
              <a:off x="4553101" y="3743381"/>
              <a:ext cx="2786039" cy="2265534"/>
              <a:chOff x="6716713" y="2860907"/>
              <a:chExt cx="2222500" cy="1925638"/>
            </a:xfrm>
          </p:grpSpPr>
          <p:sp>
            <p:nvSpPr>
              <p:cNvPr id="29" name="Freeform 8"/>
              <p:cNvSpPr>
                <a:spLocks/>
              </p:cNvSpPr>
              <p:nvPr/>
            </p:nvSpPr>
            <p:spPr bwMode="auto">
              <a:xfrm>
                <a:off x="6716713" y="2860907"/>
                <a:ext cx="2222500" cy="1925638"/>
              </a:xfrm>
              <a:custGeom>
                <a:avLst/>
                <a:gdLst>
                  <a:gd name="T0" fmla="*/ 0 w 1400"/>
                  <a:gd name="T1" fmla="*/ 606 h 1213"/>
                  <a:gd name="T2" fmla="*/ 350 w 1400"/>
                  <a:gd name="T3" fmla="*/ 1213 h 1213"/>
                  <a:gd name="T4" fmla="*/ 1050 w 1400"/>
                  <a:gd name="T5" fmla="*/ 1213 h 1213"/>
                  <a:gd name="T6" fmla="*/ 1400 w 1400"/>
                  <a:gd name="T7" fmla="*/ 606 h 1213"/>
                  <a:gd name="T8" fmla="*/ 1050 w 1400"/>
                  <a:gd name="T9" fmla="*/ 0 h 1213"/>
                  <a:gd name="T10" fmla="*/ 350 w 1400"/>
                  <a:gd name="T11" fmla="*/ 0 h 1213"/>
                  <a:gd name="T12" fmla="*/ 0 w 1400"/>
                  <a:gd name="T13" fmla="*/ 606 h 1213"/>
                  <a:gd name="T14" fmla="*/ 0 w 1400"/>
                  <a:gd name="T15" fmla="*/ 606 h 12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00" h="1213">
                    <a:moveTo>
                      <a:pt x="0" y="606"/>
                    </a:moveTo>
                    <a:lnTo>
                      <a:pt x="350" y="1213"/>
                    </a:lnTo>
                    <a:lnTo>
                      <a:pt x="1050" y="1213"/>
                    </a:lnTo>
                    <a:lnTo>
                      <a:pt x="1400" y="606"/>
                    </a:lnTo>
                    <a:lnTo>
                      <a:pt x="1050" y="0"/>
                    </a:lnTo>
                    <a:lnTo>
                      <a:pt x="350" y="0"/>
                    </a:lnTo>
                    <a:lnTo>
                      <a:pt x="0" y="606"/>
                    </a:lnTo>
                    <a:lnTo>
                      <a:pt x="0" y="606"/>
                    </a:lnTo>
                    <a:close/>
                  </a:path>
                </a:pathLst>
              </a:custGeom>
              <a:solidFill>
                <a:srgbClr val="335E95"/>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i="0" u="none" strike="noStrike" kern="0" cap="none" spc="0" normalizeH="0" baseline="0" noProof="0" smtClean="0">
                  <a:ln>
                    <a:noFill/>
                  </a:ln>
                  <a:solidFill>
                    <a:srgbClr val="262626"/>
                  </a:solidFill>
                  <a:effectLst/>
                  <a:uLnTx/>
                  <a:uFillTx/>
                  <a:latin typeface="Sakkal Majalla" panose="02000000000000000000" pitchFamily="2" charset="-78"/>
                  <a:cs typeface="Sakkal Majalla" panose="02000000000000000000" pitchFamily="2" charset="-78"/>
                </a:endParaRPr>
              </a:p>
            </p:txBody>
          </p:sp>
          <p:sp>
            <p:nvSpPr>
              <p:cNvPr id="30" name="Freeform 17"/>
              <p:cNvSpPr>
                <a:spLocks noEditPoints="1"/>
              </p:cNvSpPr>
              <p:nvPr/>
            </p:nvSpPr>
            <p:spPr bwMode="auto">
              <a:xfrm>
                <a:off x="6845301" y="2970444"/>
                <a:ext cx="1966913" cy="1706563"/>
              </a:xfrm>
              <a:custGeom>
                <a:avLst/>
                <a:gdLst>
                  <a:gd name="T0" fmla="*/ 12 w 1239"/>
                  <a:gd name="T1" fmla="*/ 537 h 1075"/>
                  <a:gd name="T2" fmla="*/ 314 w 1239"/>
                  <a:gd name="T3" fmla="*/ 1066 h 1075"/>
                  <a:gd name="T4" fmla="*/ 922 w 1239"/>
                  <a:gd name="T5" fmla="*/ 1066 h 1075"/>
                  <a:gd name="T6" fmla="*/ 1227 w 1239"/>
                  <a:gd name="T7" fmla="*/ 537 h 1075"/>
                  <a:gd name="T8" fmla="*/ 922 w 1239"/>
                  <a:gd name="T9" fmla="*/ 9 h 1075"/>
                  <a:gd name="T10" fmla="*/ 314 w 1239"/>
                  <a:gd name="T11" fmla="*/ 9 h 1075"/>
                  <a:gd name="T12" fmla="*/ 12 w 1239"/>
                  <a:gd name="T13" fmla="*/ 537 h 1075"/>
                  <a:gd name="T14" fmla="*/ 12 w 1239"/>
                  <a:gd name="T15" fmla="*/ 537 h 1075"/>
                  <a:gd name="T16" fmla="*/ 0 w 1239"/>
                  <a:gd name="T17" fmla="*/ 537 h 1075"/>
                  <a:gd name="T18" fmla="*/ 310 w 1239"/>
                  <a:gd name="T19" fmla="*/ 0 h 1075"/>
                  <a:gd name="T20" fmla="*/ 929 w 1239"/>
                  <a:gd name="T21" fmla="*/ 0 h 1075"/>
                  <a:gd name="T22" fmla="*/ 1239 w 1239"/>
                  <a:gd name="T23" fmla="*/ 537 h 1075"/>
                  <a:gd name="T24" fmla="*/ 929 w 1239"/>
                  <a:gd name="T25" fmla="*/ 1075 h 1075"/>
                  <a:gd name="T26" fmla="*/ 310 w 1239"/>
                  <a:gd name="T27" fmla="*/ 1075 h 1075"/>
                  <a:gd name="T28" fmla="*/ 0 w 1239"/>
                  <a:gd name="T29" fmla="*/ 537 h 1075"/>
                  <a:gd name="T30" fmla="*/ 0 w 1239"/>
                  <a:gd name="T31" fmla="*/ 537 h 10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39" h="1075">
                    <a:moveTo>
                      <a:pt x="12" y="537"/>
                    </a:moveTo>
                    <a:lnTo>
                      <a:pt x="314" y="1066"/>
                    </a:lnTo>
                    <a:lnTo>
                      <a:pt x="922" y="1066"/>
                    </a:lnTo>
                    <a:lnTo>
                      <a:pt x="1227" y="537"/>
                    </a:lnTo>
                    <a:lnTo>
                      <a:pt x="922" y="9"/>
                    </a:lnTo>
                    <a:lnTo>
                      <a:pt x="314" y="9"/>
                    </a:lnTo>
                    <a:lnTo>
                      <a:pt x="12" y="537"/>
                    </a:lnTo>
                    <a:lnTo>
                      <a:pt x="12" y="537"/>
                    </a:lnTo>
                    <a:close/>
                    <a:moveTo>
                      <a:pt x="0" y="537"/>
                    </a:moveTo>
                    <a:lnTo>
                      <a:pt x="310" y="0"/>
                    </a:lnTo>
                    <a:lnTo>
                      <a:pt x="929" y="0"/>
                    </a:lnTo>
                    <a:lnTo>
                      <a:pt x="1239" y="537"/>
                    </a:lnTo>
                    <a:lnTo>
                      <a:pt x="929" y="1075"/>
                    </a:lnTo>
                    <a:lnTo>
                      <a:pt x="310" y="1075"/>
                    </a:lnTo>
                    <a:lnTo>
                      <a:pt x="0" y="537"/>
                    </a:lnTo>
                    <a:lnTo>
                      <a:pt x="0" y="537"/>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i="0" u="none" strike="noStrike" kern="0" cap="none" spc="0" normalizeH="0" baseline="0" noProof="0" smtClean="0">
                  <a:ln>
                    <a:noFill/>
                  </a:ln>
                  <a:solidFill>
                    <a:srgbClr val="262626"/>
                  </a:solidFill>
                  <a:effectLst/>
                  <a:uLnTx/>
                  <a:uFillTx/>
                  <a:latin typeface="Sakkal Majalla" panose="02000000000000000000" pitchFamily="2" charset="-78"/>
                  <a:cs typeface="Sakkal Majalla" panose="02000000000000000000" pitchFamily="2" charset="-78"/>
                </a:endParaRPr>
              </a:p>
            </p:txBody>
          </p:sp>
        </p:grpSp>
        <p:sp>
          <p:nvSpPr>
            <p:cNvPr id="28" name="Rectangle 27"/>
            <p:cNvSpPr/>
            <p:nvPr/>
          </p:nvSpPr>
          <p:spPr>
            <a:xfrm>
              <a:off x="5010012" y="4137483"/>
              <a:ext cx="1858683" cy="1477328"/>
            </a:xfrm>
            <a:prstGeom prst="rect">
              <a:avLst/>
            </a:prstGeom>
          </p:spPr>
          <p:txBody>
            <a:bodyPr wrap="square">
              <a:spAutoFit/>
            </a:bodyPr>
            <a:lstStyle/>
            <a:p>
              <a:pPr algn="ctr">
                <a:lnSpc>
                  <a:spcPct val="125000"/>
                </a:lnSpc>
                <a:defRPr/>
              </a:pPr>
              <a:r>
                <a:rPr lang="ar-EG" sz="2400" b="1" kern="0" dirty="0">
                  <a:solidFill>
                    <a:srgbClr val="FFFFFF"/>
                  </a:solidFill>
                  <a:latin typeface="Sakkal Majalla" panose="02000000000000000000" pitchFamily="2" charset="-78"/>
                  <a:cs typeface="Sakkal Majalla" panose="02000000000000000000" pitchFamily="2" charset="-78"/>
                </a:rPr>
                <a:t>طبيعة أعمال النقل التي يؤديها العامل</a:t>
              </a:r>
            </a:p>
          </p:txBody>
        </p:sp>
      </p:grpSp>
      <p:grpSp>
        <p:nvGrpSpPr>
          <p:cNvPr id="31" name="Group 30"/>
          <p:cNvGrpSpPr/>
          <p:nvPr/>
        </p:nvGrpSpPr>
        <p:grpSpPr>
          <a:xfrm>
            <a:off x="2716424" y="2526824"/>
            <a:ext cx="2786039" cy="2271136"/>
            <a:chOff x="2383972" y="2561119"/>
            <a:chExt cx="2786039" cy="2271136"/>
          </a:xfrm>
        </p:grpSpPr>
        <p:grpSp>
          <p:nvGrpSpPr>
            <p:cNvPr id="32" name="Group 31"/>
            <p:cNvGrpSpPr/>
            <p:nvPr/>
          </p:nvGrpSpPr>
          <p:grpSpPr>
            <a:xfrm>
              <a:off x="2383972" y="2561119"/>
              <a:ext cx="2786039" cy="2271136"/>
              <a:chOff x="4986338" y="1856019"/>
              <a:chExt cx="2222500" cy="1930400"/>
            </a:xfrm>
          </p:grpSpPr>
          <p:sp>
            <p:nvSpPr>
              <p:cNvPr id="34" name="Freeform 7"/>
              <p:cNvSpPr>
                <a:spLocks/>
              </p:cNvSpPr>
              <p:nvPr/>
            </p:nvSpPr>
            <p:spPr bwMode="auto">
              <a:xfrm>
                <a:off x="4986338" y="1856019"/>
                <a:ext cx="2222500" cy="1930400"/>
              </a:xfrm>
              <a:custGeom>
                <a:avLst/>
                <a:gdLst>
                  <a:gd name="T0" fmla="*/ 0 w 1400"/>
                  <a:gd name="T1" fmla="*/ 609 h 1216"/>
                  <a:gd name="T2" fmla="*/ 350 w 1400"/>
                  <a:gd name="T3" fmla="*/ 1216 h 1216"/>
                  <a:gd name="T4" fmla="*/ 1050 w 1400"/>
                  <a:gd name="T5" fmla="*/ 1216 h 1216"/>
                  <a:gd name="T6" fmla="*/ 1400 w 1400"/>
                  <a:gd name="T7" fmla="*/ 609 h 1216"/>
                  <a:gd name="T8" fmla="*/ 1050 w 1400"/>
                  <a:gd name="T9" fmla="*/ 0 h 1216"/>
                  <a:gd name="T10" fmla="*/ 350 w 1400"/>
                  <a:gd name="T11" fmla="*/ 0 h 1216"/>
                  <a:gd name="T12" fmla="*/ 0 w 1400"/>
                  <a:gd name="T13" fmla="*/ 609 h 1216"/>
                  <a:gd name="T14" fmla="*/ 0 w 1400"/>
                  <a:gd name="T15" fmla="*/ 609 h 12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00" h="1216">
                    <a:moveTo>
                      <a:pt x="0" y="609"/>
                    </a:moveTo>
                    <a:lnTo>
                      <a:pt x="350" y="1216"/>
                    </a:lnTo>
                    <a:lnTo>
                      <a:pt x="1050" y="1216"/>
                    </a:lnTo>
                    <a:lnTo>
                      <a:pt x="1400" y="609"/>
                    </a:lnTo>
                    <a:lnTo>
                      <a:pt x="1050" y="0"/>
                    </a:lnTo>
                    <a:lnTo>
                      <a:pt x="350" y="0"/>
                    </a:lnTo>
                    <a:lnTo>
                      <a:pt x="0" y="609"/>
                    </a:lnTo>
                    <a:lnTo>
                      <a:pt x="0" y="609"/>
                    </a:lnTo>
                    <a:close/>
                  </a:path>
                </a:pathLst>
              </a:custGeom>
              <a:solidFill>
                <a:srgbClr val="9B0D76"/>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i="0" u="none" strike="noStrike" kern="0" cap="none" spc="0" normalizeH="0" baseline="0" noProof="0" smtClean="0">
                  <a:ln>
                    <a:noFill/>
                  </a:ln>
                  <a:solidFill>
                    <a:srgbClr val="262626"/>
                  </a:solidFill>
                  <a:effectLst/>
                  <a:uLnTx/>
                  <a:uFillTx/>
                  <a:latin typeface="Sakkal Majalla" panose="02000000000000000000" pitchFamily="2" charset="-78"/>
                  <a:cs typeface="Sakkal Majalla" panose="02000000000000000000" pitchFamily="2" charset="-78"/>
                </a:endParaRPr>
              </a:p>
            </p:txBody>
          </p:sp>
          <p:sp>
            <p:nvSpPr>
              <p:cNvPr id="35" name="Freeform 34"/>
              <p:cNvSpPr>
                <a:spLocks noEditPoints="1"/>
              </p:cNvSpPr>
              <p:nvPr/>
            </p:nvSpPr>
            <p:spPr bwMode="auto">
              <a:xfrm>
                <a:off x="5118101" y="1968732"/>
                <a:ext cx="1963738" cy="1704975"/>
              </a:xfrm>
              <a:custGeom>
                <a:avLst/>
                <a:gdLst>
                  <a:gd name="T0" fmla="*/ 9 w 1237"/>
                  <a:gd name="T1" fmla="*/ 538 h 1074"/>
                  <a:gd name="T2" fmla="*/ 314 w 1237"/>
                  <a:gd name="T3" fmla="*/ 1064 h 1074"/>
                  <a:gd name="T4" fmla="*/ 922 w 1237"/>
                  <a:gd name="T5" fmla="*/ 1064 h 1074"/>
                  <a:gd name="T6" fmla="*/ 1225 w 1237"/>
                  <a:gd name="T7" fmla="*/ 538 h 1074"/>
                  <a:gd name="T8" fmla="*/ 922 w 1237"/>
                  <a:gd name="T9" fmla="*/ 10 h 1074"/>
                  <a:gd name="T10" fmla="*/ 314 w 1237"/>
                  <a:gd name="T11" fmla="*/ 10 h 1074"/>
                  <a:gd name="T12" fmla="*/ 9 w 1237"/>
                  <a:gd name="T13" fmla="*/ 538 h 1074"/>
                  <a:gd name="T14" fmla="*/ 9 w 1237"/>
                  <a:gd name="T15" fmla="*/ 538 h 1074"/>
                  <a:gd name="T16" fmla="*/ 0 w 1237"/>
                  <a:gd name="T17" fmla="*/ 538 h 1074"/>
                  <a:gd name="T18" fmla="*/ 307 w 1237"/>
                  <a:gd name="T19" fmla="*/ 0 h 1074"/>
                  <a:gd name="T20" fmla="*/ 927 w 1237"/>
                  <a:gd name="T21" fmla="*/ 0 h 1074"/>
                  <a:gd name="T22" fmla="*/ 1237 w 1237"/>
                  <a:gd name="T23" fmla="*/ 538 h 1074"/>
                  <a:gd name="T24" fmla="*/ 927 w 1237"/>
                  <a:gd name="T25" fmla="*/ 1074 h 1074"/>
                  <a:gd name="T26" fmla="*/ 307 w 1237"/>
                  <a:gd name="T27" fmla="*/ 1074 h 1074"/>
                  <a:gd name="T28" fmla="*/ 0 w 1237"/>
                  <a:gd name="T29" fmla="*/ 538 h 1074"/>
                  <a:gd name="T30" fmla="*/ 0 w 1237"/>
                  <a:gd name="T31" fmla="*/ 538 h 10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37" h="1074">
                    <a:moveTo>
                      <a:pt x="9" y="538"/>
                    </a:moveTo>
                    <a:lnTo>
                      <a:pt x="314" y="1064"/>
                    </a:lnTo>
                    <a:lnTo>
                      <a:pt x="922" y="1064"/>
                    </a:lnTo>
                    <a:lnTo>
                      <a:pt x="1225" y="538"/>
                    </a:lnTo>
                    <a:lnTo>
                      <a:pt x="922" y="10"/>
                    </a:lnTo>
                    <a:lnTo>
                      <a:pt x="314" y="10"/>
                    </a:lnTo>
                    <a:lnTo>
                      <a:pt x="9" y="538"/>
                    </a:lnTo>
                    <a:lnTo>
                      <a:pt x="9" y="538"/>
                    </a:lnTo>
                    <a:close/>
                    <a:moveTo>
                      <a:pt x="0" y="538"/>
                    </a:moveTo>
                    <a:lnTo>
                      <a:pt x="307" y="0"/>
                    </a:lnTo>
                    <a:lnTo>
                      <a:pt x="927" y="0"/>
                    </a:lnTo>
                    <a:lnTo>
                      <a:pt x="1237" y="538"/>
                    </a:lnTo>
                    <a:lnTo>
                      <a:pt x="927" y="1074"/>
                    </a:lnTo>
                    <a:lnTo>
                      <a:pt x="307" y="1074"/>
                    </a:lnTo>
                    <a:lnTo>
                      <a:pt x="0" y="538"/>
                    </a:lnTo>
                    <a:lnTo>
                      <a:pt x="0" y="538"/>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i="0" u="none" strike="noStrike" kern="0" cap="none" spc="0" normalizeH="0" baseline="0" noProof="0" smtClean="0">
                  <a:ln>
                    <a:noFill/>
                  </a:ln>
                  <a:solidFill>
                    <a:srgbClr val="262626"/>
                  </a:solidFill>
                  <a:effectLst/>
                  <a:uLnTx/>
                  <a:uFillTx/>
                  <a:latin typeface="Sakkal Majalla" panose="02000000000000000000" pitchFamily="2" charset="-78"/>
                  <a:cs typeface="Sakkal Majalla" panose="02000000000000000000" pitchFamily="2" charset="-78"/>
                </a:endParaRPr>
              </a:p>
            </p:txBody>
          </p:sp>
        </p:grpSp>
        <p:sp>
          <p:nvSpPr>
            <p:cNvPr id="33" name="Rectangle 32"/>
            <p:cNvSpPr/>
            <p:nvPr/>
          </p:nvSpPr>
          <p:spPr>
            <a:xfrm>
              <a:off x="2664665" y="2760656"/>
              <a:ext cx="2111179" cy="1938992"/>
            </a:xfrm>
            <a:prstGeom prst="rect">
              <a:avLst/>
            </a:prstGeom>
          </p:spPr>
          <p:txBody>
            <a:bodyPr wrap="square">
              <a:spAutoFit/>
            </a:bodyPr>
            <a:lstStyle/>
            <a:p>
              <a:pPr algn="ctr">
                <a:lnSpc>
                  <a:spcPct val="125000"/>
                </a:lnSpc>
                <a:defRPr/>
              </a:pPr>
              <a:r>
                <a:rPr lang="ar-EG" sz="2400" b="1" kern="0" dirty="0">
                  <a:solidFill>
                    <a:srgbClr val="FFFFFF"/>
                  </a:solidFill>
                  <a:latin typeface="Sakkal Majalla" panose="02000000000000000000" pitchFamily="2" charset="-78"/>
                  <a:cs typeface="Sakkal Majalla" panose="02000000000000000000" pitchFamily="2" charset="-78"/>
                </a:rPr>
                <a:t>إلى جانب عدم تحميل العامل بأكثر من الوزن والحجم المسموح به</a:t>
              </a:r>
            </a:p>
          </p:txBody>
        </p:sp>
      </p:grpSp>
      <p:sp>
        <p:nvSpPr>
          <p:cNvPr id="36" name="Rectangle 35"/>
          <p:cNvSpPr/>
          <p:nvPr/>
        </p:nvSpPr>
        <p:spPr>
          <a:xfrm>
            <a:off x="5209926" y="1869984"/>
            <a:ext cx="2165695" cy="1791260"/>
          </a:xfrm>
          <a:prstGeom prst="rect">
            <a:avLst/>
          </a:prstGeom>
        </p:spPr>
        <p:txBody>
          <a:bodyPr wrap="square">
            <a:spAutoFit/>
          </a:bodyPr>
          <a:lstStyle/>
          <a:p>
            <a:pPr algn="ctr">
              <a:lnSpc>
                <a:spcPct val="115000"/>
              </a:lnSpc>
              <a:spcAft>
                <a:spcPts val="800"/>
              </a:spcAft>
            </a:pPr>
            <a:r>
              <a:rPr lang="ar-EG" sz="2400" b="1" dirty="0">
                <a:solidFill>
                  <a:srgbClr val="C00000"/>
                </a:solidFill>
                <a:latin typeface="Calibri" panose="020F0502020204030204" pitchFamily="34" charset="0"/>
                <a:ea typeface="Calibri" panose="020F0502020204030204" pitchFamily="34" charset="0"/>
                <a:cs typeface="Sakkal Majalla" panose="02000000000000000000" pitchFamily="2" charset="-78"/>
              </a:rPr>
              <a:t>من الضروري استخدام أجهزة وقاية للعاملين بالمخزن تبعا لنوعية كلا من</a:t>
            </a:r>
            <a:endParaRPr lang="en-US" sz="1600" dirty="0">
              <a:solidFill>
                <a:srgbClr val="C0000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37" name="مربع نص 3"/>
          <p:cNvSpPr txBox="1"/>
          <p:nvPr/>
        </p:nvSpPr>
        <p:spPr>
          <a:xfrm>
            <a:off x="10629900" y="6610350"/>
            <a:ext cx="1562100" cy="2476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rtl="1">
              <a:lnSpc>
                <a:spcPct val="107000"/>
              </a:lnSpc>
              <a:spcBef>
                <a:spcPts val="0"/>
              </a:spcBef>
              <a:spcAft>
                <a:spcPts val="800"/>
              </a:spcAft>
            </a:pPr>
            <a:r>
              <a:rPr lang="ar-JO" sz="1200" b="1" dirty="0">
                <a:solidFill>
                  <a:srgbClr val="A8D08D"/>
                </a:solidFill>
                <a:effectLst/>
                <a:ea typeface="Calibri"/>
                <a:cs typeface="Times New Roman"/>
              </a:rPr>
              <a:t>مركز أبحاث الدولية للتدريب</a:t>
            </a:r>
            <a:endParaRPr lang="en-US" sz="1100" dirty="0">
              <a:effectLst/>
              <a:ea typeface="Calibri"/>
              <a:cs typeface="Arial"/>
            </a:endParaRPr>
          </a:p>
        </p:txBody>
      </p:sp>
      <p:sp>
        <p:nvSpPr>
          <p:cNvPr id="38" name="مستطيل 2"/>
          <p:cNvSpPr/>
          <p:nvPr/>
        </p:nvSpPr>
        <p:spPr>
          <a:xfrm>
            <a:off x="956421" y="662144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dirty="0">
                <a:solidFill>
                  <a:srgbClr val="0563C1"/>
                </a:solidFill>
                <a:effectLst/>
                <a:latin typeface="Sakkal Majalla"/>
                <a:ea typeface="Calibri"/>
                <a:cs typeface="Arial"/>
                <a:hlinkClick r:id="rId4"/>
              </a:rPr>
              <a:t>www.dawliatraining.com</a:t>
            </a:r>
            <a:endParaRPr lang="en-US" sz="1100" dirty="0">
              <a:effectLst/>
              <a:ea typeface="Calibri"/>
              <a:cs typeface="Arial"/>
            </a:endParaRPr>
          </a:p>
        </p:txBody>
      </p:sp>
    </p:spTree>
    <p:extLst>
      <p:ext uri="{BB962C8B-B14F-4D97-AF65-F5344CB8AC3E}">
        <p14:creationId xmlns:p14="http://schemas.microsoft.com/office/powerpoint/2010/main" val="20915595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grpId="0" nodeType="clickEffect">
                                  <p:stCondLst>
                                    <p:cond delay="0"/>
                                  </p:stCondLst>
                                  <p:childTnLst>
                                    <p:set>
                                      <p:cBhvr>
                                        <p:cTn id="13" dur="1" fill="hold">
                                          <p:stCondLst>
                                            <p:cond delay="0"/>
                                          </p:stCondLst>
                                        </p:cTn>
                                        <p:tgtEl>
                                          <p:spTgt spid="36"/>
                                        </p:tgtEl>
                                        <p:attrNameLst>
                                          <p:attrName>style.visibility</p:attrName>
                                        </p:attrNameLst>
                                      </p:cBhvr>
                                      <p:to>
                                        <p:strVal val="visible"/>
                                      </p:to>
                                    </p:set>
                                    <p:animEffect transition="in" filter="wipe(down)">
                                      <p:cBhvr>
                                        <p:cTn id="14" dur="580">
                                          <p:stCondLst>
                                            <p:cond delay="0"/>
                                          </p:stCondLst>
                                        </p:cTn>
                                        <p:tgtEl>
                                          <p:spTgt spid="36"/>
                                        </p:tgtEl>
                                      </p:cBhvr>
                                    </p:animEffect>
                                    <p:anim calcmode="lin" valueType="num">
                                      <p:cBhvr>
                                        <p:cTn id="15" dur="1822" tmFilter="0,0; 0.14,0.36; 0.43,0.73; 0.71,0.91; 1.0,1.0">
                                          <p:stCondLst>
                                            <p:cond delay="0"/>
                                          </p:stCondLst>
                                        </p:cTn>
                                        <p:tgtEl>
                                          <p:spTgt spid="36"/>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36"/>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36"/>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36"/>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36"/>
                                        </p:tgtEl>
                                        <p:attrNameLst>
                                          <p:attrName>ppt_y</p:attrName>
                                        </p:attrNameLst>
                                      </p:cBhvr>
                                      <p:tavLst>
                                        <p:tav tm="0" fmla="#ppt_y-sin(pi*$)/81">
                                          <p:val>
                                            <p:fltVal val="0"/>
                                          </p:val>
                                        </p:tav>
                                        <p:tav tm="100000">
                                          <p:val>
                                            <p:fltVal val="1"/>
                                          </p:val>
                                        </p:tav>
                                      </p:tavLst>
                                    </p:anim>
                                    <p:animScale>
                                      <p:cBhvr>
                                        <p:cTn id="20" dur="26">
                                          <p:stCondLst>
                                            <p:cond delay="650"/>
                                          </p:stCondLst>
                                        </p:cTn>
                                        <p:tgtEl>
                                          <p:spTgt spid="36"/>
                                        </p:tgtEl>
                                      </p:cBhvr>
                                      <p:to x="100000" y="60000"/>
                                    </p:animScale>
                                    <p:animScale>
                                      <p:cBhvr>
                                        <p:cTn id="21" dur="166" decel="50000">
                                          <p:stCondLst>
                                            <p:cond delay="676"/>
                                          </p:stCondLst>
                                        </p:cTn>
                                        <p:tgtEl>
                                          <p:spTgt spid="36"/>
                                        </p:tgtEl>
                                      </p:cBhvr>
                                      <p:to x="100000" y="100000"/>
                                    </p:animScale>
                                    <p:animScale>
                                      <p:cBhvr>
                                        <p:cTn id="22" dur="26">
                                          <p:stCondLst>
                                            <p:cond delay="1312"/>
                                          </p:stCondLst>
                                        </p:cTn>
                                        <p:tgtEl>
                                          <p:spTgt spid="36"/>
                                        </p:tgtEl>
                                      </p:cBhvr>
                                      <p:to x="100000" y="80000"/>
                                    </p:animScale>
                                    <p:animScale>
                                      <p:cBhvr>
                                        <p:cTn id="23" dur="166" decel="50000">
                                          <p:stCondLst>
                                            <p:cond delay="1338"/>
                                          </p:stCondLst>
                                        </p:cTn>
                                        <p:tgtEl>
                                          <p:spTgt spid="36"/>
                                        </p:tgtEl>
                                      </p:cBhvr>
                                      <p:to x="100000" y="100000"/>
                                    </p:animScale>
                                    <p:animScale>
                                      <p:cBhvr>
                                        <p:cTn id="24" dur="26">
                                          <p:stCondLst>
                                            <p:cond delay="1642"/>
                                          </p:stCondLst>
                                        </p:cTn>
                                        <p:tgtEl>
                                          <p:spTgt spid="36"/>
                                        </p:tgtEl>
                                      </p:cBhvr>
                                      <p:to x="100000" y="90000"/>
                                    </p:animScale>
                                    <p:animScale>
                                      <p:cBhvr>
                                        <p:cTn id="25" dur="166" decel="50000">
                                          <p:stCondLst>
                                            <p:cond delay="1668"/>
                                          </p:stCondLst>
                                        </p:cTn>
                                        <p:tgtEl>
                                          <p:spTgt spid="36"/>
                                        </p:tgtEl>
                                      </p:cBhvr>
                                      <p:to x="100000" y="100000"/>
                                    </p:animScale>
                                    <p:animScale>
                                      <p:cBhvr>
                                        <p:cTn id="26" dur="26">
                                          <p:stCondLst>
                                            <p:cond delay="1808"/>
                                          </p:stCondLst>
                                        </p:cTn>
                                        <p:tgtEl>
                                          <p:spTgt spid="36"/>
                                        </p:tgtEl>
                                      </p:cBhvr>
                                      <p:to x="100000" y="95000"/>
                                    </p:animScale>
                                    <p:animScale>
                                      <p:cBhvr>
                                        <p:cTn id="27" dur="166" decel="50000">
                                          <p:stCondLst>
                                            <p:cond delay="1834"/>
                                          </p:stCondLst>
                                        </p:cTn>
                                        <p:tgtEl>
                                          <p:spTgt spid="36"/>
                                        </p:tgtEl>
                                      </p:cBhvr>
                                      <p:to x="100000" y="100000"/>
                                    </p:animScale>
                                  </p:childTnLst>
                                </p:cTn>
                              </p:par>
                            </p:childTnLst>
                          </p:cTn>
                        </p:par>
                      </p:childTnLst>
                    </p:cTn>
                  </p:par>
                  <p:par>
                    <p:cTn id="28" fill="hold">
                      <p:stCondLst>
                        <p:cond delay="indefinite"/>
                      </p:stCondLst>
                      <p:childTnLst>
                        <p:par>
                          <p:cTn id="29" fill="hold">
                            <p:stCondLst>
                              <p:cond delay="0"/>
                            </p:stCondLst>
                            <p:childTnLst>
                              <p:par>
                                <p:cTn id="30" presetID="17" presetClass="entr" presetSubtype="10" fill="hold" nodeType="click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p:cTn id="32" dur="500" fill="hold"/>
                                        <p:tgtEl>
                                          <p:spTgt spid="20"/>
                                        </p:tgtEl>
                                        <p:attrNameLst>
                                          <p:attrName>ppt_w</p:attrName>
                                        </p:attrNameLst>
                                      </p:cBhvr>
                                      <p:tavLst>
                                        <p:tav tm="0">
                                          <p:val>
                                            <p:fltVal val="0"/>
                                          </p:val>
                                        </p:tav>
                                        <p:tav tm="100000">
                                          <p:val>
                                            <p:strVal val="#ppt_w"/>
                                          </p:val>
                                        </p:tav>
                                      </p:tavLst>
                                    </p:anim>
                                    <p:anim calcmode="lin" valueType="num">
                                      <p:cBhvr>
                                        <p:cTn id="33" dur="500" fill="hold"/>
                                        <p:tgtEl>
                                          <p:spTgt spid="20"/>
                                        </p:tgtEl>
                                        <p:attrNameLst>
                                          <p:attrName>ppt_h</p:attrName>
                                        </p:attrNameLst>
                                      </p:cBhvr>
                                      <p:tavLst>
                                        <p:tav tm="0">
                                          <p:val>
                                            <p:strVal val="#ppt_h"/>
                                          </p:val>
                                        </p:tav>
                                        <p:tav tm="100000">
                                          <p:val>
                                            <p:strVal val="#ppt_h"/>
                                          </p:val>
                                        </p:tav>
                                      </p:tavLst>
                                    </p:anim>
                                  </p:childTnLst>
                                </p:cTn>
                              </p:par>
                            </p:childTnLst>
                          </p:cTn>
                        </p:par>
                      </p:childTnLst>
                    </p:cTn>
                  </p:par>
                  <p:par>
                    <p:cTn id="34" fill="hold">
                      <p:stCondLst>
                        <p:cond delay="indefinite"/>
                      </p:stCondLst>
                      <p:childTnLst>
                        <p:par>
                          <p:cTn id="35" fill="hold">
                            <p:stCondLst>
                              <p:cond delay="0"/>
                            </p:stCondLst>
                            <p:childTnLst>
                              <p:par>
                                <p:cTn id="36" presetID="17" presetClass="entr" presetSubtype="10" fill="hold" nodeType="clickEffect">
                                  <p:stCondLst>
                                    <p:cond delay="0"/>
                                  </p:stCondLst>
                                  <p:childTnLst>
                                    <p:set>
                                      <p:cBhvr>
                                        <p:cTn id="37" dur="1" fill="hold">
                                          <p:stCondLst>
                                            <p:cond delay="0"/>
                                          </p:stCondLst>
                                        </p:cTn>
                                        <p:tgtEl>
                                          <p:spTgt spid="26"/>
                                        </p:tgtEl>
                                        <p:attrNameLst>
                                          <p:attrName>style.visibility</p:attrName>
                                        </p:attrNameLst>
                                      </p:cBhvr>
                                      <p:to>
                                        <p:strVal val="visible"/>
                                      </p:to>
                                    </p:set>
                                    <p:anim calcmode="lin" valueType="num">
                                      <p:cBhvr>
                                        <p:cTn id="38" dur="500" fill="hold"/>
                                        <p:tgtEl>
                                          <p:spTgt spid="26"/>
                                        </p:tgtEl>
                                        <p:attrNameLst>
                                          <p:attrName>ppt_w</p:attrName>
                                        </p:attrNameLst>
                                      </p:cBhvr>
                                      <p:tavLst>
                                        <p:tav tm="0">
                                          <p:val>
                                            <p:fltVal val="0"/>
                                          </p:val>
                                        </p:tav>
                                        <p:tav tm="100000">
                                          <p:val>
                                            <p:strVal val="#ppt_w"/>
                                          </p:val>
                                        </p:tav>
                                      </p:tavLst>
                                    </p:anim>
                                    <p:anim calcmode="lin" valueType="num">
                                      <p:cBhvr>
                                        <p:cTn id="39" dur="500" fill="hold"/>
                                        <p:tgtEl>
                                          <p:spTgt spid="26"/>
                                        </p:tgtEl>
                                        <p:attrNameLst>
                                          <p:attrName>ppt_h</p:attrName>
                                        </p:attrNameLst>
                                      </p:cBhvr>
                                      <p:tavLst>
                                        <p:tav tm="0">
                                          <p:val>
                                            <p:strVal val="#ppt_h"/>
                                          </p:val>
                                        </p:tav>
                                        <p:tav tm="100000">
                                          <p:val>
                                            <p:strVal val="#ppt_h"/>
                                          </p:val>
                                        </p:tav>
                                      </p:tavLst>
                                    </p:anim>
                                  </p:childTnLst>
                                </p:cTn>
                              </p:par>
                            </p:childTnLst>
                          </p:cTn>
                        </p:par>
                      </p:childTnLst>
                    </p:cTn>
                  </p:par>
                  <p:par>
                    <p:cTn id="40" fill="hold">
                      <p:stCondLst>
                        <p:cond delay="indefinite"/>
                      </p:stCondLst>
                      <p:childTnLst>
                        <p:par>
                          <p:cTn id="41" fill="hold">
                            <p:stCondLst>
                              <p:cond delay="0"/>
                            </p:stCondLst>
                            <p:childTnLst>
                              <p:par>
                                <p:cTn id="42" presetID="17" presetClass="entr" presetSubtype="10" fill="hold" nodeType="clickEffect">
                                  <p:stCondLst>
                                    <p:cond delay="0"/>
                                  </p:stCondLst>
                                  <p:childTnLst>
                                    <p:set>
                                      <p:cBhvr>
                                        <p:cTn id="43" dur="1" fill="hold">
                                          <p:stCondLst>
                                            <p:cond delay="0"/>
                                          </p:stCondLst>
                                        </p:cTn>
                                        <p:tgtEl>
                                          <p:spTgt spid="31"/>
                                        </p:tgtEl>
                                        <p:attrNameLst>
                                          <p:attrName>style.visibility</p:attrName>
                                        </p:attrNameLst>
                                      </p:cBhvr>
                                      <p:to>
                                        <p:strVal val="visible"/>
                                      </p:to>
                                    </p:set>
                                    <p:anim calcmode="lin" valueType="num">
                                      <p:cBhvr>
                                        <p:cTn id="44" dur="500" fill="hold"/>
                                        <p:tgtEl>
                                          <p:spTgt spid="31"/>
                                        </p:tgtEl>
                                        <p:attrNameLst>
                                          <p:attrName>ppt_w</p:attrName>
                                        </p:attrNameLst>
                                      </p:cBhvr>
                                      <p:tavLst>
                                        <p:tav tm="0">
                                          <p:val>
                                            <p:fltVal val="0"/>
                                          </p:val>
                                        </p:tav>
                                        <p:tav tm="100000">
                                          <p:val>
                                            <p:strVal val="#ppt_w"/>
                                          </p:val>
                                        </p:tav>
                                      </p:tavLst>
                                    </p:anim>
                                    <p:anim calcmode="lin" valueType="num">
                                      <p:cBhvr>
                                        <p:cTn id="45" dur="500" fill="hold"/>
                                        <p:tgtEl>
                                          <p:spTgt spid="3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theme/theme1.xml><?xml version="1.0" encoding="utf-8"?>
<a:theme xmlns:a="http://schemas.openxmlformats.org/drawingml/2006/main" name="4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6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5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6.xml><?xml version="1.0" encoding="utf-8"?>
<a:theme xmlns:a="http://schemas.openxmlformats.org/drawingml/2006/main" name="13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4572</TotalTime>
  <Words>12702</Words>
  <Application>Microsoft Office PowerPoint</Application>
  <PresentationFormat>Custom</PresentationFormat>
  <Paragraphs>2094</Paragraphs>
  <Slides>174</Slides>
  <Notes>167</Notes>
  <HiddenSlides>0</HiddenSlides>
  <MMClips>0</MMClips>
  <ScaleCrop>false</ScaleCrop>
  <HeadingPairs>
    <vt:vector size="4" baseType="variant">
      <vt:variant>
        <vt:lpstr>Theme</vt:lpstr>
      </vt:variant>
      <vt:variant>
        <vt:i4>6</vt:i4>
      </vt:variant>
      <vt:variant>
        <vt:lpstr>Slide Titles</vt:lpstr>
      </vt:variant>
      <vt:variant>
        <vt:i4>174</vt:i4>
      </vt:variant>
    </vt:vector>
  </HeadingPairs>
  <TitlesOfParts>
    <vt:vector size="180" baseType="lpstr">
      <vt:lpstr>4_Office Theme</vt:lpstr>
      <vt:lpstr>3_Office Theme</vt:lpstr>
      <vt:lpstr>2_Office Theme</vt:lpstr>
      <vt:lpstr>6_Office Theme</vt:lpstr>
      <vt:lpstr>5_Office Theme</vt:lpstr>
      <vt:lpstr>13_Office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zeka-1</dc:creator>
  <cp:lastModifiedBy>user</cp:lastModifiedBy>
  <cp:revision>398</cp:revision>
  <dcterms:created xsi:type="dcterms:W3CDTF">2020-12-27T12:21:42Z</dcterms:created>
  <dcterms:modified xsi:type="dcterms:W3CDTF">2024-09-22T06:21:56Z</dcterms:modified>
</cp:coreProperties>
</file>